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65" autoAdjust="0"/>
  </p:normalViewPr>
  <p:slideViewPr>
    <p:cSldViewPr snapToGrid="0" snapToObjects="1">
      <p:cViewPr varScale="1">
        <p:scale>
          <a:sx n="91" d="100"/>
          <a:sy n="91" d="100"/>
        </p:scale>
        <p:origin x="-2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9CE0B-584E-494B-990E-131BCF8298F5}" type="datetimeFigureOut">
              <a:rPr lang="en-US" smtClean="0"/>
              <a:t>20/03/17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8DC07-5BE8-0548-A75A-8B417DD20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Background:</a:t>
            </a:r>
            <a:r>
              <a:rPr lang="en-US" baseline="0" dirty="0" smtClean="0"/>
              <a:t> </a:t>
            </a:r>
            <a:r>
              <a:rPr lang="en-US" dirty="0" smtClean="0"/>
              <a:t>The CIT makes causal inference about an exposure and an outcome by treating the exposure as a mediator between a SNP and the outcome</a:t>
            </a:r>
            <a:r>
              <a:rPr lang="en-US" baseline="0" dirty="0" smtClean="0"/>
              <a:t>. </a:t>
            </a:r>
            <a:r>
              <a:rPr lang="en-US" dirty="0" smtClean="0"/>
              <a:t>A major problem with mediation analysis is that measurement error in the mediator can fail to completely abrogate an association between SNP and outcome.</a:t>
            </a:r>
            <a:r>
              <a:rPr lang="en-US" baseline="0" dirty="0" smtClean="0"/>
              <a:t> </a:t>
            </a:r>
            <a:r>
              <a:rPr lang="en-US" dirty="0" smtClean="0"/>
              <a:t>Here we show how measurement error (measured as the correlation between the exposure X and its measured proxy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p</a:t>
            </a:r>
            <a:r>
              <a:rPr lang="en-US" dirty="0" smtClean="0"/>
              <a:t>) influences the CIT’s test statistic for some known causal relationship. </a:t>
            </a:r>
          </a:p>
          <a:p>
            <a:r>
              <a:rPr lang="en-US" dirty="0" smtClean="0"/>
              <a:t>Simulation details: Exposure and outcome were simulated with a SNP influencing each. Proxies</a:t>
            </a:r>
            <a:r>
              <a:rPr lang="en-US" baseline="0" dirty="0" smtClean="0"/>
              <a:t> were simulated either by introducing noise or by introducing bias, or by introducing both. Either bias or noise were sufficient to cause a reduction in correlation between true X and proxy X, and both bias and noise have the same effect on CIT, so only </a:t>
            </a:r>
            <a:r>
              <a:rPr lang="en-US" baseline="0" dirty="0" err="1" smtClean="0"/>
              <a:t>cor</a:t>
            </a:r>
            <a:r>
              <a:rPr lang="en-US" baseline="0" dirty="0" smtClean="0"/>
              <a:t>(X, </a:t>
            </a:r>
            <a:r>
              <a:rPr lang="en-US" baseline="0" dirty="0" err="1" smtClean="0"/>
              <a:t>X</a:t>
            </a:r>
            <a:r>
              <a:rPr lang="en-US" baseline="-25000" dirty="0" err="1" smtClean="0"/>
              <a:t>p</a:t>
            </a:r>
            <a:r>
              <a:rPr lang="en-US" baseline="0" dirty="0" smtClean="0"/>
              <a:t>) is shown here. The CIT was performed on the simulated variables to test either the correct model of X -&gt; Y using X’s SNP or the incorrect model of Y -&gt; X using Y’s SNP. The p-value that CIT generates is plotted on the y axis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DC07-5BE8-0548-A75A-8B417DD209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55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same simulation was performed as in the CIT simulation, i.e. X -&gt; Y with a SNP for X and a SNP for Y. Bi-directional MR was performed 100 times for each point and the result was either that it made the correct inference, the incorrect inference, or was underpowered to make a conclusive answer. The proportion of the calls is on the y-axis, i.e. when </a:t>
            </a:r>
            <a:r>
              <a:rPr lang="en-US" baseline="0" dirty="0" err="1" smtClean="0"/>
              <a:t>cor</a:t>
            </a:r>
            <a:r>
              <a:rPr lang="en-US" baseline="0" dirty="0" smtClean="0"/>
              <a:t>(</a:t>
            </a:r>
            <a:r>
              <a:rPr lang="en-US" baseline="0" dirty="0" err="1" smtClean="0"/>
              <a:t>X,X</a:t>
            </a:r>
            <a:r>
              <a:rPr lang="en-US" baseline="-25000" dirty="0" err="1" smtClean="0"/>
              <a:t>p</a:t>
            </a:r>
            <a:r>
              <a:rPr lang="en-US" baseline="0" dirty="0" smtClean="0"/>
              <a:t>) is &gt; 0.25 the correct inference is almost always made, but when &lt; 0.25 the power reduces and the rate of inconclusive </a:t>
            </a:r>
            <a:r>
              <a:rPr lang="en-US" baseline="0" smtClean="0"/>
              <a:t>answers increases.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DC07-5BE8-0548-A75A-8B417DD209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1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same CIT test with measurement error simulation, but with different sample sizes. Here only showing the p values for the incorrect causal model,</a:t>
            </a:r>
            <a:r>
              <a:rPr lang="en-US" baseline="0" dirty="0" smtClean="0"/>
              <a:t> and only when the measurement error is relatively small (x axis scale 0.75-1). The CIT makes estimates of incorrect causal inference with greater certainty as sample </a:t>
            </a:r>
            <a:r>
              <a:rPr lang="en-US" baseline="0" smtClean="0"/>
              <a:t>size increases.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98D38-28C2-B241-998C-8D114FDED7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18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</a:t>
            </a:r>
            <a:r>
              <a:rPr lang="en-US" baseline="0" dirty="0" smtClean="0"/>
              <a:t> – possible models, </a:t>
            </a:r>
            <a:r>
              <a:rPr lang="en-US" baseline="0" dirty="0" err="1" smtClean="0"/>
              <a:t>Steiger</a:t>
            </a:r>
            <a:r>
              <a:rPr lang="en-US" baseline="0" dirty="0" smtClean="0"/>
              <a:t> test just tests if the </a:t>
            </a:r>
            <a:r>
              <a:rPr lang="en-US" baseline="0" dirty="0" err="1" smtClean="0"/>
              <a:t>Rsq_gx</a:t>
            </a:r>
            <a:r>
              <a:rPr lang="en-US" baseline="0" dirty="0" smtClean="0"/>
              <a:t> is larger than </a:t>
            </a:r>
            <a:r>
              <a:rPr lang="en-US" baseline="0" dirty="0" err="1" smtClean="0"/>
              <a:t>Rsq_gy</a:t>
            </a:r>
            <a:r>
              <a:rPr lang="en-US" baseline="0" dirty="0" smtClean="0"/>
              <a:t>, and if it is then that is evidence of the SNP influencing x first.</a:t>
            </a:r>
          </a:p>
          <a:p>
            <a:r>
              <a:rPr lang="en-US" baseline="0" dirty="0" smtClean="0"/>
              <a:t>Right – important to evaluate how sensitive this is to measurement error. The proportion of the blue surface above the red plane represents measurement error values in X and Y that would lead to the empirical result being wrong. The blue surface below shows the measurement error values which would not give the </a:t>
            </a:r>
            <a:r>
              <a:rPr lang="en-US" baseline="0" smtClean="0"/>
              <a:t>wrong direction.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DC07-5BE8-0548-A75A-8B417DD209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2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E82-1334-0F47-9457-737174835E7B}" type="datetimeFigureOut">
              <a:rPr lang="en-US" smtClean="0"/>
              <a:t>20/03/17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CC6F-A681-BB4E-80E5-19CF9329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E82-1334-0F47-9457-737174835E7B}" type="datetimeFigureOut">
              <a:rPr lang="en-US" smtClean="0"/>
              <a:t>20/03/17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CC6F-A681-BB4E-80E5-19CF9329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2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E82-1334-0F47-9457-737174835E7B}" type="datetimeFigureOut">
              <a:rPr lang="en-US" smtClean="0"/>
              <a:t>20/03/17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CC6F-A681-BB4E-80E5-19CF9329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8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E82-1334-0F47-9457-737174835E7B}" type="datetimeFigureOut">
              <a:rPr lang="en-US" smtClean="0"/>
              <a:t>20/03/17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CC6F-A681-BB4E-80E5-19CF9329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E82-1334-0F47-9457-737174835E7B}" type="datetimeFigureOut">
              <a:rPr lang="en-US" smtClean="0"/>
              <a:t>20/03/17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CC6F-A681-BB4E-80E5-19CF9329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3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E82-1334-0F47-9457-737174835E7B}" type="datetimeFigureOut">
              <a:rPr lang="en-US" smtClean="0"/>
              <a:t>20/03/17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CC6F-A681-BB4E-80E5-19CF9329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0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E82-1334-0F47-9457-737174835E7B}" type="datetimeFigureOut">
              <a:rPr lang="en-US" smtClean="0"/>
              <a:t>20/03/17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CC6F-A681-BB4E-80E5-19CF9329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4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E82-1334-0F47-9457-737174835E7B}" type="datetimeFigureOut">
              <a:rPr lang="en-US" smtClean="0"/>
              <a:t>20/03/17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CC6F-A681-BB4E-80E5-19CF9329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8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E82-1334-0F47-9457-737174835E7B}" type="datetimeFigureOut">
              <a:rPr lang="en-US" smtClean="0"/>
              <a:t>20/03/17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CC6F-A681-BB4E-80E5-19CF9329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E82-1334-0F47-9457-737174835E7B}" type="datetimeFigureOut">
              <a:rPr lang="en-US" smtClean="0"/>
              <a:t>20/03/17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CC6F-A681-BB4E-80E5-19CF9329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1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E82-1334-0F47-9457-737174835E7B}" type="datetimeFigureOut">
              <a:rPr lang="en-US" smtClean="0"/>
              <a:t>20/03/17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CC6F-A681-BB4E-80E5-19CF9329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3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1CE82-1334-0F47-9457-737174835E7B}" type="datetimeFigureOut">
              <a:rPr lang="en-US" smtClean="0"/>
              <a:t>20/03/17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CC6F-A681-BB4E-80E5-19CF9329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1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Inference Test and measurement error</a:t>
            </a:r>
            <a:endParaRPr lang="en-US" dirty="0"/>
          </a:p>
        </p:txBody>
      </p:sp>
      <p:pic>
        <p:nvPicPr>
          <p:cNvPr id="5" name="Content Placeholder 4" descr="proxy_cit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52" b="-725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causal pathway of Q -&gt; X -&gt; Y was simulated, and an imperfect proxy for X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p</a:t>
            </a:r>
            <a:r>
              <a:rPr lang="en-US" dirty="0" smtClean="0"/>
              <a:t>) was used to test causal inference of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p</a:t>
            </a:r>
            <a:r>
              <a:rPr lang="en-US" dirty="0" smtClean="0"/>
              <a:t> -&gt; Y or Y -&gt;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p</a:t>
            </a:r>
            <a:endParaRPr lang="en-US" baseline="30000" dirty="0" smtClean="0"/>
          </a:p>
          <a:p>
            <a:endParaRPr lang="en-US" baseline="30000" dirty="0"/>
          </a:p>
          <a:p>
            <a:r>
              <a:rPr lang="en-US" dirty="0" smtClean="0"/>
              <a:t>The CIT statistic (y axis) leads to erroneous causal inference with even modest levels measurement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9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Bi-Directional MR</a:t>
            </a:r>
            <a:endParaRPr lang="en-US" dirty="0"/>
          </a:p>
        </p:txBody>
      </p:sp>
      <p:pic>
        <p:nvPicPr>
          <p:cNvPr id="5" name="Content Placeholder 4" descr="proxy_bdmr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52" b="-725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Measurement error does not lead to erroneous causal inference in 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03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Increased error with increased sample size</a:t>
            </a:r>
            <a:endParaRPr lang="en-US" dirty="0"/>
          </a:p>
        </p:txBody>
      </p:sp>
      <p:pic>
        <p:nvPicPr>
          <p:cNvPr id="4" name="Content Placeholder 3" descr="samplesize_zoomed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2761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 </a:t>
            </a:r>
            <a:r>
              <a:rPr lang="en-US" dirty="0" err="1" smtClean="0"/>
              <a:t>Steiger</a:t>
            </a:r>
            <a:r>
              <a:rPr lang="en-US" dirty="0" smtClean="0"/>
              <a:t> test</a:t>
            </a:r>
            <a:endParaRPr lang="en-US" dirty="0"/>
          </a:p>
        </p:txBody>
      </p:sp>
      <p:pic>
        <p:nvPicPr>
          <p:cNvPr id="5" name="Content Placeholder 4" descr="dag-01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-245" r="574" b="296"/>
          <a:stretch/>
        </p:blipFill>
        <p:spPr>
          <a:xfrm>
            <a:off x="1877392" y="1921565"/>
            <a:ext cx="2661478" cy="3313044"/>
          </a:xfrm>
        </p:spPr>
      </p:pic>
      <p:pic>
        <p:nvPicPr>
          <p:cNvPr id="11" name="Content Placeholder 10" descr="unnamed-chunk-1-1.pdf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357808" y="2341217"/>
            <a:ext cx="162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(</a:t>
            </a:r>
            <a:r>
              <a:rPr lang="en-US" dirty="0" err="1" smtClean="0"/>
              <a:t>g,y</a:t>
            </a:r>
            <a:r>
              <a:rPr lang="en-US" dirty="0" smtClean="0"/>
              <a:t>) &gt; </a:t>
            </a: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(</a:t>
            </a:r>
            <a:r>
              <a:rPr lang="en-US" dirty="0" err="1"/>
              <a:t>g</a:t>
            </a:r>
            <a:r>
              <a:rPr lang="en-US" dirty="0" err="1" smtClean="0"/>
              <a:t>,x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808" y="3487530"/>
            <a:ext cx="162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(</a:t>
            </a:r>
            <a:r>
              <a:rPr lang="en-US" dirty="0" err="1" smtClean="0"/>
              <a:t>g,y</a:t>
            </a:r>
            <a:r>
              <a:rPr lang="en-US" dirty="0" smtClean="0"/>
              <a:t>) &lt; </a:t>
            </a: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(</a:t>
            </a:r>
            <a:r>
              <a:rPr lang="en-US" dirty="0" err="1"/>
              <a:t>g</a:t>
            </a:r>
            <a:r>
              <a:rPr lang="en-US" dirty="0" err="1" smtClean="0"/>
              <a:t>,x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9460" y="4452683"/>
            <a:ext cx="2068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Requires multiple</a:t>
            </a:r>
          </a:p>
          <a:p>
            <a:r>
              <a:rPr lang="en-US" dirty="0"/>
              <a:t>i</a:t>
            </a:r>
            <a:r>
              <a:rPr lang="en-US" dirty="0" smtClean="0"/>
              <a:t>nstruments to</a:t>
            </a:r>
          </a:p>
          <a:p>
            <a:r>
              <a:rPr lang="en-US" dirty="0" smtClean="0"/>
              <a:t>distinguish from the</a:t>
            </a:r>
          </a:p>
          <a:p>
            <a:r>
              <a:rPr lang="en-US" dirty="0" smtClean="0"/>
              <a:t>above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48200" y="5896113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proportion of possible measurement error values would support the empirical result?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7808" y="1218719"/>
            <a:ext cx="3783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 no measurement error we can try to specify the underlying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0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618</Words>
  <Application>Microsoft Macintosh PowerPoint</Application>
  <PresentationFormat>On-screen Show (4:3)</PresentationFormat>
  <Paragraphs>26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Causal Inference Test and measurement error</vt:lpstr>
      <vt:lpstr>Bi-Directional MR</vt:lpstr>
      <vt:lpstr>Increased error with increased sample size</vt:lpstr>
      <vt:lpstr>MR Steiger test</vt:lpstr>
    </vt:vector>
  </TitlesOfParts>
  <Company>UQDI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Gib Hemani</dc:creator>
  <cp:lastModifiedBy>Gib Hemani</cp:lastModifiedBy>
  <cp:revision>6</cp:revision>
  <dcterms:created xsi:type="dcterms:W3CDTF">2014-11-11T11:31:53Z</dcterms:created>
  <dcterms:modified xsi:type="dcterms:W3CDTF">2017-03-20T15:10:13Z</dcterms:modified>
</cp:coreProperties>
</file>