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41" r:id="rId2"/>
    <p:sldId id="516" r:id="rId3"/>
    <p:sldId id="342" r:id="rId4"/>
    <p:sldId id="257" r:id="rId5"/>
    <p:sldId id="517" r:id="rId6"/>
    <p:sldId id="518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512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0" d="100"/>
          <a:sy n="140" d="100"/>
        </p:scale>
        <p:origin x="-120" y="-336"/>
      </p:cViewPr>
      <p:guideLst>
        <p:guide orient="horz" pos="1597"/>
        <p:guide pos="2538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3/7/15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3/7/15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51A8D5-9BC5-F14F-8C4D-C62295DED194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271809-7141-684F-B699-A869FCFB5E99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82D777-595C-F74F-893D-79AFE190A7AE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452F0-E2F8-AE41-801D-2B3846BDF3AE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960B3B-B614-C646-AC49-D0908ED8BDDD}" type="slidenum">
              <a:rPr lang="en-US" sz="1300">
                <a:latin typeface="Calibri" charset="0"/>
              </a:rPr>
              <a:pPr eaLnBrk="1" hangingPunct="1"/>
              <a:t>12</a:t>
            </a:fld>
            <a:endParaRPr lang="en-US" sz="1300">
              <a:latin typeface="Calibri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AE9BEF-A86A-D646-A9E3-125FD642139E}" type="slidenum">
              <a:rPr lang="en-US" sz="1300">
                <a:latin typeface="Calibri" charset="0"/>
              </a:rPr>
              <a:pPr eaLnBrk="1" hangingPunct="1"/>
              <a:t>13</a:t>
            </a:fld>
            <a:endParaRPr lang="en-US" sz="130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#Each library is marked as either cDNA-1 or cDNA-2 and either lib1 or lib2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#cDNA-1 = total RNA (total)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#cDNA-2 = polyA selected RNA (polyA)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#lib1 = standard RNAseq (nocap)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#lib2 = cDNA capture RNAseq where library was enriched using probes targeting the exome (cap).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3/7/15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ufflinks.cbcb.umd.edu/igenomes.html" TargetMode="External"/><Relationship Id="rId4" Type="http://schemas.openxmlformats.org/officeDocument/2006/relationships/hyperlink" Target="http://genome.ucsc.edu/FAQ/FAQformat.html%23format4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FASTQ_forma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omics.agilent.com/en/References-Controls/Universal-Reference-RNAs/?cid=AG-PT-172&amp;tabId=AG-PR-1217" TargetMode="External"/><Relationship Id="rId4" Type="http://schemas.openxmlformats.org/officeDocument/2006/relationships/hyperlink" Target="http://www.lifetechnologies.com/order/catalog/product/AM6050" TargetMode="External"/><Relationship Id="rId5" Type="http://schemas.openxmlformats.org/officeDocument/2006/relationships/hyperlink" Target="http://www.lifetechnologies.com/order/catalog/product/4456739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vic.gedris.org/Manual-ShellIntro/1.2/ShellIntro.pdf" TargetMode="External"/><Relationship Id="rId4" Type="http://schemas.openxmlformats.org/officeDocument/2006/relationships/hyperlink" Target="http://www.nettech.in/course/Basic%20Command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iles.fosswire.com/2007/08/fwunixref.pdf" TargetMode="Externa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hyperlink" Target="http://compbio.mit.edu/cummeRbund/" TargetMode="External"/><Relationship Id="rId12" Type="http://schemas.openxmlformats.org/officeDocument/2006/relationships/hyperlink" Target="http://www.bioconductor.org/packages/release/bioc/html/edgeR.html" TargetMode="External"/><Relationship Id="rId13" Type="http://schemas.openxmlformats.org/officeDocument/2006/relationships/hyperlink" Target="http://samstat.sourceforge.net/" TargetMode="External"/><Relationship Id="rId14" Type="http://schemas.openxmlformats.org/officeDocument/2006/relationships/hyperlink" Target="https://sites.google.com/a/brown.edu/bioinformatics-in-biomed/fastqc" TargetMode="External"/><Relationship Id="rId15" Type="http://schemas.openxmlformats.org/officeDocument/2006/relationships/hyperlink" Target="http://picard.sourceforge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amtools.sourceforge.net/" TargetMode="External"/><Relationship Id="rId4" Type="http://schemas.openxmlformats.org/officeDocument/2006/relationships/hyperlink" Target="https://github.com/genome/bam-readcount" TargetMode="External"/><Relationship Id="rId5" Type="http://schemas.openxmlformats.org/officeDocument/2006/relationships/hyperlink" Target="http://bowtie-bio.sourceforge.net/" TargetMode="External"/><Relationship Id="rId6" Type="http://schemas.openxmlformats.org/officeDocument/2006/relationships/hyperlink" Target="http://tophat.cbcb.umd.edu/" TargetMode="External"/><Relationship Id="rId7" Type="http://schemas.openxmlformats.org/officeDocument/2006/relationships/hyperlink" Target="http://code.google.com/p/rna-star/" TargetMode="External"/><Relationship Id="rId8" Type="http://schemas.openxmlformats.org/officeDocument/2006/relationships/hyperlink" Target="http://www-huber.embl.de/users/anders/HTSeq/doc/count.html" TargetMode="External"/><Relationship Id="rId9" Type="http://schemas.openxmlformats.org/officeDocument/2006/relationships/hyperlink" Target="http://cran.r-project.org/" TargetMode="External"/><Relationship Id="rId10" Type="http://schemas.openxmlformats.org/officeDocument/2006/relationships/hyperlink" Target="http://www.bioconductor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ufflinks.cbcb.umd.edu/igenom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latin typeface="Calibri" charset="0"/>
                <a:ea typeface="ＭＳ Ｐゴシック" charset="0"/>
                <a:cs typeface="ＭＳ Ｐゴシック" charset="0"/>
              </a:rPr>
              <a:t>2-iii. Obtain </a:t>
            </a:r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known transcript annotations</a:t>
            </a:r>
          </a:p>
        </p:txBody>
      </p:sp>
      <p:sp>
        <p:nvSpPr>
          <p:cNvPr id="21506" name="Content Placeholder 6"/>
          <p:cNvSpPr>
            <a:spLocks noGrp="1"/>
          </p:cNvSpPr>
          <p:nvPr>
            <p:ph idx="1"/>
          </p:nvPr>
        </p:nvSpPr>
        <p:spPr>
          <a:xfrm>
            <a:off x="152400" y="1185863"/>
            <a:ext cx="8839200" cy="4979987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All annotation files are obtained from the Illumina iGenomes project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http://cufflinks.cbcb.umd.edu/igenomes.html</a:t>
            </a:r>
            <a:endParaRPr lang="en-US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There are many other ways to obtain gene annotation files. For example: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UCSC Genome Browser, Ensembl API, BioMart, Entrez, Galaxy, etc. could also be used</a:t>
            </a:r>
          </a:p>
          <a:p>
            <a:pPr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You will download GTF files describing human transcripts (exon coordinates, gene ids, gene symbols, etc.)</a:t>
            </a:r>
          </a:p>
          <a:p>
            <a:pPr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</a:rPr>
              <a:t>Descriptions of the GTF file format can be found here: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  <a:hlinkClick r:id="rId4"/>
              </a:rPr>
              <a:t>http://genome.ucsc.edu/FAQ/FAQformat.html#format4</a:t>
            </a:r>
            <a:endParaRPr lang="en-US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73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2-iv. Create </a:t>
            </a:r>
            <a:r>
              <a:rPr lang="en-US" dirty="0">
                <a:latin typeface="Calibri" charset="0"/>
                <a:ea typeface="ＭＳ Ｐゴシック" charset="0"/>
              </a:rPr>
              <a:t>Indexed reference genome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Before sequences can be mapped to the genome, it must be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indexed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</a:rPr>
              <a:t> in a way that is compatible with the aligner being used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Bowtie is used to index the genome for Tophat alignments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We will also optionally try the STAR aligner which requires its own indexed version of the genome</a:t>
            </a:r>
          </a:p>
          <a:p>
            <a:endParaRPr lang="en-US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695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2-v. Obtain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RNA-seq data</a:t>
            </a:r>
          </a:p>
        </p:txBody>
      </p:sp>
      <p:sp>
        <p:nvSpPr>
          <p:cNvPr id="2457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For purposes of the tutorial, the test data has been pre-filtered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Identified reads that appear to match transcripts on a single chromosome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test data corresponds to two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RNA sources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The Universal Human Reference (UHR) and Human Brain Reference (HBR)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Each sample also included one of two ERCC RNA “spike-in” mixes (Mix1 or Mix2)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Each RNA was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source was sequenced in triplicate to </a:t>
            </a:r>
            <a:r>
              <a:rPr lang="en-US" sz="2200" dirty="0">
                <a:latin typeface="Calibri" charset="0"/>
                <a:ea typeface="ＭＳ Ｐゴシック" charset="0"/>
              </a:rPr>
              <a:t>create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six </a:t>
            </a:r>
            <a:r>
              <a:rPr lang="en-US" sz="2200" dirty="0">
                <a:latin typeface="Calibri" charset="0"/>
                <a:ea typeface="ＭＳ Ｐゴシック" charset="0"/>
              </a:rPr>
              <a:t>independent Illumina sequence libraries (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‘UHR_Rep1_Mix1’</a:t>
            </a:r>
            <a:r>
              <a:rPr lang="en-US" sz="2200" b="1" dirty="0">
                <a:latin typeface="Calibri" charset="0"/>
                <a:ea typeface="ＭＳ Ｐゴシック" charset="0"/>
              </a:rPr>
              <a:t>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UHR_Rep2_Mix1’,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UHR_Rep3_Mix1’,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‘HBR_Rep1_Mix2’,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HBR_Rep2_Mix2’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, and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HBR_Rep3_Mix2’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)</a:t>
            </a:r>
            <a:endParaRPr lang="en-US" altLang="ja-JP" sz="22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input data is provided in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600" dirty="0" err="1">
                <a:latin typeface="Calibri" charset="0"/>
                <a:ea typeface="ＭＳ Ｐゴシック" charset="0"/>
              </a:rPr>
              <a:t>fastq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format: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http://en.wikipedia.org/wiki/</a:t>
            </a:r>
            <a:r>
              <a:rPr lang="en-US" sz="2200" dirty="0" smtClean="0">
                <a:latin typeface="Calibri" charset="0"/>
                <a:ea typeface="ＭＳ Ｐゴシック" charset="0"/>
                <a:hlinkClick r:id="rId3"/>
              </a:rPr>
              <a:t>FASTQ_format</a:t>
            </a:r>
            <a:endParaRPr lang="en-US" sz="22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33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2-v.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Obtain RNA-seq data (cont’d)</a:t>
            </a:r>
          </a:p>
        </p:txBody>
      </p:sp>
      <p:sp>
        <p:nvSpPr>
          <p:cNvPr id="2253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Universal Human Reference (UHR): 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10 human cell lines.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Strategene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(Agilent Technologies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http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://www.genomics.agilent.com/en/References-Controls/Universal-Reference-RNAs/?cid=AG-PT-172&amp;tabId=AG-PR-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1217</a:t>
            </a:r>
            <a:endParaRPr lang="en-US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Human Brain Reference (HBR):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brain tissue from multiple brain regions from multiple human donors.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000" dirty="0">
                <a:hlinkClick r:id="rId4"/>
              </a:rPr>
              <a:t>http://www.lifetechnologies.com/order/catalog/product/</a:t>
            </a:r>
            <a:r>
              <a:rPr lang="en-US" sz="2000" dirty="0" smtClean="0">
                <a:hlinkClick r:id="rId4"/>
              </a:rPr>
              <a:t>AM6050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External RNA Reference Consortium (ERCC):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ERCC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reference RNA spike-ins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http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://www.lifetechnologies.com/order/catalog/product/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4456739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UHR samples used ERCC Mix1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.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HBR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samples used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ERCC Mix2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defRPr/>
            </a:pPr>
            <a:endParaRPr lang="en-US" sz="24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In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this tutorial we will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compare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three UHR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libraries </a:t>
            </a:r>
            <a:r>
              <a:rPr lang="en-US" sz="2400" dirty="0" err="1" smtClean="0">
                <a:latin typeface="Calibri" charset="0"/>
                <a:ea typeface="ＭＳ Ｐゴシック" charset="0"/>
                <a:cs typeface="ＭＳ Ｐゴシック" charset="0"/>
              </a:rPr>
              <a:t>vs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 three HBR libraries (6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samples in total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829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53752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2-vi. Pre</a:t>
            </a:r>
            <a:r>
              <a:rPr lang="en-US" dirty="0">
                <a:latin typeface="Calibri" charset="0"/>
                <a:ea typeface="ＭＳ Ｐゴシック" charset="0"/>
              </a:rPr>
              <a:t>-Alignment QC with </a:t>
            </a:r>
            <a:r>
              <a:rPr lang="en-US" dirty="0" err="1">
                <a:latin typeface="Calibri" charset="0"/>
                <a:ea typeface="ＭＳ Ｐゴシック" charset="0"/>
              </a:rPr>
              <a:t>FastQC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8674" name="Content Placeholder 3" descr="Screen Shot 2013-06-01 at 9.58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32" t="293" r="-20132"/>
          <a:stretch>
            <a:fillRect/>
          </a:stretch>
        </p:blipFill>
        <p:spPr>
          <a:xfrm>
            <a:off x="152400" y="1412875"/>
            <a:ext cx="8839200" cy="4710113"/>
          </a:xfrm>
        </p:spPr>
      </p:pic>
    </p:spTree>
    <p:extLst>
      <p:ext uri="{BB962C8B-B14F-4D97-AF65-F5344CB8AC3E}">
        <p14:creationId xmlns:p14="http://schemas.microsoft.com/office/powerpoint/2010/main" val="773056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3" name="Picture 2" descr="CSHL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869160"/>
            <a:ext cx="2594868" cy="99450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 descr="NYGC_logo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437112"/>
            <a:ext cx="2224796" cy="1483197"/>
          </a:xfrm>
          <a:prstGeom prst="rect">
            <a:avLst/>
          </a:prstGeom>
        </p:spPr>
      </p:pic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97" y="3151943"/>
            <a:ext cx="2823006" cy="12131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L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445224"/>
            <a:ext cx="2594868" cy="99450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2" descr="NYGC_logo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013176"/>
            <a:ext cx="2224796" cy="1483197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50839" y="3277344"/>
            <a:ext cx="7772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9pPr>
          </a:lstStyle>
          <a:p>
            <a:pPr eaLnBrk="1" hangingPunct="1"/>
            <a:r>
              <a:rPr lang="en-US" sz="3600" b="0" dirty="0" smtClean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Cold Spring Harbor Laboratory</a:t>
            </a:r>
          </a:p>
          <a:p>
            <a:pPr eaLnBrk="1" hangingPunct="1"/>
            <a:r>
              <a:rPr lang="en-US" sz="2800" b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&amp;</a:t>
            </a:r>
            <a:endParaRPr lang="en-US" sz="2800" b="0" dirty="0" smtClean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600" b="0" dirty="0" smtClean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New York Genome Center</a:t>
            </a:r>
            <a:endParaRPr lang="en-US" sz="3600" b="0" dirty="0">
              <a:solidFill>
                <a:srgbClr val="CA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41802" y="2780928"/>
            <a:ext cx="677862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In collaboration with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8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RNA sequencing (tutorial)</a:t>
            </a:r>
            <a:endParaRPr lang="en-US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Malachi </a:t>
            </a:r>
            <a:r>
              <a:rPr lang="en-US" sz="1600" dirty="0" smtClean="0">
                <a:latin typeface="Calibri"/>
                <a:cs typeface="Calibri"/>
              </a:rPr>
              <a:t>Griffith &amp; </a:t>
            </a:r>
            <a:r>
              <a:rPr lang="en-US" sz="1600" dirty="0">
                <a:latin typeface="Calibri"/>
                <a:cs typeface="Calibri"/>
              </a:rPr>
              <a:t>Obi Griffith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High-throughput Biology: From Sequence to Networks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April 27-May 3, 2015</a:t>
            </a:r>
          </a:p>
        </p:txBody>
      </p:sp>
      <p:pic>
        <p:nvPicPr>
          <p:cNvPr id="4" name="Picture 3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708920"/>
            <a:ext cx="2339752" cy="1005487"/>
          </a:xfrm>
          <a:prstGeom prst="rect">
            <a:avLst/>
          </a:prstGeom>
        </p:spPr>
      </p:pic>
      <p:pic>
        <p:nvPicPr>
          <p:cNvPr id="9" name="Picture 8" descr="CSHL_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215061"/>
            <a:ext cx="2458204" cy="942131"/>
          </a:xfrm>
          <a:prstGeom prst="rect">
            <a:avLst/>
          </a:prstGeom>
          <a:noFill/>
        </p:spPr>
      </p:pic>
      <p:pic>
        <p:nvPicPr>
          <p:cNvPr id="10" name="Picture 9" descr="NYGC_logo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588" y="5288114"/>
            <a:ext cx="2224796" cy="1483197"/>
          </a:xfrm>
          <a:prstGeom prst="rect">
            <a:avLst/>
          </a:prstGeom>
        </p:spPr>
      </p:pic>
      <p:pic>
        <p:nvPicPr>
          <p:cNvPr id="8" name="Picture 1" descr="RNA-Seq-alignme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Learning Objectives </a:t>
            </a:r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of </a:t>
            </a:r>
            <a:r>
              <a:rPr lang="en-US" altLang="ko-KR" smtClean="0">
                <a:latin typeface="Calibri" charset="0"/>
                <a:ea typeface="ＭＳ Ｐゴシック" charset="0"/>
                <a:cs typeface="ＭＳ Ｐゴシック" charset="0"/>
              </a:rPr>
              <a:t>Tutorial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1185863"/>
            <a:ext cx="8839200" cy="4906962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Install commonly used RNA-seq tools (Samtools, Bowtie, Tophat, STAR, Cufflinks, R, CummeRbund, FastQC, picard-tools, SamStat)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Obtain a reference genome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Obtain gene/transcript annotations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Understand GTF file format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Index reference genome files for use with aligners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Obtain and explore raw sequence data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Understand fasta/fastq format</a:t>
            </a:r>
          </a:p>
        </p:txBody>
      </p:sp>
    </p:spTree>
    <p:extLst>
      <p:ext uri="{BB962C8B-B14F-4D97-AF65-F5344CB8AC3E}">
        <p14:creationId xmlns:p14="http://schemas.microsoft.com/office/powerpoint/2010/main" val="165010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600">
                <a:latin typeface="Calibri" charset="0"/>
                <a:ea typeface="ＭＳ Ｐゴシック" charset="0"/>
              </a:rPr>
              <a:t>The most common problems encountered while working on the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1450"/>
            <a:ext cx="8839200" cy="4724400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charset="0"/>
              <a:buChar char="•"/>
              <a:defRPr/>
            </a:pPr>
            <a:r>
              <a:rPr lang="en-US" sz="2800" dirty="0" smtClean="0"/>
              <a:t>Type </a:t>
            </a:r>
            <a:r>
              <a:rPr lang="en-US" sz="2800" dirty="0"/>
              <a:t>short commands carefully if you </a:t>
            </a:r>
            <a:r>
              <a:rPr lang="en-US" sz="2800" dirty="0" smtClean="0"/>
              <a:t>like, </a:t>
            </a:r>
            <a:r>
              <a:rPr lang="en-US" sz="2800" dirty="0"/>
              <a:t>but in order to get through all the steps smoothly, </a:t>
            </a:r>
            <a:r>
              <a:rPr lang="en-US" sz="2800" dirty="0" smtClean="0"/>
              <a:t>it is safer </a:t>
            </a:r>
            <a:r>
              <a:rPr lang="en-US" sz="2800" dirty="0"/>
              <a:t>to copy and paste from the tutorial </a:t>
            </a:r>
            <a:r>
              <a:rPr lang="en-US" sz="2800" dirty="0" smtClean="0"/>
              <a:t>files</a:t>
            </a:r>
          </a:p>
          <a:p>
            <a:pPr>
              <a:defRPr/>
            </a:pPr>
            <a:r>
              <a:rPr lang="en-US" dirty="0" smtClean="0"/>
              <a:t>Copy/Paste errors</a:t>
            </a:r>
          </a:p>
          <a:p>
            <a:pPr lvl="1">
              <a:defRPr/>
            </a:pPr>
            <a:r>
              <a:rPr lang="en-US" dirty="0" smtClean="0"/>
              <a:t>Learn the short cuts for copying/pasting on your system and use them (e.g. &lt;command&gt;&lt;c&gt; &amp; &lt;command&gt;&lt;v&gt; on Mac)</a:t>
            </a:r>
          </a:p>
          <a:p>
            <a:pPr lvl="1">
              <a:defRPr/>
            </a:pPr>
            <a:r>
              <a:rPr lang="en-US" dirty="0" smtClean="0"/>
              <a:t>Make sure you copy the entire command.  Watch out for commands that span across multiple lines</a:t>
            </a:r>
          </a:p>
          <a:p>
            <a:pPr>
              <a:defRPr/>
            </a:pPr>
            <a:r>
              <a:rPr lang="en-US" dirty="0" smtClean="0"/>
              <a:t>Being in the wrong directory at the wrong time</a:t>
            </a:r>
          </a:p>
          <a:p>
            <a:pPr lvl="1">
              <a:defRPr/>
            </a:pPr>
            <a:r>
              <a:rPr lang="en-US" dirty="0" smtClean="0"/>
              <a:t>The simplest way to avoid this is only change directories as instructed</a:t>
            </a:r>
          </a:p>
          <a:p>
            <a:pPr lvl="1">
              <a:defRPr/>
            </a:pPr>
            <a:r>
              <a:rPr lang="en-US" dirty="0" smtClean="0"/>
              <a:t>If you do change directories to look around, make sure you go back before continuing with commands</a:t>
            </a:r>
          </a:p>
          <a:p>
            <a:pPr>
              <a:defRPr/>
            </a:pPr>
            <a:r>
              <a:rPr lang="en-US" dirty="0" smtClean="0"/>
              <a:t>Not having the $RNA_HOME environment variable set</a:t>
            </a:r>
          </a:p>
          <a:p>
            <a:pPr lvl="1">
              <a:defRPr/>
            </a:pPr>
            <a:r>
              <a:rPr lang="en-US" dirty="0" smtClean="0"/>
              <a:t>Make sure you check this when logging in:</a:t>
            </a:r>
          </a:p>
          <a:p>
            <a:pPr lvl="2">
              <a:defRPr/>
            </a:pPr>
            <a:r>
              <a:rPr lang="en-US" dirty="0"/>
              <a:t>e</a:t>
            </a:r>
            <a:r>
              <a:rPr lang="en-US" dirty="0" smtClean="0"/>
              <a:t>cho $RNA_HOME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If it is not defined do this:</a:t>
            </a:r>
          </a:p>
          <a:p>
            <a:pPr lvl="2">
              <a:defRPr/>
            </a:pPr>
            <a:r>
              <a:rPr lang="en-US" dirty="0" smtClean="0"/>
              <a:t>export </a:t>
            </a:r>
            <a:r>
              <a:rPr lang="en-US" dirty="0"/>
              <a:t>RNA_HOME=~/workspace/</a:t>
            </a:r>
            <a:r>
              <a:rPr lang="en-US" dirty="0" err="1" smtClean="0"/>
              <a:t>rnaseq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Then add this to you .</a:t>
            </a:r>
            <a:r>
              <a:rPr lang="en-US" dirty="0" err="1" smtClean="0"/>
              <a:t>bashrc</a:t>
            </a:r>
            <a:r>
              <a:rPr lang="en-US" dirty="0" smtClean="0"/>
              <a:t> file so that you don’t have to worry about it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6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831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This presentation provides a brief description of tutorial steps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wiki contains </a:t>
            </a:r>
            <a:r>
              <a:rPr lang="en-US" sz="2600" dirty="0">
                <a:latin typeface="Calibri" charset="0"/>
                <a:ea typeface="ＭＳ Ｐゴシック" charset="0"/>
              </a:rPr>
              <a:t>more complete instructions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Lines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beginning </a:t>
            </a:r>
            <a:r>
              <a:rPr lang="en-US" sz="2600" dirty="0">
                <a:latin typeface="Calibri" charset="0"/>
                <a:ea typeface="ＭＳ Ｐゴシック" charset="0"/>
              </a:rPr>
              <a:t>with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“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#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”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are comments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All other lines are commands that will be pasted and executed from a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terminal or R tutorial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Each command is annotated with comments except that basic familiarity with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is assumed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e.g.  You should know that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 err="1">
                <a:latin typeface="Calibri" charset="0"/>
                <a:ea typeface="ＭＳ Ｐゴシック" charset="0"/>
              </a:rPr>
              <a:t>mkdir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make a directory,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cd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change directory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, etc.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Some reference materials for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can be found here:</a:t>
            </a: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2"/>
              </a:rPr>
              <a:t>http://files.fosswire.com/2007/08/fwunixref.pdf</a:t>
            </a:r>
            <a:r>
              <a:rPr lang="en-US" sz="2200" i="1" dirty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3"/>
              </a:rPr>
              <a:t>http://vic.gedris.org/Manual-ShellIntro/1.2/ShellIntro.pdf</a:t>
            </a:r>
            <a:endParaRPr lang="en-US" sz="2200" i="1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4"/>
              </a:rPr>
              <a:t>www.nettech.in/course/Basic%20Commands.pdf</a:t>
            </a:r>
            <a:r>
              <a:rPr lang="en-US" sz="2200" i="1" dirty="0">
                <a:latin typeface="Calibri" charset="0"/>
                <a:ea typeface="ＭＳ Ｐゴシック" charset="0"/>
              </a:rPr>
              <a:t> 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309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2-i. Installation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600" dirty="0">
                <a:latin typeface="Calibri" charset="0"/>
                <a:ea typeface="ＭＳ Ｐゴシック" charset="0"/>
              </a:rPr>
              <a:t>Installation instructions are provided for 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>
                <a:latin typeface="Calibri" charset="0"/>
                <a:ea typeface="ＭＳ Ｐゴシック" charset="0"/>
              </a:rPr>
              <a:t>Samtools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3"/>
              </a:rPr>
              <a:t>http://samtools.sourceforge.net</a:t>
            </a:r>
            <a:r>
              <a:rPr lang="en-US" sz="1900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smtClean="0">
                <a:latin typeface="Calibri" charset="0"/>
                <a:ea typeface="ＭＳ Ｐゴシック" charset="0"/>
              </a:rPr>
              <a:t>Bam-</a:t>
            </a:r>
            <a:r>
              <a:rPr lang="en-US" sz="2300" dirty="0" err="1" smtClean="0">
                <a:latin typeface="Calibri" charset="0"/>
                <a:ea typeface="ＭＳ Ｐゴシック" charset="0"/>
              </a:rPr>
              <a:t>readcount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4"/>
              </a:rPr>
              <a:t>https://github.com/genome/bam-</a:t>
            </a:r>
            <a:r>
              <a:rPr lang="en-US" sz="1900" dirty="0" smtClean="0">
                <a:latin typeface="Calibri" charset="0"/>
                <a:ea typeface="ＭＳ Ｐゴシック" charset="0"/>
                <a:hlinkClick r:id="rId4"/>
              </a:rPr>
              <a:t>readcount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600" dirty="0" smtClean="0">
                <a:latin typeface="Calibri" charset="0"/>
                <a:ea typeface="ＭＳ Ｐゴシック" charset="0"/>
              </a:rPr>
              <a:t>Bowtie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5"/>
              </a:rPr>
              <a:t>http://bowtie-bio.sourceforge.net/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200" dirty="0" err="1">
                <a:latin typeface="Calibri" charset="0"/>
                <a:ea typeface="ＭＳ Ｐゴシック" charset="0"/>
              </a:rPr>
              <a:t>Tophat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6"/>
              </a:rPr>
              <a:t>http://tophat.cbcb.umd.edu/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STAR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7"/>
              </a:rPr>
              <a:t>http://code.google.com/p/rna-star</a:t>
            </a:r>
            <a:r>
              <a:rPr lang="en-US" sz="1800" dirty="0" smtClean="0">
                <a:latin typeface="Calibri" charset="0"/>
                <a:ea typeface="ＭＳ Ｐゴシック" charset="0"/>
                <a:hlinkClick r:id="rId7"/>
              </a:rPr>
              <a:t>/</a:t>
            </a:r>
            <a:endParaRPr lang="en-US" sz="18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Cufflinks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6"/>
              </a:rPr>
              <a:t>http://tophat.cbcb.umd.edu</a:t>
            </a:r>
            <a:r>
              <a:rPr lang="en-US" sz="1900" dirty="0" smtClean="0">
                <a:latin typeface="Calibri" charset="0"/>
                <a:ea typeface="ＭＳ Ｐゴシック" charset="0"/>
                <a:hlinkClick r:id="rId6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sz="2300" dirty="0" smtClean="0">
                <a:latin typeface="Calibri" charset="0"/>
                <a:ea typeface="ＭＳ Ｐゴシック" charset="0"/>
              </a:rPr>
              <a:t>-count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8"/>
              </a:rPr>
              <a:t>http://www-huber.embl.de/users/anders/HTSeq/doc/</a:t>
            </a:r>
            <a:r>
              <a:rPr lang="en-US" sz="1900" dirty="0" smtClean="0">
                <a:latin typeface="Calibri" charset="0"/>
                <a:ea typeface="ＭＳ Ｐゴシック" charset="0"/>
                <a:hlinkClick r:id="rId8"/>
              </a:rPr>
              <a:t>count.html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R/</a:t>
            </a:r>
            <a:r>
              <a:rPr lang="en-US" sz="2000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sz="2000" dirty="0">
                <a:latin typeface="Calibri" charset="0"/>
                <a:ea typeface="ＭＳ Ｐゴシック" charset="0"/>
              </a:rPr>
              <a:t>/</a:t>
            </a:r>
            <a:r>
              <a:rPr lang="en-US" sz="2000" dirty="0" err="1" smtClean="0">
                <a:latin typeface="Calibri" charset="0"/>
                <a:ea typeface="ＭＳ Ｐゴシック" charset="0"/>
              </a:rPr>
              <a:t>CummeRbund</a:t>
            </a:r>
            <a:r>
              <a:rPr lang="en-US" sz="2000" dirty="0" smtClean="0">
                <a:latin typeface="Calibri" charset="0"/>
                <a:ea typeface="ＭＳ Ｐゴシック" charset="0"/>
              </a:rPr>
              <a:t>/</a:t>
            </a:r>
            <a:r>
              <a:rPr lang="en-US" sz="2000" dirty="0" err="1" smtClean="0">
                <a:latin typeface="Calibri" charset="0"/>
                <a:ea typeface="ＭＳ Ｐゴシック" charset="0"/>
              </a:rPr>
              <a:t>edgeR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9"/>
              </a:rPr>
              <a:t>http://cran.r-project.org</a:t>
            </a:r>
            <a:r>
              <a:rPr lang="en-US" sz="1900" dirty="0" smtClean="0">
                <a:latin typeface="Calibri" charset="0"/>
                <a:ea typeface="ＭＳ Ｐゴシック" charset="0"/>
                <a:hlinkClick r:id="rId9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 smtClean="0">
                <a:latin typeface="Calibri" charset="0"/>
                <a:ea typeface="ＭＳ Ｐゴシック" charset="0"/>
                <a:hlinkClick r:id="rId10"/>
              </a:rPr>
              <a:t>http://www.bioconductor.org/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1"/>
              </a:rPr>
              <a:t>http://compbio.mit.edu/cummeRbund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1"/>
              </a:rPr>
              <a:t>/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2"/>
              </a:rPr>
              <a:t>http://www.bioconductor.org/packages/release/bioc/html/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2"/>
              </a:rPr>
              <a:t>edgeR.html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Samstat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3"/>
              </a:rPr>
              <a:t>http://samstat.sourceforge.net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3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FastQC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4"/>
              </a:rPr>
              <a:t>https://sites.google.com/a/brown.edu/bioinformatics-in-biomed/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4"/>
              </a:rPr>
              <a:t>fastqc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PicardTools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5"/>
              </a:rPr>
              <a:t>http://picard.sourceforge.net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5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endParaRPr lang="en-US" sz="23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953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2-ii. Obtain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reference genome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897437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All reference files are obtained from the Illumina iGenomes project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http://cufflinks.cbcb.umd.edu/igenomes.html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This step downloads reference human genome files from iGenomes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The GRCh37 (hg19) build of the human genome is used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For the tutorial, a single chromosome is used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The reason for this is to reduce run time for the tutorial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Instructions for downloading all chromosomes are provided</a:t>
            </a:r>
          </a:p>
        </p:txBody>
      </p:sp>
    </p:spTree>
    <p:extLst>
      <p:ext uri="{BB962C8B-B14F-4D97-AF65-F5344CB8AC3E}">
        <p14:creationId xmlns:p14="http://schemas.microsoft.com/office/powerpoint/2010/main" val="321495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10031</TotalTime>
  <Words>1238</Words>
  <Application>Microsoft Macintosh PowerPoint</Application>
  <PresentationFormat>On-screen Show (4:3)</PresentationFormat>
  <Paragraphs>127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Canadian Bioinformatics Workshops</vt:lpstr>
      <vt:lpstr>PowerPoint Presentation</vt:lpstr>
      <vt:lpstr>PowerPoint Presentation</vt:lpstr>
      <vt:lpstr>PowerPoint Presentation</vt:lpstr>
      <vt:lpstr>Learning Objectives of Tutorial</vt:lpstr>
      <vt:lpstr>The most common problems encountered while working on the tutorials</vt:lpstr>
      <vt:lpstr>Introduction</vt:lpstr>
      <vt:lpstr>2-i. Installation</vt:lpstr>
      <vt:lpstr>2-ii. Obtain reference genome</vt:lpstr>
      <vt:lpstr>2-iii. Obtain known transcript annotations</vt:lpstr>
      <vt:lpstr>2-iv. Create Indexed reference genome</vt:lpstr>
      <vt:lpstr>2-v. Obtain RNA-seq data</vt:lpstr>
      <vt:lpstr>2-v. Obtain RNA-seq data (cont’d)</vt:lpstr>
      <vt:lpstr>2-vi. Pre-Alignment QC with FastQC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The  Genome Institute</cp:lastModifiedBy>
  <cp:revision>654</cp:revision>
  <dcterms:created xsi:type="dcterms:W3CDTF">2010-04-21T18:53:51Z</dcterms:created>
  <dcterms:modified xsi:type="dcterms:W3CDTF">2015-03-07T22:22:33Z</dcterms:modified>
</cp:coreProperties>
</file>