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41" r:id="rId2"/>
    <p:sldId id="516" r:id="rId3"/>
    <p:sldId id="342" r:id="rId4"/>
    <p:sldId id="257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41" r:id="rId14"/>
    <p:sldId id="542" r:id="rId15"/>
    <p:sldId id="543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44" r:id="rId30"/>
    <p:sldId id="545" r:id="rId31"/>
    <p:sldId id="546" r:id="rId32"/>
    <p:sldId id="547" r:id="rId33"/>
    <p:sldId id="548" r:id="rId34"/>
    <p:sldId id="549" r:id="rId35"/>
    <p:sldId id="550" r:id="rId36"/>
    <p:sldId id="551" r:id="rId37"/>
    <p:sldId id="552" r:id="rId38"/>
    <p:sldId id="538" r:id="rId39"/>
    <p:sldId id="539" r:id="rId40"/>
    <p:sldId id="540" r:id="rId41"/>
    <p:sldId id="512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28" y="-768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4/17/15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183E1-3D03-AA4D-B1B0-8663466EA307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hyperlink" Target="http://wwwdev.ebi.ac.uk/fg/hts_mapper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701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/SAM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oadinstitute.github.io/picard/explain-flags.html" TargetMode="Externa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nome.ucsc.edu/FAQ/FAQformat.html%23format1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2752/" TargetMode="External"/><Relationship Id="rId3" Type="http://schemas.openxmlformats.org/officeDocument/2006/relationships/hyperlink" Target="http://www.biostars.org/p/71300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0478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read aligner should I use?</a:t>
            </a:r>
          </a:p>
        </p:txBody>
      </p:sp>
      <p:pic>
        <p:nvPicPr>
          <p:cNvPr id="18434" name="Content Placeholder 5" descr="mappers_timelin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t="12167" r="5742" b="2191"/>
          <a:stretch>
            <a:fillRect/>
          </a:stretch>
        </p:blipFill>
        <p:spPr>
          <a:xfrm>
            <a:off x="1763713" y="1196975"/>
            <a:ext cx="5472112" cy="4718050"/>
          </a:xfrm>
        </p:spPr>
      </p:pic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2536825" y="5949950"/>
            <a:ext cx="3979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hlinkClick r:id="rId3"/>
              </a:rPr>
              <a:t>http://wwwdev.ebi.ac.uk/fg/hts_mappers/</a:t>
            </a: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7524750" y="3933825"/>
            <a:ext cx="110807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RNA</a:t>
            </a:r>
          </a:p>
          <a:p>
            <a:pPr>
              <a:defRPr/>
            </a:pPr>
            <a:r>
              <a:rPr lang="en-US" sz="1600" dirty="0">
                <a:solidFill>
                  <a:srgbClr val="E652DA"/>
                </a:solidFill>
              </a:rPr>
              <a:t>Bisulfite</a:t>
            </a:r>
          </a:p>
          <a:p>
            <a:pPr>
              <a:defRPr/>
            </a:pPr>
            <a:r>
              <a:rPr lang="en-US" sz="1600" dirty="0">
                <a:solidFill>
                  <a:srgbClr val="0000FF"/>
                </a:solidFill>
              </a:rPr>
              <a:t>DNA</a:t>
            </a:r>
          </a:p>
          <a:p>
            <a:pPr>
              <a:defRPr/>
            </a:pPr>
            <a:r>
              <a:rPr lang="en-US" sz="1600" dirty="0">
                <a:solidFill>
                  <a:srgbClr val="20FF38"/>
                </a:solidFill>
              </a:rPr>
              <a:t>microRNA</a:t>
            </a:r>
          </a:p>
        </p:txBody>
      </p:sp>
    </p:spTree>
    <p:extLst>
      <p:ext uri="{BB962C8B-B14F-4D97-AF65-F5344CB8AC3E}">
        <p14:creationId xmlns:p14="http://schemas.microsoft.com/office/powerpoint/2010/main" val="151166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use a splice-aware or unspliced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RNA-seq reads may span large introns</a:t>
            </a:r>
          </a:p>
          <a:p>
            <a:pPr>
              <a:defRPr/>
            </a:pPr>
            <a:r>
              <a:rPr lang="en-US" dirty="0" smtClean="0"/>
              <a:t>The fragments being sequenced in RNA-seq represent mRNA and therefore the introns are removed</a:t>
            </a:r>
          </a:p>
          <a:p>
            <a:pPr>
              <a:defRPr/>
            </a:pPr>
            <a:r>
              <a:rPr lang="en-US" dirty="0" smtClean="0"/>
              <a:t>But we are usually aligning these reads back to the reference genome</a:t>
            </a:r>
          </a:p>
          <a:p>
            <a:pPr>
              <a:defRPr/>
            </a:pPr>
            <a:r>
              <a:rPr lang="en-US" dirty="0" smtClean="0"/>
              <a:t>Unless your reads are short (&lt;50bp) you should use a splice-aware aligner</a:t>
            </a:r>
          </a:p>
          <a:p>
            <a:pPr lvl="1">
              <a:defRPr/>
            </a:pPr>
            <a:r>
              <a:rPr lang="en-US" dirty="0" smtClean="0"/>
              <a:t>TopHat, STAR, MapSplice, etc. </a:t>
            </a:r>
            <a:endParaRPr lang="en-US" dirty="0"/>
          </a:p>
        </p:txBody>
      </p:sp>
      <p:pic>
        <p:nvPicPr>
          <p:cNvPr id="19459" name="Picture 5" descr="Fig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74"/>
          <a:stretch>
            <a:fillRect/>
          </a:stretch>
        </p:blipFill>
        <p:spPr bwMode="auto">
          <a:xfrm>
            <a:off x="4643438" y="1844675"/>
            <a:ext cx="4014787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11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4059238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TopHat is a ‘splice-aware’ RNA-seq read aligner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a reference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Breaks reads into pieces, </a:t>
            </a:r>
            <a:r>
              <a:rPr lang="en-US" dirty="0">
                <a:latin typeface="Calibri" charset="0"/>
                <a:ea typeface="ＭＳ Ｐゴシック" charset="0"/>
              </a:rPr>
              <a:t>u</a:t>
            </a:r>
            <a:r>
              <a:rPr lang="en-US" dirty="0" smtClean="0">
                <a:latin typeface="Calibri" charset="0"/>
                <a:ea typeface="ＭＳ Ｐゴシック" charset="0"/>
              </a:rPr>
              <a:t>ses ‘bowtie’ aligner to first align these pieces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Then extends alignments from these seeds and resolves exon edges (splice junctions)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0483" name="Picture 3" descr="TopHat Alignment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268413"/>
            <a:ext cx="3633788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5508625" y="5949950"/>
            <a:ext cx="2151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Trapnell et al. 2009</a:t>
            </a:r>
          </a:p>
        </p:txBody>
      </p:sp>
    </p:spTree>
    <p:extLst>
      <p:ext uri="{BB962C8B-B14F-4D97-AF65-F5344CB8AC3E}">
        <p14:creationId xmlns:p14="http://schemas.microsoft.com/office/powerpoint/2010/main" val="31996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Bowtie/</a:t>
            </a:r>
            <a:r>
              <a:rPr lang="en-US" dirty="0" err="1">
                <a:latin typeface="Calibri" charset="0"/>
              </a:rPr>
              <a:t>TopHat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16575" y="1763713"/>
            <a:ext cx="2303463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39863" y="1728788"/>
            <a:ext cx="2303462" cy="144462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39863" y="1728788"/>
            <a:ext cx="1150937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87563" y="1944688"/>
            <a:ext cx="941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Read X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408738" y="1957388"/>
            <a:ext cx="9366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Read Y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0975" y="3671888"/>
            <a:ext cx="2627313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752975" y="3673475"/>
            <a:ext cx="4140200" cy="144463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808288" y="3744913"/>
            <a:ext cx="19446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43325" y="4608513"/>
            <a:ext cx="1231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Reference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08063" y="410368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Exon 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51613" y="410368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Exon 2</a:t>
            </a:r>
          </a:p>
        </p:txBody>
      </p:sp>
    </p:spTree>
    <p:extLst>
      <p:ext uri="{BB962C8B-B14F-4D97-AF65-F5344CB8AC3E}">
        <p14:creationId xmlns:p14="http://schemas.microsoft.com/office/powerpoint/2010/main" val="255351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Bowtie/</a:t>
            </a:r>
            <a:r>
              <a:rPr lang="en-US" dirty="0" err="1">
                <a:latin typeface="Calibri" charset="0"/>
              </a:rPr>
              <a:t>TopHat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0363" y="2447925"/>
            <a:ext cx="2303462" cy="144463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1380000">
            <a:off x="3538538" y="1882775"/>
            <a:ext cx="2303462" cy="144463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rot="1380000">
            <a:off x="3582988" y="1657350"/>
            <a:ext cx="1150937" cy="144463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380000">
            <a:off x="4065588" y="2058988"/>
            <a:ext cx="941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Read X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43608" y="2641600"/>
            <a:ext cx="9366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Read Y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0975" y="3060700"/>
            <a:ext cx="2627313" cy="144463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752975" y="3060700"/>
            <a:ext cx="4140200" cy="144463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808288" y="3132138"/>
            <a:ext cx="19446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71900" y="3541713"/>
            <a:ext cx="1231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Reference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08063" y="3492500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Exon 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51613" y="3492500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Exon 2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89600" y="1692275"/>
            <a:ext cx="647700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489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6000"/>
              <a:t>?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020272" y="2016125"/>
            <a:ext cx="18415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Map with Bowtie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175250" y="4824413"/>
            <a:ext cx="1960563" cy="979487"/>
          </a:xfrm>
          <a:prstGeom prst="can">
            <a:avLst>
              <a:gd name="adj" fmla="val 25000"/>
            </a:avLst>
          </a:prstGeom>
          <a:solidFill>
            <a:srgbClr val="FF3333"/>
          </a:solidFill>
          <a:ln w="9525" cap="flat">
            <a:solidFill>
              <a:srgbClr val="1111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1655763" y="4824413"/>
            <a:ext cx="1960562" cy="101123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 cap="flat">
            <a:solidFill>
              <a:srgbClr val="1111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806575" y="5492750"/>
            <a:ext cx="1608138" cy="65088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375275" y="5483225"/>
            <a:ext cx="1608138" cy="65088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375275" y="5483225"/>
            <a:ext cx="804863" cy="65088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652120" y="5099149"/>
            <a:ext cx="12636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Read X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43125" y="5085184"/>
            <a:ext cx="16716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Read Y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979613" y="5902325"/>
            <a:ext cx="216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Aligned Bin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432425" y="5875338"/>
            <a:ext cx="22717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Unaligned Bin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319588" y="4103688"/>
            <a:ext cx="1587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60345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Bowtie/</a:t>
            </a:r>
            <a:r>
              <a:rPr lang="en-US" dirty="0" err="1">
                <a:latin typeface="Calibri" charset="0"/>
              </a:rPr>
              <a:t>TopHat</a:t>
            </a:r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2771775" y="5543550"/>
            <a:ext cx="1944688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5400000">
            <a:off x="1118395" y="1081881"/>
            <a:ext cx="1071562" cy="1006475"/>
          </a:xfrm>
          <a:prstGeom prst="can">
            <a:avLst>
              <a:gd name="adj" fmla="val 25000"/>
            </a:avLst>
          </a:prstGeom>
          <a:solidFill>
            <a:srgbClr val="FF3333"/>
          </a:solidFill>
          <a:ln w="9525" cap="flat">
            <a:solidFill>
              <a:srgbClr val="1111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0975" y="3348038"/>
            <a:ext cx="2627313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52975" y="3348038"/>
            <a:ext cx="4140200" cy="144462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08288" y="3421063"/>
            <a:ext cx="19446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71888" y="3743325"/>
            <a:ext cx="1231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Reference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08063" y="377983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Exon 1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51613" y="377983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Exon 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39775" y="2209800"/>
            <a:ext cx="1927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Unaligned Reads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484438" y="1511300"/>
            <a:ext cx="152241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484438" y="1511300"/>
            <a:ext cx="760412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911475" y="1682750"/>
            <a:ext cx="941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Read 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56100" y="1584325"/>
            <a:ext cx="4318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524750" y="1511300"/>
            <a:ext cx="576263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227763" y="1511300"/>
            <a:ext cx="43180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367463" y="1682750"/>
            <a:ext cx="941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Read X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659563" y="1512888"/>
            <a:ext cx="44291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292725" y="1512888"/>
            <a:ext cx="53975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300788" y="2339975"/>
            <a:ext cx="1587" cy="5762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148263" y="3132138"/>
            <a:ext cx="57626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017713" y="3097213"/>
            <a:ext cx="53975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327650" y="11160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443663" y="11160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X2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96188" y="11160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X3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87563" y="2771775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X1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219700" y="2808288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X3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284663" y="4535488"/>
            <a:ext cx="1587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376488" y="5472113"/>
            <a:ext cx="503237" cy="144462"/>
          </a:xfrm>
          <a:prstGeom prst="rect">
            <a:avLst/>
          </a:prstGeom>
          <a:solidFill>
            <a:srgbClr val="80808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716463" y="5472113"/>
            <a:ext cx="539750" cy="144462"/>
          </a:xfrm>
          <a:prstGeom prst="rect">
            <a:avLst/>
          </a:prstGeom>
          <a:solidFill>
            <a:srgbClr val="80808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500563" y="4608513"/>
            <a:ext cx="44799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Collect Mapping Information for X1 and X3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376488" y="5867400"/>
            <a:ext cx="33115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Construct a Splice Library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 rot="1200000">
            <a:off x="3319463" y="2816225"/>
            <a:ext cx="43180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 rot="1200000">
            <a:off x="3725863" y="2963863"/>
            <a:ext cx="44291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 rot="1200000">
            <a:off x="3616325" y="2514600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X2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103688" y="2447925"/>
            <a:ext cx="461962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7524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32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313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allow ‘multi-mapped’ 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Depends on the application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*DNA* analysis it is common to use a mapper to randomly select alignments from a series of equally good alignments</a:t>
            </a:r>
          </a:p>
          <a:p>
            <a:pPr>
              <a:defRPr/>
            </a:pPr>
            <a:r>
              <a:rPr lang="en-US" dirty="0" smtClean="0"/>
              <a:t>In *RNA* analysis this is less common</a:t>
            </a:r>
          </a:p>
          <a:p>
            <a:pPr lvl="1">
              <a:defRPr/>
            </a:pPr>
            <a:r>
              <a:rPr lang="en-US" dirty="0" smtClean="0"/>
              <a:t>Perhaps disallow multi-mapped reads if you are variant calling</a:t>
            </a:r>
          </a:p>
          <a:p>
            <a:pPr lvl="1">
              <a:defRPr/>
            </a:pPr>
            <a:r>
              <a:rPr lang="en-US" dirty="0" smtClean="0"/>
              <a:t>Definitely should allow multi-mapped reads for expression analysis with TopHat/Cufflinks</a:t>
            </a:r>
          </a:p>
          <a:p>
            <a:pPr lvl="1">
              <a:defRPr/>
            </a:pPr>
            <a:r>
              <a:rPr lang="en-US" dirty="0" smtClean="0"/>
              <a:t>Definitely should allow multi-mapped reads for gene fusion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3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is the output of bowtie/tophat?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 SAM/BAM file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SAM stands for Sequence Alignment/Map format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BAM is the binary version of a SAM file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Remember, compressed files require special handling compared to plain text </a:t>
            </a:r>
            <a:r>
              <a:rPr lang="en-US" dirty="0" smtClean="0">
                <a:latin typeface="Calibri" charset="0"/>
                <a:ea typeface="ＭＳ Ｐゴシック" charset="0"/>
              </a:rPr>
              <a:t>files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How can I convert BAM to SAM?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http://www.biostars.org/p/1701/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2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323850" y="3206750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49400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250825" y="1196975"/>
            <a:ext cx="465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246063" y="2852738"/>
            <a:ext cx="6196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8236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http://samtools.sourceforge.net/SAM1.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SAM format consists of two sections: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Header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source of data, reference sequence, method of alignment, etc.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Alignment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the read, quality of the read, and nature alignment of the read to a region of the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Compressed using lossless BGZF format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Other BAM compression strategies are a subject of research.  See ‘CRAM’ format for example</a:t>
            </a:r>
          </a:p>
          <a:p>
            <a:pPr>
              <a:defRPr/>
            </a:pPr>
            <a:r>
              <a:rPr lang="en-US" dirty="0" smtClean="0"/>
              <a:t>BAM files are usually ‘indexed’</a:t>
            </a:r>
          </a:p>
          <a:p>
            <a:pPr lvl="1">
              <a:defRPr/>
            </a:pPr>
            <a:r>
              <a:rPr lang="en-US" dirty="0" smtClean="0"/>
              <a:t>A ‘.bai’ file will be found beside the ‘.bam’ file </a:t>
            </a:r>
          </a:p>
          <a:p>
            <a:pPr lvl="1">
              <a:defRPr/>
            </a:pPr>
            <a:r>
              <a:rPr lang="en-US" dirty="0" smtClean="0"/>
              <a:t>Indexing </a:t>
            </a:r>
            <a:r>
              <a:rPr lang="en-US" dirty="0"/>
              <a:t>aims to achieve fast retrieval of alignments overlapping a </a:t>
            </a:r>
            <a:r>
              <a:rPr lang="en-US" dirty="0" smtClean="0"/>
              <a:t>specified </a:t>
            </a:r>
            <a:r>
              <a:rPr lang="en-US" dirty="0"/>
              <a:t>region without </a:t>
            </a:r>
            <a:r>
              <a:rPr lang="en-US" dirty="0" smtClean="0"/>
              <a:t>going through </a:t>
            </a:r>
            <a:r>
              <a:rPr lang="en-US" dirty="0"/>
              <a:t>the whole alignments. BAM must be sorted by the reference ID and then the </a:t>
            </a:r>
            <a:r>
              <a:rPr lang="en-US" dirty="0" smtClean="0"/>
              <a:t>leftmost coordinate </a:t>
            </a:r>
            <a:r>
              <a:rPr lang="en-US" dirty="0"/>
              <a:t>before </a:t>
            </a:r>
            <a:r>
              <a:rPr lang="en-US" dirty="0" smtClean="0"/>
              <a:t>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7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45224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013176"/>
            <a:ext cx="2224796" cy="1483197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0839" y="3277344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9pPr>
          </a:lstStyle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Cold Spring Harbor Laboratory</a:t>
            </a:r>
          </a:p>
          <a:p>
            <a:pPr eaLnBrk="1" hangingPunct="1"/>
            <a:r>
              <a:rPr lang="en-US" sz="2800" b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&amp;</a:t>
            </a:r>
            <a:endParaRPr lang="en-US" sz="2800" b="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New York Genome Center</a:t>
            </a:r>
            <a:endParaRPr lang="en-US" sz="3600" b="0" dirty="0">
              <a:solidFill>
                <a:srgbClr val="CA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1802" y="2780928"/>
            <a:ext cx="677862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 collaboration with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58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Used to describe source of data, reference sequence, method of alignment, etc.</a:t>
            </a:r>
          </a:p>
          <a:p>
            <a:pPr>
              <a:defRPr/>
            </a:pPr>
            <a:r>
              <a:rPr lang="en-US" dirty="0" smtClean="0"/>
              <a:t>Each section begins </a:t>
            </a:r>
            <a:r>
              <a:rPr lang="en-US" dirty="0"/>
              <a:t>with character </a:t>
            </a:r>
            <a:r>
              <a:rPr lang="en-US" dirty="0" smtClean="0"/>
              <a:t>‘@’ </a:t>
            </a:r>
            <a:r>
              <a:rPr lang="en-US" dirty="0"/>
              <a:t>followed by a two-letter record type code</a:t>
            </a:r>
            <a:r>
              <a:rPr lang="en-US" dirty="0" smtClean="0"/>
              <a:t>.  These are followed by two-letter tags and values </a:t>
            </a:r>
          </a:p>
          <a:p>
            <a:pPr lvl="1">
              <a:defRPr/>
            </a:pPr>
            <a:r>
              <a:rPr lang="en-US" dirty="0" smtClean="0"/>
              <a:t>@HD  The header line</a:t>
            </a:r>
          </a:p>
          <a:p>
            <a:pPr lvl="2">
              <a:defRPr/>
            </a:pPr>
            <a:r>
              <a:rPr lang="en-US" dirty="0" smtClean="0"/>
              <a:t>VN: format version</a:t>
            </a:r>
          </a:p>
          <a:p>
            <a:pPr lvl="2">
              <a:defRPr/>
            </a:pPr>
            <a:r>
              <a:rPr lang="en-US" dirty="0" smtClean="0"/>
              <a:t>SO: Sorting order of alignments</a:t>
            </a:r>
          </a:p>
          <a:p>
            <a:pPr lvl="1">
              <a:defRPr/>
            </a:pPr>
            <a:r>
              <a:rPr lang="en-US" dirty="0" smtClean="0"/>
              <a:t>@SQ  Reference sequence dictionary</a:t>
            </a:r>
          </a:p>
          <a:p>
            <a:pPr lvl="2">
              <a:defRPr/>
            </a:pPr>
            <a:r>
              <a:rPr lang="en-US" dirty="0" smtClean="0"/>
              <a:t>SN: reference sequence name</a:t>
            </a:r>
          </a:p>
          <a:p>
            <a:pPr lvl="2">
              <a:defRPr/>
            </a:pPr>
            <a:r>
              <a:rPr lang="en-US" dirty="0" smtClean="0"/>
              <a:t>LN: reference sequence length</a:t>
            </a:r>
          </a:p>
          <a:p>
            <a:pPr lvl="2">
              <a:defRPr/>
            </a:pPr>
            <a:r>
              <a:rPr lang="en-US" dirty="0" smtClean="0"/>
              <a:t>SP: species</a:t>
            </a:r>
          </a:p>
          <a:p>
            <a:pPr lvl="1">
              <a:defRPr/>
            </a:pPr>
            <a:r>
              <a:rPr lang="en-US" dirty="0" smtClean="0"/>
              <a:t>@RG  Read group</a:t>
            </a:r>
          </a:p>
          <a:p>
            <a:pPr lvl="2">
              <a:defRPr/>
            </a:pPr>
            <a:r>
              <a:rPr lang="en-US" dirty="0" smtClean="0"/>
              <a:t>ID: read group identifier</a:t>
            </a:r>
          </a:p>
          <a:p>
            <a:pPr lvl="2">
              <a:defRPr/>
            </a:pPr>
            <a:r>
              <a:rPr lang="en-US" dirty="0" smtClean="0"/>
              <a:t>CN: name of sequencing center</a:t>
            </a:r>
          </a:p>
          <a:p>
            <a:pPr lvl="2">
              <a:defRPr/>
            </a:pPr>
            <a:r>
              <a:rPr lang="en-US" dirty="0" smtClean="0"/>
              <a:t>SM: sample name</a:t>
            </a:r>
          </a:p>
          <a:p>
            <a:pPr lvl="1">
              <a:defRPr/>
            </a:pPr>
            <a:r>
              <a:rPr lang="en-US" dirty="0" smtClean="0"/>
              <a:t>@PG  Program</a:t>
            </a:r>
          </a:p>
          <a:p>
            <a:pPr lvl="2">
              <a:defRPr/>
            </a:pPr>
            <a:r>
              <a:rPr lang="en-US" dirty="0" smtClean="0"/>
              <a:t>PN: program name</a:t>
            </a:r>
          </a:p>
          <a:p>
            <a:pPr lvl="2">
              <a:defRPr/>
            </a:pPr>
            <a:r>
              <a:rPr lang="en-US" dirty="0" smtClean="0"/>
              <a:t>VN: program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3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062413"/>
            <a:ext cx="8839200" cy="2103437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4300" b="1" dirty="0" smtClean="0">
                <a:latin typeface="Courier New"/>
                <a:cs typeface="Courier New"/>
              </a:rPr>
              <a:t>Example values</a:t>
            </a:r>
          </a:p>
          <a:p>
            <a:pPr marL="514350" indent="-514350">
              <a:buFont typeface="Wingdings" charset="2"/>
              <a:buAutoNum type="arabicPlain"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QNAME  e.g.  HWI</a:t>
            </a:r>
            <a:r>
              <a:rPr lang="en-US" dirty="0">
                <a:latin typeface="Courier New"/>
                <a:cs typeface="Courier New"/>
              </a:rPr>
              <a:t>-ST495_129147882:1:2302:10269:</a:t>
            </a:r>
            <a:r>
              <a:rPr lang="en-US" dirty="0" smtClean="0">
                <a:latin typeface="Courier New"/>
                <a:cs typeface="Courier New"/>
              </a:rPr>
              <a:t>12362 (QNAME)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QUAL   e.g.  CCCFFFFFHHHHHJJIJFIJJJJJJJJJJJHIJJJJJJJIJJJJJGGHIJHIJJJJJJJJJGHGGIJJJJJJIJEEHHHHFFFFCDCDDDDDDDB</a:t>
            </a:r>
            <a:r>
              <a:rPr lang="en-US" dirty="0">
                <a:latin typeface="Courier New"/>
                <a:cs typeface="Courier New"/>
              </a:rPr>
              <a:t>@</a:t>
            </a:r>
            <a:r>
              <a:rPr lang="en-US" dirty="0" smtClean="0">
                <a:latin typeface="Courier New"/>
                <a:cs typeface="Courier New"/>
              </a:rPr>
              <a:t>ACDD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63625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11188" y="1541463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11188" y="2406650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1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52513"/>
            <a:ext cx="8839200" cy="17986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http://broadinstitute.github.io/picard/explain-</a:t>
            </a:r>
            <a:r>
              <a:rPr lang="en-US" dirty="0" smtClean="0">
                <a:hlinkClick r:id="rId2"/>
              </a:rPr>
              <a:t>flags.html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11 bitwise flags describing the alignment</a:t>
            </a:r>
          </a:p>
          <a:p>
            <a:pPr>
              <a:defRPr/>
            </a:pPr>
            <a:r>
              <a:rPr lang="en-US" dirty="0" smtClean="0"/>
              <a:t>These flags are stored as a binary string of length 11 instead of 11 columns of data</a:t>
            </a:r>
          </a:p>
          <a:p>
            <a:pPr>
              <a:defRPr/>
            </a:pPr>
            <a:r>
              <a:rPr lang="en-US" dirty="0" smtClean="0"/>
              <a:t>Value of ‘1’ indicates the flag is set.  e.g. 00100000000</a:t>
            </a:r>
          </a:p>
          <a:p>
            <a:pPr>
              <a:defRPr/>
            </a:pPr>
            <a:r>
              <a:rPr lang="en-US" dirty="0" smtClean="0"/>
              <a:t>All combinations can be represented as a number from 0 to 2047 (i.e. 2</a:t>
            </a:r>
            <a:r>
              <a:rPr lang="en-US" baseline="30000" dirty="0" smtClean="0"/>
              <a:t>11</a:t>
            </a:r>
            <a:r>
              <a:rPr lang="en-US" dirty="0" smtClean="0"/>
              <a:t>-1).  This number is used in the BAM/SAM file.  You can specify ‘required’ or ‘filter’ flags in samtools view using the ‘-f’ and ‘-F’ options respectively  </a:t>
            </a:r>
            <a:endParaRPr lang="en-US" dirty="0"/>
          </a:p>
        </p:txBody>
      </p:sp>
      <p:pic>
        <p:nvPicPr>
          <p:cNvPr id="27651" name="Picture 3" descr="SAM-BAM FLA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5250"/>
            <a:ext cx="64801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0825" y="5846763"/>
            <a:ext cx="842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Note that to maximize confusion, each bit is described in the SAM specification using its hexadecimal representation (i.e., '0x10' = 16 and '0x40' = 64).</a:t>
            </a:r>
          </a:p>
        </p:txBody>
      </p:sp>
    </p:spTree>
    <p:extLst>
      <p:ext uri="{BB962C8B-B14F-4D97-AF65-F5344CB8AC3E}">
        <p14:creationId xmlns:p14="http://schemas.microsoft.com/office/powerpoint/2010/main" val="142232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10001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4508500"/>
            <a:ext cx="8839200" cy="17287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The CIGAR string is a sequence of </a:t>
            </a:r>
            <a:r>
              <a:rPr lang="en-US" dirty="0" smtClean="0"/>
              <a:t>base </a:t>
            </a:r>
            <a:r>
              <a:rPr lang="en-US" dirty="0"/>
              <a:t>lengths and </a:t>
            </a:r>
            <a:r>
              <a:rPr lang="en-US" dirty="0" smtClean="0"/>
              <a:t>associated ‘operations’ that are </a:t>
            </a:r>
            <a:r>
              <a:rPr lang="en-US" dirty="0"/>
              <a:t>used to </a:t>
            </a:r>
            <a:r>
              <a:rPr lang="en-US" dirty="0" smtClean="0"/>
              <a:t>indicate which </a:t>
            </a:r>
            <a:r>
              <a:rPr lang="en-US" dirty="0"/>
              <a:t>bases align </a:t>
            </a:r>
            <a:r>
              <a:rPr lang="en-US" dirty="0" smtClean="0"/>
              <a:t>to the reference (</a:t>
            </a:r>
            <a:r>
              <a:rPr lang="en-US" dirty="0"/>
              <a:t>either a </a:t>
            </a:r>
            <a:r>
              <a:rPr lang="en-US" dirty="0" smtClean="0"/>
              <a:t>match or mismatch), </a:t>
            </a:r>
            <a:r>
              <a:rPr lang="en-US" dirty="0"/>
              <a:t>are </a:t>
            </a:r>
            <a:r>
              <a:rPr lang="en-US" dirty="0" smtClean="0"/>
              <a:t>deleted, are inserted, represent introns, etc.</a:t>
            </a:r>
          </a:p>
          <a:p>
            <a:pPr>
              <a:defRPr/>
            </a:pPr>
            <a:r>
              <a:rPr lang="en-US" dirty="0"/>
              <a:t>e.g. </a:t>
            </a:r>
            <a:r>
              <a:rPr lang="en-US" dirty="0" smtClean="0"/>
              <a:t>81M859N19M</a:t>
            </a:r>
          </a:p>
          <a:p>
            <a:pPr lvl="1">
              <a:defRPr/>
            </a:pPr>
            <a:r>
              <a:rPr lang="en-US" dirty="0" smtClean="0"/>
              <a:t>A 100 bp read consists of:  81 bases of alignment to reference, 859 bases skipped (an intron), 19 bases of alignment</a:t>
            </a:r>
            <a:endParaRPr lang="en-US" dirty="0"/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57300"/>
            <a:ext cx="8208962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12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4211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</a:t>
            </a:r>
            <a:r>
              <a:rPr lang="en-US" dirty="0" smtClean="0">
                <a:latin typeface="Calibri" charset="0"/>
                <a:ea typeface="ＭＳ Ｐゴシック" charset="0"/>
              </a:rPr>
              <a:t>the </a:t>
            </a:r>
            <a:r>
              <a:rPr lang="en-US" dirty="0">
                <a:latin typeface="Calibri" charset="0"/>
                <a:ea typeface="ＭＳ Ｐゴシック" charset="0"/>
              </a:rPr>
              <a:t>exons of a gene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</a:t>
            </a:r>
            <a:r>
              <a:rPr lang="en-US" dirty="0" smtClean="0">
                <a:latin typeface="Calibri" charset="0"/>
                <a:ea typeface="ＭＳ Ｐゴシック" charset="0"/>
              </a:rPr>
              <a:t>position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Coordinates in BED format are 0 based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picard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bedops</a:t>
            </a:r>
          </a:p>
        </p:txBody>
      </p:sp>
    </p:spTree>
    <p:extLst>
      <p:ext uri="{BB962C8B-B14F-4D97-AF65-F5344CB8AC3E}">
        <p14:creationId xmlns:p14="http://schemas.microsoft.com/office/powerpoint/2010/main" val="428189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In fusion detection we are interested in read pairs that map to different chromosomes…</a:t>
            </a:r>
          </a:p>
        </p:txBody>
      </p:sp>
    </p:spTree>
    <p:extLst>
      <p:ext uri="{BB962C8B-B14F-4D97-AF65-F5344CB8AC3E}">
        <p14:creationId xmlns:p14="http://schemas.microsoft.com/office/powerpoint/2010/main" val="72371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Visualization of RNA-seq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827088" y="1700213"/>
            <a:ext cx="7815262" cy="4176712"/>
          </a:xfrm>
        </p:spPr>
      </p:pic>
      <p:cxnSp>
        <p:nvCxnSpPr>
          <p:cNvPr id="4" name="Straight Arrow Connector 3"/>
          <p:cNvCxnSpPr/>
          <p:nvPr/>
        </p:nvCxnSpPr>
        <p:spPr>
          <a:xfrm>
            <a:off x="1763713" y="1484313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1357313" y="12080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27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4859338" y="1341438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24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1619250" y="6021388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34925" y="4508500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538163" y="4149725"/>
            <a:ext cx="577850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34925" y="3079750"/>
            <a:ext cx="85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461963" y="2719388"/>
            <a:ext cx="65405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732588" y="3141663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6481763" y="3644900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779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3132138" y="5013325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spliced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763713" y="2636838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1331913" y="3111500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84888" y="1557338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6357938" y="1341438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16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7740650" y="119697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667625" y="3429000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73437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8118475" y="3500438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79914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4717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359401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1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3' &amp; 5' Bias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419225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928100" y="1772667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1438" y="5877272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63245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4463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800" b="1" dirty="0"/>
              <a:t>Random primers</a:t>
            </a:r>
            <a:r>
              <a:rPr lang="en-CA" sz="1800" dirty="0"/>
              <a:t> are used to reverse transcribe RNA fragments into double-stranded complementary DNA (</a:t>
            </a:r>
            <a:r>
              <a:rPr lang="en-CA" sz="1800" dirty="0" err="1"/>
              <a:t>dscDNA</a:t>
            </a:r>
            <a:r>
              <a:rPr lang="en-CA" sz="1800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800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800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868144" y="5975350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Alignment QC: Nucleotide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3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Quality Distribution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</a:t>
            </a:r>
            <a:r>
              <a:rPr lang="en-US" sz="2000" dirty="0" smtClean="0"/>
              <a:t>calling</a:t>
            </a:r>
            <a:endParaRPr lang="en-US" sz="2000" dirty="0"/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</a:t>
            </a:r>
            <a:r>
              <a:rPr lang="en-US" sz="2000" dirty="0" smtClean="0"/>
              <a:t>wrong</a:t>
            </a:r>
            <a:endParaRPr lang="en-US" sz="2000" dirty="0"/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</a:t>
            </a:r>
            <a:r>
              <a:rPr lang="en-US" sz="2000" dirty="0" smtClean="0"/>
              <a:t>wrong</a:t>
            </a:r>
            <a:endParaRPr lang="en-US" sz="2000" dirty="0"/>
          </a:p>
          <a:p>
            <a:r>
              <a:rPr lang="en-US" sz="2000" dirty="0"/>
              <a:t>The quality of the bases tend to drop at the end of the read, a pattern observed in sequencing by synthesis </a:t>
            </a:r>
            <a:r>
              <a:rPr lang="en-US" sz="2000" dirty="0" smtClean="0"/>
              <a:t>techniques</a:t>
            </a:r>
            <a:endParaRPr lang="en-US" sz="20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4648200" y="1296888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551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PCR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Duplicate reads are reads that have the same start/end positions and same exact sequence</a:t>
            </a:r>
          </a:p>
          <a:p>
            <a:r>
              <a:rPr lang="en-US" sz="2000" dirty="0"/>
              <a:t>In DNA-</a:t>
            </a:r>
            <a:r>
              <a:rPr lang="en-US" sz="2000" dirty="0" err="1"/>
              <a:t>seq</a:t>
            </a:r>
            <a:r>
              <a:rPr lang="en-US" sz="2000" dirty="0"/>
              <a:t>, reads/start point is used as a metric to assess PCR duplication rate</a:t>
            </a:r>
          </a:p>
          <a:p>
            <a:r>
              <a:rPr lang="en-US" sz="2000" dirty="0"/>
              <a:t>In DNA-</a:t>
            </a:r>
            <a:r>
              <a:rPr lang="en-US" sz="2000" dirty="0" err="1"/>
              <a:t>seq</a:t>
            </a:r>
            <a:r>
              <a:rPr lang="en-US" sz="2000" dirty="0"/>
              <a:t>, duplicate reads are collapsed using tools such as </a:t>
            </a:r>
            <a:r>
              <a:rPr lang="en-US" sz="2000" dirty="0" err="1"/>
              <a:t>picard</a:t>
            </a:r>
            <a:endParaRPr lang="en-US" sz="2000" dirty="0"/>
          </a:p>
          <a:p>
            <a:r>
              <a:rPr lang="en-US" sz="2000" dirty="0"/>
              <a:t>How is RNA-</a:t>
            </a:r>
            <a:r>
              <a:rPr lang="en-US" sz="2000" dirty="0" err="1"/>
              <a:t>seq</a:t>
            </a:r>
            <a:r>
              <a:rPr lang="en-US" sz="2000" dirty="0"/>
              <a:t> different from DNA-</a:t>
            </a:r>
            <a:r>
              <a:rPr lang="en-US" sz="2000" dirty="0" err="1"/>
              <a:t>seq</a:t>
            </a:r>
            <a:r>
              <a:rPr lang="en-US" sz="2000" dirty="0"/>
              <a:t>?</a:t>
            </a:r>
          </a:p>
          <a:p>
            <a:endParaRPr lang="en-US" sz="2000" dirty="0"/>
          </a:p>
        </p:txBody>
      </p:sp>
      <p:pic>
        <p:nvPicPr>
          <p:cNvPr id="5" name="Picture 1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38" y="5975350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 dirty="0"/>
              <a:t>http://</a:t>
            </a:r>
            <a:r>
              <a:rPr lang="en-CA" sz="1800" dirty="0" err="1"/>
              <a:t>rseqc.sourceforge.net</a:t>
            </a:r>
            <a:r>
              <a:rPr lang="en-CA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01866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Sequencing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</a:t>
            </a:r>
            <a:r>
              <a:rPr lang="en-CA" sz="1600" dirty="0" smtClean="0"/>
              <a:t>analyses</a:t>
            </a:r>
            <a:endParaRPr lang="en-CA" sz="16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891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Base Distribution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850" y="5327650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</a:t>
            </a:r>
            <a:r>
              <a:rPr lang="en-CA" sz="1600" dirty="0" smtClean="0"/>
              <a:t>preparation </a:t>
            </a:r>
            <a:r>
              <a:rPr lang="en-CA" sz="1600" dirty="0"/>
              <a:t>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331913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16013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04950" y="4546600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930900" y="4560888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318989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Insert Size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550" y="6002338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http://thegenomefactory.blogspot.ca/2013/08/paired-end-read-confusion-library.html</a:t>
            </a:r>
          </a:p>
        </p:txBody>
      </p:sp>
    </p:spTree>
    <p:extLst>
      <p:ext uri="{BB962C8B-B14F-4D97-AF65-F5344CB8AC3E}">
        <p14:creationId xmlns:p14="http://schemas.microsoft.com/office/powerpoint/2010/main" val="4034479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Insert Size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682875" y="5594350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71438" y="6061075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http://rseqc.sourceforge.net/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2128617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517525" y="1352550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427038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16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37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3)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 alignment and visualization (lecture)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 err="1" smtClean="0">
                <a:latin typeface="Calibri"/>
                <a:cs typeface="Calibri"/>
              </a:rPr>
              <a:t>Fouad</a:t>
            </a:r>
            <a:r>
              <a:rPr lang="en-US" sz="1600" dirty="0" smtClean="0">
                <a:latin typeface="Calibri"/>
                <a:cs typeface="Calibri"/>
              </a:rPr>
              <a:t> </a:t>
            </a:r>
            <a:r>
              <a:rPr lang="en-US" sz="1600" dirty="0" err="1" smtClean="0">
                <a:latin typeface="Calibri"/>
                <a:cs typeface="Calibri"/>
              </a:rPr>
              <a:t>Yousif</a:t>
            </a:r>
            <a:endParaRPr lang="en-US" sz="1600" dirty="0">
              <a:latin typeface="Calibri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April 27-May 3, 2015</a:t>
            </a: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08920"/>
            <a:ext cx="2339752" cy="1005487"/>
          </a:xfrm>
          <a:prstGeom prst="rect">
            <a:avLst/>
          </a:prstGeom>
        </p:spPr>
      </p:pic>
      <p:pic>
        <p:nvPicPr>
          <p:cNvPr id="9" name="Picture 8" descr="CSHL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15061"/>
            <a:ext cx="2458204" cy="942131"/>
          </a:xfrm>
          <a:prstGeom prst="rect">
            <a:avLst/>
          </a:prstGeom>
          <a:noFill/>
        </p:spPr>
      </p:pic>
      <p:pic>
        <p:nvPicPr>
          <p:cNvPr id="10" name="Picture 9" descr="NYGC_logo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88" y="5288114"/>
            <a:ext cx="2224796" cy="148319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46050" y="2205038"/>
            <a:ext cx="3240088" cy="208756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5085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891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0825" y="27892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7922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916113" y="26828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Bowtie/TopHat alignment (genome)</a:t>
              </a:r>
            </a:p>
          </p:txBody>
        </p:sp>
        <p:sp>
          <p:nvSpPr>
            <p:cNvPr id="37920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419475" y="26828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37918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5076825" y="26828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(cuffmerge)</a:t>
              </a:r>
            </a:p>
          </p:txBody>
        </p:sp>
        <p:sp>
          <p:nvSpPr>
            <p:cNvPr id="37916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804025" y="26828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Cuffdiff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37914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6804025" y="46529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CummRbund</a:t>
              </a:r>
            </a:p>
          </p:txBody>
        </p:sp>
        <p:sp>
          <p:nvSpPr>
            <p:cNvPr id="37912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7163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7163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7163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7163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40767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2192338" y="56403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1228725" y="184467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0393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3" name="Picture 2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69160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37112"/>
            <a:ext cx="2224796" cy="1483197"/>
          </a:xfrm>
          <a:prstGeom prst="rect">
            <a:avLst/>
          </a:prstGeom>
        </p:spPr>
      </p:pic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151943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0: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2: </a:t>
            </a:r>
            <a:r>
              <a:rPr lang="en-US" b="1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Isoform discovery and alternative </a:t>
            </a:r>
            <a:r>
              <a:rPr lang="en-US" dirty="0" smtClean="0"/>
              <a:t>expression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RNA-seq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6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 challenges and common questions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strategies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Bowtie/</a:t>
            </a:r>
            <a:r>
              <a:rPr lang="en-US" dirty="0" err="1">
                <a:latin typeface="Calibri" charset="0"/>
                <a:ea typeface="ＭＳ Ｐゴシック" charset="0"/>
              </a:rPr>
              <a:t>TopHat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Introduction to the BAM and BED formats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Basic manipulation of BAMs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</a:t>
            </a:r>
            <a:r>
              <a:rPr lang="en-US" dirty="0" smtClean="0">
                <a:latin typeface="Calibri" charset="0"/>
                <a:ea typeface="ＭＳ Ｐゴシック" charset="0"/>
              </a:rPr>
              <a:t>IGV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Alignment QC Assessment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51339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RNA-seq alignment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Computational cost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100’s of millions of reads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Introns!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Spliced vs. unspliced alignments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Can I just align my data once using one approach and be done with it?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Unfortunately probably not</a:t>
            </a:r>
          </a:p>
          <a:p>
            <a:pPr lvl="1"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/>
              <a:t>Is </a:t>
            </a:r>
            <a:r>
              <a:rPr lang="en-US" dirty="0" smtClean="0"/>
              <a:t>TopHat </a:t>
            </a:r>
            <a:r>
              <a:rPr lang="en-US" dirty="0"/>
              <a:t>the only mapper to consider for RNA-seq data?</a:t>
            </a:r>
          </a:p>
          <a:p>
            <a:pPr lvl="1">
              <a:defRPr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://www.biostars.org/p/60478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89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Three RNA-seq mapping strategies</a:t>
            </a:r>
          </a:p>
        </p:txBody>
      </p:sp>
      <p:pic>
        <p:nvPicPr>
          <p:cNvPr id="16386" name="Content Placeholder 3" descr="AlignmentStrategi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38033" r="1949" b="34047"/>
          <a:stretch>
            <a:fillRect/>
          </a:stretch>
        </p:blipFill>
        <p:spPr>
          <a:xfrm>
            <a:off x="2916238" y="3970338"/>
            <a:ext cx="3240087" cy="2051050"/>
          </a:xfrm>
        </p:spPr>
      </p:pic>
      <p:pic>
        <p:nvPicPr>
          <p:cNvPr id="16387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4387" r="2649" b="70277"/>
          <a:stretch>
            <a:fillRect/>
          </a:stretch>
        </p:blipFill>
        <p:spPr bwMode="auto">
          <a:xfrm>
            <a:off x="827088" y="1660525"/>
            <a:ext cx="2665412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16388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" t="71445" r="-2202"/>
          <a:stretch>
            <a:fillRect/>
          </a:stretch>
        </p:blipFill>
        <p:spPr bwMode="auto">
          <a:xfrm>
            <a:off x="5508625" y="1581150"/>
            <a:ext cx="2754313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4643438" y="6021388"/>
            <a:ext cx="428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Diagrams from Cloonan &amp; Grimmond, Nature Methods 2010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755650" y="1239838"/>
            <a:ext cx="2716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De novo assembly</a:t>
            </a:r>
          </a:p>
        </p:txBody>
      </p:sp>
      <p:sp>
        <p:nvSpPr>
          <p:cNvPr id="16391" name="TextBox 10"/>
          <p:cNvSpPr txBox="1">
            <a:spLocks noChangeArrowheads="1"/>
          </p:cNvSpPr>
          <p:nvPr/>
        </p:nvSpPr>
        <p:spPr bwMode="auto">
          <a:xfrm>
            <a:off x="5070475" y="1196975"/>
            <a:ext cx="317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transcriptome</a:t>
            </a:r>
          </a:p>
        </p:txBody>
      </p:sp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2420938" y="3573463"/>
            <a:ext cx="3806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6940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alignment strategy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De novo assembly</a:t>
            </a:r>
          </a:p>
          <a:p>
            <a:pPr lvl="1">
              <a:defRPr/>
            </a:pPr>
            <a:r>
              <a:rPr lang="en-US" dirty="0" smtClean="0"/>
              <a:t>If a reference genome does not exist for the species being studied</a:t>
            </a:r>
          </a:p>
          <a:p>
            <a:pPr lvl="1">
              <a:defRPr/>
            </a:pPr>
            <a:r>
              <a:rPr lang="en-US" dirty="0" smtClean="0"/>
              <a:t>If complex polymorphisms/mutations/haplotypes might be missed by comparing to the reference genome</a:t>
            </a:r>
          </a:p>
          <a:p>
            <a:pPr>
              <a:defRPr/>
            </a:pPr>
            <a:r>
              <a:rPr lang="en-US" dirty="0" smtClean="0"/>
              <a:t>Align to transcriptome</a:t>
            </a:r>
          </a:p>
          <a:p>
            <a:pPr lvl="1">
              <a:defRPr/>
            </a:pPr>
            <a:r>
              <a:rPr lang="en-US" dirty="0" smtClean="0"/>
              <a:t>If you have short reads (&lt; 50bp)</a:t>
            </a:r>
          </a:p>
          <a:p>
            <a:pPr>
              <a:defRPr/>
            </a:pPr>
            <a:r>
              <a:rPr lang="en-US" dirty="0" smtClean="0"/>
              <a:t>Align to reference genome</a:t>
            </a:r>
          </a:p>
          <a:p>
            <a:pPr lvl="1">
              <a:defRPr/>
            </a:pPr>
            <a:r>
              <a:rPr lang="en-US" dirty="0" smtClean="0"/>
              <a:t>All other cases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strategy involves different alignment/assembly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10048</TotalTime>
  <Words>2163</Words>
  <Application>Microsoft Macintosh PowerPoint</Application>
  <PresentationFormat>On-screen Show (4:3)</PresentationFormat>
  <Paragraphs>308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Canadian Bioinformatics Workshops</vt:lpstr>
      <vt:lpstr>PowerPoint Presentation</vt:lpstr>
      <vt:lpstr>PowerPoint Presentation</vt:lpstr>
      <vt:lpstr>PowerPoint Presentation</vt:lpstr>
      <vt:lpstr>Learning objectives of the course</vt:lpstr>
      <vt:lpstr>Learning Objectives of Module</vt:lpstr>
      <vt:lpstr>RNA-seq alignment challenges</vt:lpstr>
      <vt:lpstr>Three RNA-seq mapping strategies</vt:lpstr>
      <vt:lpstr>Which alignment strategy is best?</vt:lpstr>
      <vt:lpstr>Which read aligner should I use?</vt:lpstr>
      <vt:lpstr>Should I use a splice-aware or unspliced mapper</vt:lpstr>
      <vt:lpstr>Bowtie/TopHat</vt:lpstr>
      <vt:lpstr>Bowtie/TopHat</vt:lpstr>
      <vt:lpstr>Bowtie/TopHat</vt:lpstr>
      <vt:lpstr>Bowtie/TopHat</vt:lpstr>
      <vt:lpstr>Should I allow ‘multi-mapped’ reads?</vt:lpstr>
      <vt:lpstr>What is the output of bowtie/tophat?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Introduction to the BED format</vt:lpstr>
      <vt:lpstr>Manipulation of SAM/BAM and BED files</vt:lpstr>
      <vt:lpstr>How should I sort my SAM/BAM file?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655</cp:revision>
  <dcterms:created xsi:type="dcterms:W3CDTF">2010-04-21T18:53:51Z</dcterms:created>
  <dcterms:modified xsi:type="dcterms:W3CDTF">2015-04-17T15:11:45Z</dcterms:modified>
</cp:coreProperties>
</file>