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1" r:id="rId2"/>
    <p:sldId id="516" r:id="rId3"/>
    <p:sldId id="342" r:id="rId4"/>
    <p:sldId id="257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12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120" y="-360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CF8106-5EF8-BF4B-B46B-805FE806D34D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ran.r-project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pbio.mit.edu/cummeRbund/" TargetMode="External"/><Relationship Id="rId4" Type="http://schemas.openxmlformats.org/officeDocument/2006/relationships/hyperlink" Target="http://compbio.mit.edu/cummeRbund/manual_2_0.html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Post</a:t>
            </a:r>
            <a:r>
              <a:rPr lang="en-US" dirty="0">
                <a:latin typeface="Calibri" charset="0"/>
                <a:ea typeface="ＭＳ Ｐゴシック" charset="0"/>
              </a:rPr>
              <a:t>-process output files (optional)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and Cuffdiff output various file formats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.fpkm_tracking, transcrips.gtf, and .diff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 this step, we will explore the content of these files at the linux command line before importing them into R for more advanced summarization, plotting,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are unfamiliar with R, this is an interactive statistical programming interface that can also be used for graphing and file data manipulation (i.e. an alternative to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excel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altLang="ja-JP">
                <a:latin typeface="Calibri" charset="0"/>
                <a:ea typeface="ＭＳ Ｐゴシック" charset="0"/>
                <a:hlinkClick r:id="rId3"/>
              </a:rPr>
              <a:t>http://cran.r-project.org/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endParaRPr lang="en-US" altLang="ja-JP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3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>
                <a:latin typeface="Calibri" charset="0"/>
                <a:ea typeface="ＭＳ Ｐゴシック" charset="0"/>
              </a:rPr>
              <a:t>cuffdiff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3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3" name="Picture 2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69160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37112"/>
            <a:ext cx="2224796" cy="1483197"/>
          </a:xfrm>
          <a:prstGeom prst="rect">
            <a:avLst/>
          </a:prstGeom>
        </p:spPr>
      </p:pic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151943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45224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013176"/>
            <a:ext cx="2224796" cy="1483197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0839" y="3277344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9pPr>
          </a:lstStyle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Cold Spring Harbor Laboratory</a:t>
            </a:r>
          </a:p>
          <a:p>
            <a:pPr eaLnBrk="1" hangingPunct="1"/>
            <a:r>
              <a:rPr lang="en-US" sz="2800" b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&amp;</a:t>
            </a:r>
            <a:endParaRPr lang="en-US" sz="2800" b="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New York Genome Center</a:t>
            </a:r>
            <a:endParaRPr lang="en-US" sz="3600" b="0" dirty="0">
              <a:solidFill>
                <a:srgbClr val="CA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1802" y="2780928"/>
            <a:ext cx="677862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 collaboration with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April 27-May 3, 2015</a:t>
            </a: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08920"/>
            <a:ext cx="2339752" cy="1005487"/>
          </a:xfrm>
          <a:prstGeom prst="rect">
            <a:avLst/>
          </a:prstGeom>
        </p:spPr>
      </p:pic>
      <p:pic>
        <p:nvPicPr>
          <p:cNvPr id="9" name="Picture 8" descr="CSHL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15061"/>
            <a:ext cx="2458204" cy="942131"/>
          </a:xfrm>
          <a:prstGeom prst="rect">
            <a:avLst/>
          </a:prstGeom>
          <a:noFill/>
        </p:spPr>
      </p:pic>
      <p:pic>
        <p:nvPicPr>
          <p:cNvPr id="10" name="Picture 9" descr="NYGC_logo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88" y="5288114"/>
            <a:ext cx="2224796" cy="148319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Generate gene/transcript expression estimates with cufflinks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Perform differential expression analysis with cuffmerge and cuffdiff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Summarize and visualize results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cummeRbund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364537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The alignment SAM/BAM files generated in the previous step will now be used by cufflinks 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For this step an option, confusingly also called </a:t>
            </a:r>
            <a:r>
              <a:rPr lang="ja-JP" altLang="en-US" sz="240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>
                <a:latin typeface="Calibri" charset="0"/>
                <a:ea typeface="ＭＳ Ｐゴシック" charset="0"/>
              </a:rPr>
              <a:t>-G</a:t>
            </a:r>
            <a:r>
              <a:rPr lang="ja-JP" altLang="en-US" sz="240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>
                <a:latin typeface="Calibri" charset="0"/>
                <a:ea typeface="ＭＳ Ｐゴシック" charset="0"/>
              </a:rPr>
              <a:t> is used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Forces cufflinks 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To discover novel transcripts with Cufflinks you should:</a:t>
            </a:r>
          </a:p>
          <a:p>
            <a:pPr lvl="2">
              <a:lnSpc>
                <a:spcPct val="90000"/>
              </a:lnSpc>
            </a:pPr>
            <a:r>
              <a:rPr lang="en-US" sz="1700" b="1">
                <a:latin typeface="Calibri" charset="0"/>
                <a:ea typeface="ＭＳ Ｐゴシック" charset="0"/>
              </a:rPr>
              <a:t>Not use the '-G' 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>
                <a:latin typeface="Calibri" charset="0"/>
                <a:ea typeface="ＭＳ Ｐゴシック" charset="0"/>
              </a:rPr>
              <a:t>Use the '-G' option along with the '-g' option.  Known transcripts will be used as a </a:t>
            </a:r>
            <a:r>
              <a:rPr lang="ja-JP" altLang="en-US" sz="170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>
                <a:latin typeface="Calibri" charset="0"/>
                <a:ea typeface="ＭＳ Ｐゴシック" charset="0"/>
              </a:rPr>
              <a:t>, but novel transcripts will also be predicted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F</a:t>
            </a:r>
            <a:r>
              <a:rPr lang="en-US" altLang="ja-JP" sz="200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P</a:t>
            </a:r>
            <a:r>
              <a:rPr lang="en-US" altLang="ja-JP" sz="200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>
                <a:latin typeface="Calibri" charset="0"/>
                <a:ea typeface="ＭＳ Ｐゴシック" charset="0"/>
              </a:rPr>
              <a:t>ilobase of exon per million fragments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M</a:t>
            </a:r>
            <a:r>
              <a:rPr lang="en-US" altLang="ja-JP" sz="200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endParaRPr lang="en-US" altLang="ja-JP" sz="200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5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Alignment SAM/BAM files generated from STAR can also be used in cufflinks to generate expression estimates – exactly as above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three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STAR/cufflinks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7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cuffmerge</a:t>
            </a:r>
            <a:r>
              <a:rPr lang="en-US" sz="2600" dirty="0">
                <a:latin typeface="Calibri" charset="0"/>
                <a:ea typeface="ＭＳ Ｐゴシック" charset="0"/>
              </a:rPr>
              <a:t> and </a:t>
            </a:r>
            <a:r>
              <a:rPr lang="en-US" sz="2600" dirty="0" err="1">
                <a:latin typeface="Calibri" charset="0"/>
                <a:ea typeface="ＭＳ Ｐゴシック" charset="0"/>
              </a:rPr>
              <a:t>cuffdiff</a:t>
            </a:r>
            <a:r>
              <a:rPr lang="en-US" sz="2600" dirty="0">
                <a:latin typeface="Calibri" charset="0"/>
                <a:ea typeface="ＭＳ Ｐゴシック" charset="0"/>
              </a:rPr>
              <a:t> to: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from our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into more convenient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2200" dirty="0">
                <a:latin typeface="Calibri" charset="0"/>
                <a:ea typeface="ＭＳ Ｐゴシック" charset="0"/>
              </a:rPr>
              <a:t>.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2200" dirty="0">
                <a:latin typeface="Calibri" charset="0"/>
                <a:ea typeface="ＭＳ Ｐゴシック" charset="0"/>
              </a:rPr>
              <a:t>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Comparisons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Compare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1800" dirty="0">
                <a:latin typeface="Calibri" charset="0"/>
                <a:ea typeface="ＭＳ Ｐゴシック" charset="0"/>
              </a:rPr>
              <a:t>.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1800" dirty="0">
                <a:latin typeface="Calibri" charset="0"/>
                <a:ea typeface="ＭＳ Ｐゴシック" charset="0"/>
              </a:rPr>
              <a:t>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397269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 to visualize our expression and differential expression results from </a:t>
            </a:r>
            <a:r>
              <a:rPr lang="en-US" dirty="0" err="1">
                <a:latin typeface="Calibri" charset="0"/>
                <a:ea typeface="ＭＳ Ｐゴシック" charset="0"/>
              </a:rPr>
              <a:t>Cuffdiff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http://compbio.mit.edu/cummeRbund/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http://compbio.mit.edu/cummeRbund/manual_2_0.html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 descr="cummeRbund-manual-features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5263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 descr="cummeRbund-manual-geneset_plots_isoform_heatmap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41788"/>
            <a:ext cx="180657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cummeRbund-manual-global_plots_volcano_1-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76700"/>
            <a:ext cx="20875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ENCODE_SCV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7"/>
          <a:stretch>
            <a:fillRect/>
          </a:stretch>
        </p:blipFill>
        <p:spPr bwMode="auto">
          <a:xfrm>
            <a:off x="6948488" y="4221163"/>
            <a:ext cx="17637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33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10035</TotalTime>
  <Words>812</Words>
  <Application>Microsoft Macintosh PowerPoint</Application>
  <PresentationFormat>On-screen Show (4:3)</PresentationFormat>
  <Paragraphs>91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Canadian Bioinformatics Workshops</vt:lpstr>
      <vt:lpstr>PowerPoint Presentation</vt:lpstr>
      <vt:lpstr>PowerPoint Presentation</vt:lpstr>
      <vt:lpstr>PowerPoint Presentation</vt:lpstr>
      <vt:lpstr>Learning Objectives of Tutorial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Post-process output files (optional)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The  Genome Institute</cp:lastModifiedBy>
  <cp:revision>655</cp:revision>
  <dcterms:created xsi:type="dcterms:W3CDTF">2010-04-21T18:53:51Z</dcterms:created>
  <dcterms:modified xsi:type="dcterms:W3CDTF">2015-03-07T22:21:48Z</dcterms:modified>
</cp:coreProperties>
</file>