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41" r:id="rId2"/>
    <p:sldId id="342" r:id="rId3"/>
    <p:sldId id="257"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36" r:id="rId28"/>
    <p:sldId id="512" r:id="rId2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104" y="-280"/>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3/4/17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3/4/17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smtClean="0">
                <a:latin typeface="Calibri" charset="0"/>
                <a:ea typeface="ＭＳ Ｐゴシック" charset="0"/>
                <a:cs typeface="ＭＳ Ｐゴシック" charset="0"/>
              </a:rPr>
              <a:t>Notes on paired</a:t>
            </a:r>
            <a:r>
              <a:rPr lang="en-US" baseline="0" dirty="0" smtClean="0">
                <a:latin typeface="Calibri" charset="0"/>
                <a:ea typeface="ＭＳ Ｐゴシック" charset="0"/>
                <a:cs typeface="ＭＳ Ｐゴシック" charset="0"/>
              </a:rPr>
              <a:t> end read depiction:</a:t>
            </a:r>
            <a:endParaRPr lang="en-US" dirty="0" smtClean="0">
              <a:latin typeface="Calibri" charset="0"/>
              <a:ea typeface="ＭＳ Ｐゴシック" charset="0"/>
              <a:cs typeface="ＭＳ Ｐゴシック" charset="0"/>
            </a:endParaRPr>
          </a:p>
          <a:p>
            <a:pPr marL="171450" indent="-171450" eaLnBrk="1" hangingPunct="1">
              <a:buFontTx/>
              <a:buChar char="-"/>
            </a:pPr>
            <a:r>
              <a:rPr lang="en-US" baseline="0" dirty="0" smtClean="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smtClean="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smtClean="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smtClean="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Note the portio</a:t>
            </a:r>
            <a:r>
              <a:rPr lang="en-US" baseline="0" dirty="0" smtClean="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RNA-seq library construction may</a:t>
            </a:r>
            <a:r>
              <a:rPr lang="en-US" baseline="0" dirty="0" smtClean="0"/>
              <a:t> </a:t>
            </a:r>
            <a:r>
              <a:rPr lang="en-US" dirty="0" smtClean="0"/>
              <a:t>involve both fragmentation and size selection. These procedures may be modified according to the integrity and amount of starting total RNA. The</a:t>
            </a:r>
            <a:r>
              <a:rPr lang="en-US" baseline="0" dirty="0" smtClean="0"/>
              <a:t> </a:t>
            </a:r>
            <a:r>
              <a:rPr lang="en-US" dirty="0" smtClean="0"/>
              <a:t>distributions of RNA molecule sizes are depicted for input total RNA and at various stages during the process of RNA/cDNA fragmentation and size selection.</a:t>
            </a:r>
            <a:r>
              <a:rPr lang="en-US" baseline="0" dirty="0" smtClean="0"/>
              <a:t> </a:t>
            </a:r>
            <a:r>
              <a:rPr lang="en-US" dirty="0" smtClean="0"/>
              <a:t>Commonly used methods for fragmentation and size selection are</a:t>
            </a:r>
            <a:r>
              <a:rPr lang="en-US" baseline="0" dirty="0" smtClean="0"/>
              <a:t> </a:t>
            </a:r>
            <a:r>
              <a:rPr lang="en-US" dirty="0" smtClean="0"/>
              <a:t>depicted along with the expected output of a quality-control assay at each stage (in the</a:t>
            </a:r>
            <a:r>
              <a:rPr lang="en-US" baseline="0" dirty="0" smtClean="0"/>
              <a:t> </a:t>
            </a:r>
            <a:r>
              <a:rPr lang="en-US" dirty="0" smtClean="0"/>
              <a:t>form of a capillary electrophoresis trace). Note that in the final library, it is typical that the majority of RNAs below a certain</a:t>
            </a:r>
            <a:r>
              <a:rPr lang="en-US" baseline="0" dirty="0" smtClean="0"/>
              <a:t> </a:t>
            </a:r>
            <a:r>
              <a:rPr lang="en-US" dirty="0" smtClean="0"/>
              <a:t>size (typically &lt;150–200 </a:t>
            </a:r>
            <a:r>
              <a:rPr lang="en-US" dirty="0" err="1" smtClean="0"/>
              <a:t>bp</a:t>
            </a:r>
            <a:r>
              <a:rPr lang="en-US" dirty="0" smtClean="0"/>
              <a:t>) are</a:t>
            </a:r>
            <a:r>
              <a:rPr lang="en-US" baseline="0" dirty="0" smtClean="0"/>
              <a:t> </a:t>
            </a:r>
            <a:r>
              <a:rPr lang="en-US" dirty="0" smtClean="0"/>
              <a:t>underrepresented. Refer to S3 Table and S7 Table for more details on many of the concepts depicted in this figure.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RNA-seq library enrichment strategies that influence interpretation and analysis. RNA-seq library construction protocols differ widely, and these</a:t>
            </a:r>
            <a:r>
              <a:rPr lang="en-US" baseline="0" dirty="0" smtClean="0"/>
              <a:t> </a:t>
            </a:r>
            <a:r>
              <a:rPr lang="en-US" dirty="0" smtClean="0"/>
              <a:t>differences have significant consequences for data interpretation and analysis. The figure above illustrates representative alignment results for either total</a:t>
            </a:r>
            <a:r>
              <a:rPr lang="en-US" baseline="0" dirty="0" smtClean="0"/>
              <a:t> </a:t>
            </a:r>
            <a:r>
              <a:rPr lang="en-US" dirty="0" smtClean="0"/>
              <a:t>RNA or one of three commonly used enrichment strategies at a hypothetical genomic locus with very highly expressed ribosomal RNA (pink), highly</a:t>
            </a:r>
            <a:r>
              <a:rPr lang="en-US" baseline="0" dirty="0" smtClean="0"/>
              <a:t> </a:t>
            </a:r>
            <a:r>
              <a:rPr lang="en-US" dirty="0" smtClean="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smtClean="0"/>
              <a:t> </a:t>
            </a:r>
            <a:r>
              <a:rPr lang="en-US" dirty="0" smtClean="0"/>
              <a:t>humans, ~95%–98% of all RNA molecules may be rRNAs. A significant amount of genomic DNA (</a:t>
            </a:r>
            <a:r>
              <a:rPr lang="en-US" dirty="0" err="1" smtClean="0"/>
              <a:t>gDNA</a:t>
            </a:r>
            <a:r>
              <a:rPr lang="en-US" dirty="0" smtClean="0"/>
              <a:t>) and unprocessed </a:t>
            </a:r>
            <a:r>
              <a:rPr lang="en-US" dirty="0" err="1" smtClean="0"/>
              <a:t>heteronuclear</a:t>
            </a:r>
            <a:r>
              <a:rPr lang="en-US" dirty="0" smtClean="0"/>
              <a:t> RNA (</a:t>
            </a:r>
            <a:r>
              <a:rPr lang="en-US" dirty="0" err="1" smtClean="0"/>
              <a:t>hnRNA</a:t>
            </a:r>
            <a:r>
              <a:rPr lang="en-US" dirty="0" smtClean="0"/>
              <a:t>, also</a:t>
            </a:r>
            <a:r>
              <a:rPr lang="en-US" baseline="0" dirty="0" smtClean="0"/>
              <a:t> </a:t>
            </a:r>
            <a:r>
              <a:rPr lang="en-US" dirty="0" smtClean="0"/>
              <a:t>known as pre-mRNA) contamination may also remain after typical RNA isolation procedures. As a result, most reads will align to intronic, intergenic, and</a:t>
            </a:r>
            <a:r>
              <a:rPr lang="en-US" baseline="0" dirty="0" smtClean="0"/>
              <a:t> </a:t>
            </a:r>
            <a:r>
              <a:rPr lang="en-US" dirty="0" smtClean="0"/>
              <a:t>especially to ribosomal gene regions. Since analysis of these molecules is rarely the target of RNA-seq, various enrichment strategies are commonly</a:t>
            </a:r>
            <a:r>
              <a:rPr lang="en-US" baseline="0" dirty="0" smtClean="0"/>
              <a:t> </a:t>
            </a:r>
            <a:r>
              <a:rPr lang="en-US" dirty="0" smtClean="0"/>
              <a:t>employed. The amount of </a:t>
            </a:r>
            <a:r>
              <a:rPr lang="en-US" dirty="0" err="1" smtClean="0"/>
              <a:t>gDNA</a:t>
            </a:r>
            <a:r>
              <a:rPr lang="en-US" dirty="0" smtClean="0"/>
              <a:t> contamination in total RNA can be reduced, but not entirely eliminated, by use of a </a:t>
            </a:r>
            <a:r>
              <a:rPr lang="en-US" dirty="0" err="1" smtClean="0"/>
              <a:t>deoxyribonuclease</a:t>
            </a:r>
            <a:r>
              <a:rPr lang="en-US" dirty="0" smtClean="0"/>
              <a:t> (</a:t>
            </a:r>
            <a:r>
              <a:rPr lang="en-US" dirty="0" err="1" smtClean="0"/>
              <a:t>DNase</a:t>
            </a:r>
            <a:r>
              <a:rPr lang="en-US" dirty="0" smtClean="0"/>
              <a:t>) treatment.</a:t>
            </a:r>
            <a:r>
              <a:rPr lang="en-US" baseline="0" dirty="0" smtClean="0"/>
              <a:t> </a:t>
            </a:r>
            <a:r>
              <a:rPr lang="en-US" dirty="0" smtClean="0"/>
              <a:t>The amount of unprocessed RNA can be reduced, but not entirely eliminated, by employing an RNA isolation method that attempts to keep nuclei intact and</a:t>
            </a:r>
            <a:r>
              <a:rPr lang="en-US" baseline="0" dirty="0" smtClean="0"/>
              <a:t> </a:t>
            </a:r>
            <a:r>
              <a:rPr lang="en-US" dirty="0" smtClean="0"/>
              <a:t>removing these to enrich for mature mRNAs present in the cytoplasmic compartment. Additional strategies are discussed in S3 Table. </a:t>
            </a:r>
          </a:p>
          <a:p>
            <a:endParaRPr lang="en-US" dirty="0" smtClean="0"/>
          </a:p>
          <a:p>
            <a:r>
              <a:rPr lang="en-US" dirty="0" smtClean="0"/>
              <a:t>*</a:t>
            </a:r>
            <a:r>
              <a:rPr lang="en-US" baseline="0" dirty="0" smtClean="0"/>
              <a:t> </a:t>
            </a:r>
            <a:r>
              <a:rPr lang="en-US" dirty="0" smtClean="0"/>
              <a:t>When sequencing</a:t>
            </a:r>
            <a:r>
              <a:rPr lang="en-US" baseline="0" dirty="0" smtClean="0"/>
              <a:t> </a:t>
            </a:r>
            <a:r>
              <a:rPr lang="en-US" dirty="0" smtClean="0"/>
              <a:t>total RNA, a complete representation of the transcriptome is theoretically present, but in practical terms, insufficient sequence reads are obtained to</a:t>
            </a:r>
            <a:r>
              <a:rPr lang="en-US" baseline="0" dirty="0" smtClean="0"/>
              <a:t> </a:t>
            </a:r>
            <a:r>
              <a:rPr lang="en-US" dirty="0" smtClean="0"/>
              <a:t>sufficiently sample all transcripts of all types, and some enrichment strategy is required to reduce extremely abundant rRNA species. (B) Selective rRNA</a:t>
            </a:r>
            <a:r>
              <a:rPr lang="en-US" baseline="0" dirty="0" smtClean="0"/>
              <a:t> </a:t>
            </a:r>
            <a:r>
              <a:rPr lang="en-US" dirty="0" smtClean="0"/>
              <a:t>reduction kits use oligonucleotides complementary to ribosomal sequences to specifically reduce the abundance of rRNAs while maintaining a broad</a:t>
            </a:r>
            <a:r>
              <a:rPr lang="en-US" baseline="0" dirty="0" smtClean="0"/>
              <a:t> </a:t>
            </a:r>
            <a:r>
              <a:rPr lang="en-US" dirty="0" smtClean="0"/>
              <a:t>representation of transcript species. Since the oligonucleotide probes used in these kits are only designed to bind to and deplete rRNA sequences, a</a:t>
            </a:r>
          </a:p>
          <a:p>
            <a:r>
              <a:rPr lang="en-US" dirty="0" smtClean="0"/>
              <a:t>significant amount of unprocessed RNA and </a:t>
            </a:r>
            <a:r>
              <a:rPr lang="en-US" dirty="0" err="1" smtClean="0"/>
              <a:t>gDNA</a:t>
            </a:r>
            <a:r>
              <a:rPr lang="en-US" dirty="0" smtClean="0"/>
              <a:t> contamination may remain. (C) Poly(A) selection and (D) cDNA capture methods specifically enrich for</a:t>
            </a:r>
            <a:r>
              <a:rPr lang="en-US" baseline="0" dirty="0" smtClean="0"/>
              <a:t> </a:t>
            </a:r>
            <a:r>
              <a:rPr lang="en-US" dirty="0" smtClean="0"/>
              <a:t>(primarily) mature </a:t>
            </a:r>
            <a:r>
              <a:rPr lang="en-US" dirty="0" err="1" smtClean="0"/>
              <a:t>polyadenylated</a:t>
            </a:r>
            <a:r>
              <a:rPr lang="en-US" dirty="0" smtClean="0"/>
              <a:t> RNA species or specific targets (e.g., all known transcript exons), respectively. Since poly(A) selection specifically targets</a:t>
            </a:r>
            <a:r>
              <a:rPr lang="en-US" baseline="0" dirty="0" smtClean="0"/>
              <a:t> </a:t>
            </a:r>
            <a:r>
              <a:rPr lang="en-US" dirty="0" smtClean="0"/>
              <a:t>RNAs that have been </a:t>
            </a:r>
            <a:r>
              <a:rPr lang="en-US" dirty="0" err="1" smtClean="0"/>
              <a:t>polyadenylated</a:t>
            </a:r>
            <a:r>
              <a:rPr lang="en-US" dirty="0" smtClean="0"/>
              <a:t>—a modification that happens at the end of the transcription process—poly(A) selection results in an enrichment for</a:t>
            </a:r>
            <a:r>
              <a:rPr lang="en-US" baseline="0" dirty="0" smtClean="0"/>
              <a:t> </a:t>
            </a:r>
            <a:r>
              <a:rPr lang="en-US" dirty="0" smtClean="0"/>
              <a:t>mature, completely processed RNAs. Poly(A) selection and cDNA capture methods sacrifice some transcriptome representation for increased signal to noise</a:t>
            </a:r>
            <a:r>
              <a:rPr lang="en-US" baseline="0" dirty="0" smtClean="0"/>
              <a:t> </a:t>
            </a:r>
            <a:r>
              <a:rPr lang="en-US" dirty="0" smtClean="0"/>
              <a:t>for transcripts of greater interest. Poly(A) methods will fail to represent most noncoding and other </a:t>
            </a:r>
            <a:r>
              <a:rPr lang="en-US" dirty="0" err="1" smtClean="0"/>
              <a:t>nonpolyadenylated</a:t>
            </a:r>
            <a:r>
              <a:rPr lang="en-US" dirty="0" smtClean="0"/>
              <a:t> RNAs. Capture methods on the other</a:t>
            </a:r>
            <a:r>
              <a:rPr lang="en-US" baseline="0" dirty="0" smtClean="0"/>
              <a:t> </a:t>
            </a:r>
            <a:r>
              <a:rPr lang="en-US" dirty="0" smtClean="0"/>
              <a:t>hand will under-represent any loci not specifically included in the capture design. For example, in this case the brown gene was not included in the design, and</a:t>
            </a:r>
            <a:r>
              <a:rPr lang="en-US" baseline="0" dirty="0" smtClean="0"/>
              <a:t> </a:t>
            </a:r>
            <a:r>
              <a:rPr lang="en-US" dirty="0" smtClean="0"/>
              <a:t>therefore, expression of this gene would be underestimated. Each of the methods depicted here has advantages and disadvantages (S3 Table and S7 Table).</a:t>
            </a:r>
            <a:r>
              <a:rPr lang="en-US" baseline="0" dirty="0" smtClean="0"/>
              <a:t> </a:t>
            </a:r>
            <a:r>
              <a:rPr lang="en-US" dirty="0" smtClean="0"/>
              <a:t>Furthermore, the relative amounts of each class of RNA depicted in each panel are hypothetical examples meant to demonstrate the goals and principles of</a:t>
            </a:r>
            <a:r>
              <a:rPr lang="en-US" baseline="0" dirty="0" smtClean="0"/>
              <a:t> </a:t>
            </a:r>
            <a:r>
              <a:rPr lang="en-US" dirty="0" smtClean="0"/>
              <a:t>each enrichment strategy and should not be interpreted quantitatively. Refer to S4 Table for additional information on the effect of each enrichment strategy.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Comparison of stranded and </a:t>
            </a:r>
            <a:r>
              <a:rPr lang="en-US" dirty="0" err="1" smtClean="0"/>
              <a:t>unstranded</a:t>
            </a:r>
            <a:r>
              <a:rPr lang="en-US" dirty="0" smtClean="0"/>
              <a:t> RNA-seq library methods and their influence on interpretation and analysis. (A) Many RNA-seq</a:t>
            </a:r>
            <a:r>
              <a:rPr lang="en-US" baseline="0" dirty="0" smtClean="0"/>
              <a:t> </a:t>
            </a:r>
            <a:r>
              <a:rPr lang="en-US" dirty="0" smtClean="0"/>
              <a:t>library construction protocols do not maintain the strand identity of RNA transcripts in the sequence data (S1 Table). In these “</a:t>
            </a:r>
            <a:r>
              <a:rPr lang="en-US" dirty="0" err="1" smtClean="0"/>
              <a:t>unstranded</a:t>
            </a:r>
            <a:r>
              <a:rPr lang="en-US" dirty="0" smtClean="0"/>
              <a:t>” strategies, </a:t>
            </a:r>
            <a:r>
              <a:rPr lang="en-US" dirty="0" err="1" smtClean="0"/>
              <a:t>doublestranded</a:t>
            </a:r>
            <a:r>
              <a:rPr lang="en-US" baseline="0" dirty="0" smtClean="0"/>
              <a:t> </a:t>
            </a:r>
            <a:r>
              <a:rPr lang="en-US" dirty="0" smtClean="0"/>
              <a:t>cDNA is sequenced, and knowledge of the transcription strand of the RNA molecule is lost. This results in an even mix of reads from both strands.</a:t>
            </a:r>
            <a:r>
              <a:rPr lang="en-US" baseline="0" dirty="0" smtClean="0"/>
              <a:t> </a:t>
            </a:r>
            <a:r>
              <a:rPr lang="en-US" dirty="0" smtClean="0"/>
              <a:t>In panel A, a gene transcribed on the positive strand is shown in green, a second gene transcribed on the negative strand is shown in brown, and a third gene</a:t>
            </a:r>
          </a:p>
          <a:p>
            <a:r>
              <a:rPr lang="en-US" dirty="0" smtClean="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smtClean="0"/>
              <a:t> </a:t>
            </a:r>
            <a:r>
              <a:rPr lang="en-US" dirty="0" smtClean="0"/>
              <a:t>read sequences (read 1 and read 2) are depicted as short colored bars connected by thin lines. The thin connecting line in each read pair depicts the portion</a:t>
            </a:r>
            <a:r>
              <a:rPr lang="en-US" baseline="0" dirty="0" smtClean="0"/>
              <a:t> </a:t>
            </a:r>
            <a:r>
              <a:rPr lang="en-US" dirty="0" smtClean="0"/>
              <a:t>of the cDNA fragment that remains </a:t>
            </a:r>
            <a:r>
              <a:rPr lang="en-US" dirty="0" err="1" smtClean="0"/>
              <a:t>unsequenced</a:t>
            </a:r>
            <a:r>
              <a:rPr lang="en-US" dirty="0" smtClean="0"/>
              <a:t> when the cDNA fragment is larger than two times the read length. Each read is colored according to the</a:t>
            </a:r>
            <a:r>
              <a:rPr lang="en-US" baseline="0" dirty="0" smtClean="0"/>
              <a:t> </a:t>
            </a:r>
            <a:r>
              <a:rPr lang="en-US" dirty="0" smtClean="0"/>
              <a:t>strand sequenced, blue for the positive (forward/sense) strand and red for the negative (reverse/antisense) strand. Using known annotations, the mapped</a:t>
            </a:r>
            <a:r>
              <a:rPr lang="en-US" baseline="0" dirty="0" smtClean="0"/>
              <a:t> </a:t>
            </a:r>
            <a:r>
              <a:rPr lang="en-US" dirty="0" smtClean="0"/>
              <a:t>position of each read, and knowledge of exon splicing patterns, the likely transcription strand of some reads can be inferred. However, for many aligned reads</a:t>
            </a:r>
            <a:r>
              <a:rPr lang="en-US" baseline="0" dirty="0" smtClean="0"/>
              <a:t> </a:t>
            </a:r>
            <a:r>
              <a:rPr lang="en-US" dirty="0" smtClean="0"/>
              <a:t>the transcription strand cannot be inferred and sense-antisense expression analysis is not possible. Note that for each gene, an approximately equal</a:t>
            </a:r>
            <a:r>
              <a:rPr lang="en-US" baseline="0" dirty="0" smtClean="0"/>
              <a:t> </a:t>
            </a:r>
            <a:r>
              <a:rPr lang="en-US" dirty="0" smtClean="0"/>
              <a:t>proportion of reads corresponding to each strand are observed. Also note that read pairing information can sometimes be used to infer which gene a read</a:t>
            </a:r>
            <a:r>
              <a:rPr lang="en-US" baseline="0" dirty="0" smtClean="0"/>
              <a:t> </a:t>
            </a:r>
            <a:r>
              <a:rPr lang="en-US" dirty="0" smtClean="0"/>
              <a:t>was likely derived from. These reads are referred to as “encompassing” read pairs, in which one read of a pair aligns within one exon and the second read of</a:t>
            </a:r>
            <a:r>
              <a:rPr lang="en-US" baseline="0" dirty="0" smtClean="0"/>
              <a:t> </a:t>
            </a:r>
            <a:r>
              <a:rPr lang="en-US" dirty="0" smtClean="0"/>
              <a:t>a pair aligns within another exon. However, reads that align within a region corresponding to overlapping genes cannot be unambiguously assigned to either</a:t>
            </a:r>
            <a:r>
              <a:rPr lang="en-US" baseline="0" dirty="0" smtClean="0"/>
              <a:t> </a:t>
            </a:r>
            <a:r>
              <a:rPr lang="en-US" dirty="0" smtClean="0"/>
              <a:t>gene (e.g., the portion of the brown and yellow genes that overlap). Note that in this figure we are not depicting any reads in which a single read of a read pair</a:t>
            </a:r>
            <a:r>
              <a:rPr lang="en-US" baseline="0" dirty="0" smtClean="0"/>
              <a:t> </a:t>
            </a:r>
            <a:r>
              <a:rPr lang="en-US" dirty="0" smtClean="0"/>
              <a:t>spans across an intron. These exon–exon “spanning” reads can usually be matched unambiguously to a transcript, even in an </a:t>
            </a:r>
            <a:r>
              <a:rPr lang="en-US" dirty="0" err="1" smtClean="0"/>
              <a:t>unstranded</a:t>
            </a:r>
            <a:r>
              <a:rPr lang="en-US" dirty="0" smtClean="0"/>
              <a:t> library, because</a:t>
            </a:r>
            <a:r>
              <a:rPr lang="en-US" baseline="0" dirty="0" smtClean="0"/>
              <a:t> </a:t>
            </a:r>
            <a:r>
              <a:rPr lang="en-US" dirty="0" smtClean="0"/>
              <a:t>the exon–exon junction alignments line up with known splice sites and exon boundaries. (B) More recent “stranded” RNA-seq library strategies allow the</a:t>
            </a:r>
            <a:r>
              <a:rPr lang="en-US" baseline="0" dirty="0" smtClean="0"/>
              <a:t> </a:t>
            </a:r>
            <a:r>
              <a:rPr lang="en-US" dirty="0" smtClean="0"/>
              <a:t>strand information to be retained. In the resulting alignments, depicted in panel B, the strand of the alignment corresponds in a predictable way to the</a:t>
            </a:r>
            <a:r>
              <a:rPr lang="en-US" baseline="0" dirty="0" smtClean="0"/>
              <a:t> </a:t>
            </a:r>
            <a:r>
              <a:rPr lang="en-US" dirty="0" smtClean="0"/>
              <a:t>transcription strand of the sequenced RNA molecule. Now we see that reads aligning within a gene are indicated as being derived from the expected</a:t>
            </a:r>
            <a:r>
              <a:rPr lang="en-US" baseline="0" dirty="0" smtClean="0"/>
              <a:t> </a:t>
            </a:r>
            <a:r>
              <a:rPr lang="en-US" dirty="0" smtClean="0"/>
              <a:t>transcription strand for that gene. Furthermore, in regions where two genes overlap on opposite strands, we can now unambiguously assign reads to each</a:t>
            </a:r>
            <a:r>
              <a:rPr lang="en-US" baseline="0" dirty="0" smtClean="0"/>
              <a:t> </a:t>
            </a:r>
            <a:r>
              <a:rPr lang="en-US" dirty="0" smtClean="0"/>
              <a:t>gene. (C) When strand</a:t>
            </a:r>
            <a:r>
              <a:rPr lang="en-US" baseline="0" dirty="0" smtClean="0"/>
              <a:t> </a:t>
            </a:r>
            <a:r>
              <a:rPr lang="en-US" dirty="0" smtClean="0"/>
              <a:t>information is maintained by the RNA-seq protocol, it can be visualized in genome browsers such as IGV [62]. For example, to make</a:t>
            </a:r>
            <a:r>
              <a:rPr lang="en-US" baseline="0" dirty="0" smtClean="0"/>
              <a:t> </a:t>
            </a:r>
            <a:r>
              <a:rPr lang="en-US" dirty="0" smtClean="0"/>
              <a:t>IGV color read alignments according to strand, use the “Color alignments” by “First-of-pair strand” setting (refer to S5 Table for more strand-</a:t>
            </a:r>
            <a:r>
              <a:rPr lang="en-US" smtClean="0"/>
              <a:t>related software</a:t>
            </a:r>
            <a:r>
              <a:rPr lang="en-US" baseline="0" smtClean="0"/>
              <a:t> </a:t>
            </a:r>
            <a:r>
              <a:rPr lang="en-US" smtClean="0"/>
              <a:t>settings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endParaRPr lang="en-US" sz="2000" b="1" dirty="0" smtClean="0">
              <a:solidFill>
                <a:schemeClr val="bg1"/>
              </a:solidFill>
              <a:latin typeface="Calibri" charset="0"/>
              <a:cs typeface="Calibri" charset="0"/>
            </a:endParaRP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endParaRPr lang="en-US" sz="2000" b="1" dirty="0" smtClean="0">
              <a:solidFill>
                <a:schemeClr val="bg1"/>
              </a:solidFill>
              <a:latin typeface="Calibri" charset="0"/>
              <a:cs typeface="Calibri" charset="0"/>
            </a:endParaRP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endParaRPr lang="en-US" sz="2000" b="1" dirty="0" smtClean="0">
              <a:solidFill>
                <a:schemeClr val="bg1"/>
              </a:solidFill>
              <a:latin typeface="Calibri" charset="0"/>
              <a:cs typeface="Calibri" charset="0"/>
            </a:endParaRP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3/4/17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Agilent_Trace_Examples.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ENCODE_RNAseq_standards_v1.0.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20773993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600" dirty="0">
                <a:latin typeface="Calibri" charset="0"/>
                <a:ea typeface="ＭＳ Ｐゴシック" charset="0"/>
                <a:hlinkClick r:id="rId2"/>
              </a:rPr>
              <a:t>https://github.com/griffithlab/rnaseq_tutorial/wiki/Resources/</a:t>
            </a:r>
            <a:r>
              <a:rPr lang="en-US" altLang="ja-JP" sz="1600" dirty="0" smtClean="0">
                <a:latin typeface="Calibri" charset="0"/>
                <a:ea typeface="ＭＳ Ｐゴシック" charset="0"/>
                <a:hlinkClick r:id="rId2"/>
              </a:rPr>
              <a:t>Agilent_Trace_Examples.pdf</a:t>
            </a:r>
            <a:endParaRPr lang="en-US" altLang="ja-JP" sz="1600" dirty="0" smtClean="0">
              <a:latin typeface="Calibri" charset="0"/>
              <a:ea typeface="ＭＳ Ｐゴシック" charset="0"/>
            </a:endParaRPr>
          </a:p>
          <a:p>
            <a:r>
              <a:rPr lang="ja-JP" altLang="en-US" sz="2400" dirty="0" smtClean="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4905142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https://github.com/griffithlab/rnaseq_tutorial/wiki/Resources</a:t>
            </a:r>
            <a:r>
              <a:rPr lang="en-US" sz="1500" dirty="0" smtClean="0">
                <a:latin typeface="Calibri" charset="0"/>
                <a:ea typeface="ＭＳ Ｐゴシック" charset="0"/>
                <a:hlinkClick r:id="rId2"/>
              </a:rPr>
              <a:t>/</a:t>
            </a:r>
            <a:r>
              <a:rPr lang="en-US" sz="1500" dirty="0">
                <a:latin typeface="Calibri" charset="0"/>
                <a:ea typeface="ＭＳ Ｐゴシック" charset="0"/>
                <a:hlinkClick r:id="rId2"/>
              </a:rPr>
              <a:t>ENCODE_RNAseq_standards_v1.0.</a:t>
            </a:r>
            <a:r>
              <a:rPr lang="en-US" sz="1500" dirty="0" smtClean="0">
                <a:latin typeface="Calibri" charset="0"/>
                <a:ea typeface="ＭＳ Ｐゴシック" charset="0"/>
                <a:hlinkClick r:id="rId2"/>
              </a:rPr>
              <a:t>pdf</a:t>
            </a:r>
            <a:endParaRPr lang="en-US" sz="1500" dirty="0" smtClean="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t>
            </a:r>
            <a:r>
              <a:rPr lang="en-US" sz="2400" dirty="0" smtClean="0">
                <a:latin typeface="Calibri" charset="0"/>
                <a:ea typeface="ＭＳ Ｐゴシック" charset="0"/>
              </a:rPr>
              <a:t>additional initiatives </a:t>
            </a:r>
            <a:r>
              <a:rPr lang="en-US" sz="2400" dirty="0">
                <a:latin typeface="Calibri" charset="0"/>
                <a:ea typeface="ＭＳ Ｐゴシック" charset="0"/>
              </a:rPr>
              <a:t>are underway to develop standards and best practices that cover many of these concepts. These include: the Sequencing Quality Control (SEQC) </a:t>
            </a:r>
            <a:r>
              <a:rPr lang="en-US" sz="2400" dirty="0" smtClean="0">
                <a:latin typeface="Calibri" charset="0"/>
                <a:ea typeface="ＭＳ Ｐゴシック" charset="0"/>
              </a:rPr>
              <a:t>consortium, </a:t>
            </a:r>
            <a:r>
              <a:rPr lang="en-US" sz="2400" dirty="0">
                <a:latin typeface="Calibri" charset="0"/>
                <a:ea typeface="ＭＳ Ｐゴシック" charset="0"/>
              </a:rPr>
              <a:t>the Roadmap Epigenomics Mapping Consortium (REMC), and the Beta Cell Biology Consortium (BCBC).</a:t>
            </a:r>
            <a:endParaRPr lang="en-US" sz="2400" dirty="0" smtClean="0">
              <a:latin typeface="Calibri" charset="0"/>
              <a:ea typeface="ＭＳ Ｐゴシック" charset="0"/>
            </a:endParaRPr>
          </a:p>
        </p:txBody>
      </p:sp>
    </p:spTree>
    <p:extLst>
      <p:ext uri="{BB962C8B-B14F-4D97-AF65-F5344CB8AC3E}">
        <p14:creationId xmlns:p14="http://schemas.microsoft.com/office/powerpoint/2010/main" val="22164918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Total RNA versus </a:t>
            </a:r>
            <a:r>
              <a:rPr lang="en-US" dirty="0" err="1" smtClean="0"/>
              <a:t>polyA</a:t>
            </a:r>
            <a:r>
              <a:rPr lang="en-US" dirty="0" smtClean="0"/>
              <a:t>+ RNA?</a:t>
            </a:r>
          </a:p>
          <a:p>
            <a:pPr>
              <a:defRPr/>
            </a:pPr>
            <a:r>
              <a:rPr lang="en-US" dirty="0" err="1" smtClean="0"/>
              <a:t>Ribo</a:t>
            </a:r>
            <a:r>
              <a:rPr lang="en-US" dirty="0" smtClean="0"/>
              <a:t>-reduction?</a:t>
            </a:r>
          </a:p>
          <a:p>
            <a:pPr>
              <a:defRPr/>
            </a:pPr>
            <a:r>
              <a:rPr lang="en-US" dirty="0" smtClean="0"/>
              <a:t>Size selection (before and/or after </a:t>
            </a:r>
            <a:r>
              <a:rPr lang="en-US" dirty="0" err="1" smtClean="0"/>
              <a:t>cDNA</a:t>
            </a:r>
            <a:r>
              <a:rPr lang="en-US" dirty="0" smtClean="0"/>
              <a:t> synthesis)</a:t>
            </a:r>
          </a:p>
          <a:p>
            <a:pPr lvl="1">
              <a:defRPr/>
            </a:pPr>
            <a:r>
              <a:rPr lang="en-US" dirty="0" smtClean="0"/>
              <a:t>Small RNAs (microRNAs) vs. large RNAs?</a:t>
            </a:r>
          </a:p>
          <a:p>
            <a:pPr lvl="1">
              <a:defRPr/>
            </a:pPr>
            <a:r>
              <a:rPr lang="en-US" dirty="0" smtClean="0"/>
              <a:t>A narrow fragment size distribution vs. a broad one?</a:t>
            </a:r>
          </a:p>
          <a:p>
            <a:pPr>
              <a:defRPr/>
            </a:pPr>
            <a:r>
              <a:rPr lang="en-US" dirty="0" smtClean="0"/>
              <a:t>Linear amplification?</a:t>
            </a:r>
            <a:endParaRPr lang="en-US" dirty="0"/>
          </a:p>
          <a:p>
            <a:pPr>
              <a:defRPr/>
            </a:pPr>
            <a:r>
              <a:rPr lang="en-US" dirty="0" smtClean="0"/>
              <a:t>Stranded vs. un-stranded libraries</a:t>
            </a:r>
          </a:p>
          <a:p>
            <a:pPr>
              <a:defRPr/>
            </a:pPr>
            <a:r>
              <a:rPr lang="en-US" dirty="0" smtClean="0"/>
              <a:t>Exome captured vs. un-captured</a:t>
            </a:r>
          </a:p>
          <a:p>
            <a:pPr>
              <a:defRPr/>
            </a:pPr>
            <a:r>
              <a:rPr lang="en-US" dirty="0" smtClean="0"/>
              <a:t>Library normalization?</a:t>
            </a:r>
          </a:p>
          <a:p>
            <a:pPr>
              <a:defRPr/>
            </a:pPr>
            <a:endParaRPr lang="en-US" dirty="0" smtClean="0"/>
          </a:p>
          <a:p>
            <a:pPr>
              <a:defRPr/>
            </a:pPr>
            <a:r>
              <a:rPr lang="en-US" dirty="0" smtClean="0"/>
              <a:t>These details can affect analysis strategy</a:t>
            </a:r>
          </a:p>
          <a:p>
            <a:pPr lvl="1">
              <a:defRPr/>
            </a:pPr>
            <a:r>
              <a:rPr lang="en-US" dirty="0" smtClean="0"/>
              <a:t>Especially comparisons between libraries</a:t>
            </a:r>
            <a:endParaRPr lang="en-US" dirty="0"/>
          </a:p>
        </p:txBody>
      </p:sp>
    </p:spTree>
    <p:extLst>
      <p:ext uri="{BB962C8B-B14F-4D97-AF65-F5344CB8AC3E}">
        <p14:creationId xmlns:p14="http://schemas.microsoft.com/office/powerpoint/2010/main" val="13599272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smtClean="0">
                <a:latin typeface="Calibri" charset="0"/>
                <a:ea typeface="ＭＳ Ｐゴシック" charset="0"/>
              </a:rPr>
              <a:t>Fragmentation and size selection</a:t>
            </a:r>
            <a:endParaRPr lang="en-US" sz="2800" dirty="0">
              <a:latin typeface="Calibri" charset="0"/>
              <a:ea typeface="ＭＳ Ｐゴシック" charset="0"/>
            </a:endParaRPr>
          </a:p>
        </p:txBody>
      </p:sp>
    </p:spTree>
    <p:extLst>
      <p:ext uri="{BB962C8B-B14F-4D97-AF65-F5344CB8AC3E}">
        <p14:creationId xmlns:p14="http://schemas.microsoft.com/office/powerpoint/2010/main" val="19411837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smtClean="0">
                <a:latin typeface="Calibri" charset="0"/>
                <a:ea typeface="ＭＳ Ｐゴシック" charset="0"/>
              </a:rPr>
              <a:t>RNA sequence selection/depletion</a:t>
            </a:r>
            <a:endParaRPr lang="en-US" sz="2800" dirty="0">
              <a:latin typeface="Calibri" charset="0"/>
              <a:ea typeface="ＭＳ Ｐゴシック" charset="0"/>
            </a:endParaRPr>
          </a:p>
        </p:txBody>
      </p:sp>
    </p:spTree>
    <p:extLst>
      <p:ext uri="{BB962C8B-B14F-4D97-AF65-F5344CB8AC3E}">
        <p14:creationId xmlns:p14="http://schemas.microsoft.com/office/powerpoint/2010/main" val="38639226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smtClean="0">
                <a:latin typeface="Calibri" charset="0"/>
                <a:ea typeface="ＭＳ Ｐゴシック" charset="0"/>
              </a:rPr>
              <a:t>Stranded vs. </a:t>
            </a:r>
            <a:r>
              <a:rPr lang="en-US" sz="2800" dirty="0" err="1" smtClean="0">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00740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4122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7030103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876475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7137721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Concern</a:t>
            </a:r>
            <a:r>
              <a:rPr lang="en-US" sz="2200" dirty="0">
                <a:latin typeface="Calibri" charset="0"/>
                <a:ea typeface="ＭＳ Ｐゴシック" charset="0"/>
              </a:rPr>
              <a:t>.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If </a:t>
            </a:r>
            <a:r>
              <a:rPr lang="en-US" sz="2200" dirty="0">
                <a:latin typeface="Calibri" charset="0"/>
                <a:ea typeface="ＭＳ Ｐゴシック" charset="0"/>
              </a:rPr>
              <a:t>you do remove them, assess duplicates at the level of paired-end reads (fragments) not single end </a:t>
            </a:r>
            <a:r>
              <a:rPr lang="en-US" sz="2200" dirty="0" smtClean="0">
                <a:latin typeface="Calibri" charset="0"/>
                <a:ea typeface="ＭＳ Ｐゴシック" charset="0"/>
              </a:rPr>
              <a:t>reads</a:t>
            </a:r>
          </a:p>
        </p:txBody>
      </p:sp>
    </p:spTree>
    <p:extLst>
      <p:ext uri="{BB962C8B-B14F-4D97-AF65-F5344CB8AC3E}">
        <p14:creationId xmlns:p14="http://schemas.microsoft.com/office/powerpoint/2010/main" val="28532919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206641133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smtClean="0">
                <a:latin typeface="Calibri" charset="0"/>
                <a:ea typeface="ＭＳ Ｐゴシック" charset="0"/>
              </a:rPr>
              <a:t>TopHat</a:t>
            </a:r>
            <a:r>
              <a:rPr lang="en-US" dirty="0" smtClean="0">
                <a:latin typeface="Calibri" charset="0"/>
                <a:ea typeface="ＭＳ Ｐゴシック" charset="0"/>
              </a:rPr>
              <a:t>, STAR, HISAT, etc.</a:t>
            </a:r>
            <a:endParaRPr lang="en-US" dirty="0">
              <a:latin typeface="Calibri" charset="0"/>
              <a:ea typeface="ＭＳ Ｐゴシック" charset="0"/>
            </a:endParaRPr>
          </a:p>
        </p:txBody>
      </p:sp>
    </p:spTree>
    <p:extLst>
      <p:ext uri="{BB962C8B-B14F-4D97-AF65-F5344CB8AC3E}">
        <p14:creationId xmlns:p14="http://schemas.microsoft.com/office/powerpoint/2010/main" val="39318004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Have you considered sequencing the genome of your species?</a:t>
            </a:r>
          </a:p>
          <a:p>
            <a:pPr>
              <a:defRPr/>
            </a:pPr>
            <a:endParaRPr lang="en-US" dirty="0"/>
          </a:p>
          <a:p>
            <a:pPr>
              <a:defRPr/>
            </a:pPr>
            <a:r>
              <a:rPr lang="en-US" dirty="0" smtClean="0"/>
              <a:t>If that is not practical or you simply prefer a transcript discovery approach that does not rely on prior knowledge of the genome or transcriptome there are some tools available ...</a:t>
            </a:r>
          </a:p>
          <a:p>
            <a:pPr lvl="1">
              <a:defRPr/>
            </a:pPr>
            <a:r>
              <a:rPr lang="en-US" dirty="0" smtClean="0"/>
              <a:t>Unfortunately de novo transcriptome assembly is currently beyond the scope of this workshop</a:t>
            </a:r>
          </a:p>
          <a:p>
            <a:pPr lvl="1">
              <a:defRPr/>
            </a:pPr>
            <a:r>
              <a:rPr lang="en-US" dirty="0" smtClean="0"/>
              <a:t>The good news is that the skills you learn here will help you figure out how to install and run those tools yourself</a:t>
            </a:r>
          </a:p>
          <a:p>
            <a:pPr lvl="1">
              <a:defRPr/>
            </a:pPr>
            <a:r>
              <a:rPr lang="en-US" dirty="0" smtClean="0"/>
              <a:t>Also we provide example tools in </a:t>
            </a:r>
            <a:r>
              <a:rPr lang="en-US" dirty="0" smtClean="0">
                <a:hlinkClick r:id="rId2"/>
              </a:rPr>
              <a:t>Supplementary Table 2</a:t>
            </a:r>
            <a:r>
              <a:rPr lang="en-US" dirty="0" smtClean="0"/>
              <a:t>.</a:t>
            </a:r>
          </a:p>
          <a:p>
            <a:pPr lvl="1">
              <a:defRPr/>
            </a:pPr>
            <a:r>
              <a:rPr lang="en-US" dirty="0">
                <a:hlinkClick r:id="rId3"/>
              </a:rPr>
              <a:t>https://github.com/griffithlab/rnaseq_tutorial/wiki/</a:t>
            </a:r>
            <a:r>
              <a:rPr lang="en-US" dirty="0" smtClean="0">
                <a:hlinkClick r:id="rId3"/>
              </a:rPr>
              <a:t>Kallisto</a:t>
            </a:r>
            <a:r>
              <a:rPr lang="en-US" dirty="0" smtClean="0"/>
              <a:t> </a:t>
            </a:r>
            <a:endParaRPr lang="en-US" dirty="0"/>
          </a:p>
        </p:txBody>
      </p:sp>
    </p:spTree>
    <p:extLst>
      <p:ext uri="{BB962C8B-B14F-4D97-AF65-F5344CB8AC3E}">
        <p14:creationId xmlns:p14="http://schemas.microsoft.com/office/powerpoint/2010/main" val="321429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More common questions (and answers)</a:t>
            </a:r>
            <a:endParaRPr lang="en-US" dirty="0"/>
          </a:p>
        </p:txBody>
      </p:sp>
      <p:sp>
        <p:nvSpPr>
          <p:cNvPr id="3" name="Content Placeholder 2"/>
          <p:cNvSpPr>
            <a:spLocks noGrp="1"/>
          </p:cNvSpPr>
          <p:nvPr>
            <p:ph idx="1"/>
          </p:nvPr>
        </p:nvSpPr>
        <p:spPr/>
        <p:txBody>
          <a:bodyPr/>
          <a:lstStyle/>
          <a:p>
            <a:r>
              <a:rPr lang="en-US" dirty="0" smtClean="0">
                <a:hlinkClick r:id="rId2"/>
              </a:rPr>
              <a:t>Supplementary Table 7</a:t>
            </a:r>
            <a:endParaRPr lang="en-US" dirty="0" smtClean="0"/>
          </a:p>
          <a:p>
            <a:endParaRPr lang="en-US" dirty="0" smtClean="0"/>
          </a:p>
          <a:p>
            <a:r>
              <a:rPr lang="en-US" dirty="0" smtClean="0"/>
              <a:t>Malachi Griffith*, Jason R. Walker, Nicholas C. Spies, Benjamin J. Ainscough, Obi L. Griffith*. 2015. Informatics </a:t>
            </a:r>
            <a:r>
              <a:rPr lang="en-US" dirty="0"/>
              <a:t>for RNA-seq: A web resource for analysis on the cloud. 11(8):e1004393</a:t>
            </a:r>
            <a:r>
              <a:rPr lang="en-US" dirty="0" smtClean="0"/>
              <a:t>. 2015.</a:t>
            </a:r>
          </a:p>
          <a:p>
            <a:pPr lvl="1"/>
            <a:r>
              <a:rPr lang="en-US" dirty="0">
                <a:hlinkClick r:id="rId3"/>
              </a:rPr>
              <a:t>http://journals.plos.org/ploscompbiol/article?id=10.1371/journal.pcbi.</a:t>
            </a:r>
            <a:r>
              <a:rPr lang="en-US" dirty="0" smtClean="0">
                <a:hlinkClick r:id="rId3"/>
              </a:rPr>
              <a:t>1004393</a:t>
            </a:r>
            <a:endParaRPr lang="en-US" dirty="0" smtClean="0"/>
          </a:p>
        </p:txBody>
      </p:sp>
    </p:spTree>
    <p:extLst>
      <p:ext uri="{BB962C8B-B14F-4D97-AF65-F5344CB8AC3E}">
        <p14:creationId xmlns:p14="http://schemas.microsoft.com/office/powerpoint/2010/main" val="1199474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1)</a:t>
            </a:r>
            <a:endParaRPr lang="en-US" sz="4400" b="1" dirty="0">
              <a:latin typeface="Calibri" charset="0"/>
              <a:ea typeface="ＭＳ Ｐゴシック" charset="0"/>
            </a:endParaRPr>
          </a:p>
        </p:txBody>
      </p:sp>
    </p:spTree>
    <p:extLst>
      <p:ext uri="{BB962C8B-B14F-4D97-AF65-F5344CB8AC3E}">
        <p14:creationId xmlns:p14="http://schemas.microsoft.com/office/powerpoint/2010/main" val="8745934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a:t>
            </a:r>
            <a:r>
              <a:rPr lang="en-US" sz="1600" b="1" dirty="0" smtClean="0"/>
              <a:t>1</a:t>
            </a:r>
            <a:endParaRPr lang="en-US" sz="1600" b="1" dirty="0"/>
          </a:p>
        </p:txBody>
      </p:sp>
    </p:spTree>
    <p:extLst>
      <p:ext uri="{BB962C8B-B14F-4D97-AF65-F5344CB8AC3E}">
        <p14:creationId xmlns:p14="http://schemas.microsoft.com/office/powerpoint/2010/main" val="28789745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RNA-</a:t>
            </a:r>
            <a:r>
              <a:rPr lang="en-US" dirty="0" err="1">
                <a:solidFill>
                  <a:schemeClr val="bg1"/>
                </a:solidFill>
                <a:latin typeface="Calibri" charset="0"/>
                <a:cs typeface="Segoe UI" charset="0"/>
              </a:rPr>
              <a:t>Seq</a:t>
            </a:r>
            <a:r>
              <a:rPr lang="en-US" dirty="0">
                <a:solidFill>
                  <a:schemeClr val="bg1"/>
                </a:solidFill>
                <a:latin typeface="Calibri" charset="0"/>
                <a:cs typeface="Segoe UI" charset="0"/>
              </a:rPr>
              <a:t> Module 1</a:t>
            </a:r>
            <a:br>
              <a:rPr lang="en-US" dirty="0">
                <a:solidFill>
                  <a:schemeClr val="bg1"/>
                </a:solidFill>
                <a:latin typeface="Calibri" charset="0"/>
                <a:cs typeface="Segoe UI" charset="0"/>
              </a:rPr>
            </a:br>
            <a:r>
              <a:rPr lang="en-US" dirty="0">
                <a:solidFill>
                  <a:schemeClr val="bg1"/>
                </a:solidFill>
                <a:latin typeface="Calibri" charset="0"/>
                <a:cs typeface="Segoe UI" charset="0"/>
              </a:rPr>
              <a:t>Introduction to RNA sequencing (lecture)</a:t>
            </a:r>
            <a:endParaRPr lang="en-US"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smtClean="0">
                <a:ln w="1270">
                  <a:solidFill>
                    <a:schemeClr val="tx1">
                      <a:alpha val="38000"/>
                    </a:schemeClr>
                  </a:solidFill>
                </a:ln>
                <a:latin typeface="Calibri"/>
                <a:ea typeface="+mj-ea"/>
                <a:cs typeface="Calibri"/>
              </a:rPr>
              <a:t>High-Throughput Biology: From Sequence to Networks</a:t>
            </a:r>
          </a:p>
          <a:p>
            <a:pPr fontAlgn="auto">
              <a:spcAft>
                <a:spcPts val="0"/>
              </a:spcAft>
              <a:defRPr/>
            </a:pPr>
            <a:r>
              <a:rPr lang="en-US" sz="1400" dirty="0" smtClean="0">
                <a:ln w="1270">
                  <a:solidFill>
                    <a:schemeClr val="tx1">
                      <a:alpha val="38000"/>
                    </a:schemeClr>
                  </a:solidFill>
                </a:ln>
                <a:latin typeface="Calibri"/>
                <a:ea typeface="+mn-ea"/>
                <a:cs typeface="Calibri"/>
              </a:rPr>
              <a:t>March 20-26, 2017</a:t>
            </a: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b="1" dirty="0" smtClean="0"/>
              <a:t>Module 1: </a:t>
            </a:r>
            <a:r>
              <a:rPr lang="en-US" b="1" dirty="0"/>
              <a:t>Introduction to RNA </a:t>
            </a:r>
            <a:r>
              <a:rPr lang="en-US" b="1" dirty="0" smtClean="0"/>
              <a:t>Sequencing</a:t>
            </a:r>
            <a:endParaRPr lang="en-US" b="1"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89355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a:t>
            </a:r>
            <a:r>
              <a:rPr lang="en-US" dirty="0" smtClean="0">
                <a:latin typeface="Calibri" charset="0"/>
                <a:ea typeface="ＭＳ Ｐゴシック" charset="0"/>
              </a:rPr>
              <a:t>1</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7504852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39202931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2" name="Picture 1" descr="Figure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196752"/>
            <a:ext cx="8136904" cy="4766371"/>
          </a:xfrm>
          <a:prstGeom prst="rect">
            <a:avLst/>
          </a:prstGeom>
        </p:spPr>
      </p:pic>
    </p:spTree>
    <p:extLst>
      <p:ext uri="{BB962C8B-B14F-4D97-AF65-F5344CB8AC3E}">
        <p14:creationId xmlns:p14="http://schemas.microsoft.com/office/powerpoint/2010/main" val="22732810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a:t>
            </a:r>
            <a:r>
              <a:rPr lang="en-US" dirty="0" smtClean="0">
                <a:latin typeface="Calibri" charset="0"/>
                <a:ea typeface="ＭＳ Ｐゴシック" charset="0"/>
              </a:rPr>
              <a:t>difficult</a:t>
            </a:r>
          </a:p>
          <a:p>
            <a:pPr lvl="1"/>
            <a:r>
              <a:rPr lang="en-US" dirty="0" smtClean="0">
                <a:latin typeface="Calibri" charset="0"/>
                <a:ea typeface="ＭＳ Ｐゴシック" charset="0"/>
              </a:rPr>
              <a:t>Gene annotation is revolutionized by RNA-seq</a:t>
            </a:r>
          </a:p>
          <a:p>
            <a:r>
              <a:rPr lang="en-US" dirty="0" smtClean="0">
                <a:latin typeface="Calibri" charset="0"/>
                <a:ea typeface="ＭＳ Ｐゴシック" charset="0"/>
              </a:rPr>
              <a:t>Some </a:t>
            </a:r>
            <a:r>
              <a:rPr lang="en-US" dirty="0">
                <a:latin typeface="Calibri" charset="0"/>
                <a:ea typeface="ＭＳ Ｐゴシック" charset="0"/>
              </a:rPr>
              <a:t>molecular features can only be observed at the RNA level</a:t>
            </a:r>
          </a:p>
          <a:p>
            <a:pPr lvl="1"/>
            <a:r>
              <a:rPr lang="en-US" dirty="0">
                <a:latin typeface="Calibri" charset="0"/>
                <a:ea typeface="ＭＳ Ｐゴシック" charset="0"/>
              </a:rPr>
              <a:t>Alternative isoforms, fusion transcripts, RNA </a:t>
            </a:r>
            <a:r>
              <a:rPr lang="en-US" dirty="0" smtClean="0">
                <a:latin typeface="Calibri" charset="0"/>
                <a:ea typeface="ＭＳ Ｐゴシック" charset="0"/>
              </a:rPr>
              <a:t>editing</a:t>
            </a:r>
            <a:endParaRPr lang="en-US" dirty="0">
              <a:latin typeface="Calibri" charset="0"/>
              <a:ea typeface="ＭＳ Ｐゴシック" charset="0"/>
            </a:endParaRPr>
          </a:p>
        </p:txBody>
      </p:sp>
    </p:spTree>
    <p:extLst>
      <p:ext uri="{BB962C8B-B14F-4D97-AF65-F5344CB8AC3E}">
        <p14:creationId xmlns:p14="http://schemas.microsoft.com/office/powerpoint/2010/main" val="37464881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smtClean="0">
                <a:latin typeface="Calibri" charset="0"/>
                <a:ea typeface="ＭＳ Ｐゴシック" charset="0"/>
              </a:rPr>
              <a:t>’</a:t>
            </a:r>
            <a:r>
              <a:rPr lang="en-US" altLang="ja-JP" sz="2200" dirty="0" smtClean="0">
                <a:latin typeface="Calibri" charset="0"/>
                <a:ea typeface="ＭＳ Ｐゴシック" charset="0"/>
              </a:rPr>
              <a:t> mutations </a:t>
            </a:r>
            <a:r>
              <a:rPr lang="en-US" altLang="ja-JP" sz="2200" dirty="0">
                <a:latin typeface="Calibri" charset="0"/>
                <a:ea typeface="ＭＳ Ｐゴシック" charset="0"/>
              </a:rPr>
              <a:t>that affect what mRNA isoform is expressed and how much </a:t>
            </a:r>
          </a:p>
          <a:p>
            <a:pPr>
              <a:lnSpc>
                <a:spcPct val="90000"/>
              </a:lnSpc>
            </a:pPr>
            <a:r>
              <a:rPr lang="en-US" sz="2600" dirty="0" smtClean="0">
                <a:latin typeface="Calibri" charset="0"/>
                <a:ea typeface="ＭＳ Ｐゴシック" charset="0"/>
              </a:rPr>
              <a:t>Prioritizing </a:t>
            </a:r>
            <a:r>
              <a:rPr lang="en-US" sz="2600" dirty="0">
                <a:latin typeface="Calibri" charset="0"/>
                <a:ea typeface="ＭＳ Ｐゴシック" charset="0"/>
              </a:rPr>
              <a:t>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5912648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9900</TotalTime>
  <Words>2980</Words>
  <Application>Microsoft Macintosh PowerPoint</Application>
  <PresentationFormat>On-screen Show (4:3)</PresentationFormat>
  <Paragraphs>198</Paragraphs>
  <Slides>28</Slides>
  <Notes>14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Canadian Bioinformatics Workshops</vt:lpstr>
      <vt:lpstr>PowerPoint Presentation</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660</cp:revision>
  <dcterms:created xsi:type="dcterms:W3CDTF">2010-04-21T18:53:51Z</dcterms:created>
  <dcterms:modified xsi:type="dcterms:W3CDTF">2017-03-04T20:44:20Z</dcterms:modified>
</cp:coreProperties>
</file>