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41" r:id="rId2"/>
    <p:sldId id="342" r:id="rId3"/>
    <p:sldId id="257" r:id="rId4"/>
    <p:sldId id="513" r:id="rId5"/>
    <p:sldId id="514" r:id="rId6"/>
    <p:sldId id="51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31" r:id="rId23"/>
    <p:sldId id="512" r:id="rId24"/>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5" d="100"/>
          <a:sy n="85" d="100"/>
        </p:scale>
        <p:origin x="-104" y="-280"/>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E87875E-BE80-9745-B369-4F4A7AB5E016}" type="datetime1">
              <a:rPr lang="en-US"/>
              <a:pPr>
                <a:defRPr/>
              </a:pPr>
              <a:t>3/4/17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4961A077-CBFC-8247-8C5F-B9A3C2BF590F}" type="slidenum">
              <a:rPr lang="en-US"/>
              <a:pPr>
                <a:defRPr/>
              </a:pPr>
              <a:t>‹#›</a:t>
            </a:fld>
            <a:endParaRPr lang="en-US"/>
          </a:p>
        </p:txBody>
      </p:sp>
    </p:spTree>
    <p:extLst>
      <p:ext uri="{BB962C8B-B14F-4D97-AF65-F5344CB8AC3E}">
        <p14:creationId xmlns:p14="http://schemas.microsoft.com/office/powerpoint/2010/main" val="1637417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3D7B332-3177-764B-A596-DBF05F42396E}" type="datetime1">
              <a:rPr lang="en-US"/>
              <a:pPr>
                <a:defRPr/>
              </a:pPr>
              <a:t>3/4/17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F3969550-FBCF-404B-9FAA-7B1DCDF2C4FF}" type="slidenum">
              <a:rPr lang="en-US"/>
              <a:pPr>
                <a:defRPr/>
              </a:pPr>
              <a:t>‹#›</a:t>
            </a:fld>
            <a:endParaRPr lang="en-US"/>
          </a:p>
        </p:txBody>
      </p:sp>
    </p:spTree>
    <p:extLst>
      <p:ext uri="{BB962C8B-B14F-4D97-AF65-F5344CB8AC3E}">
        <p14:creationId xmlns:p14="http://schemas.microsoft.com/office/powerpoint/2010/main" val="575720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3FFF4B-E412-C745-93BD-787B82CED00B}" type="slidenum">
              <a:rPr lang="en-US" sz="1300">
                <a:latin typeface="Calibri" charset="0"/>
              </a:rPr>
              <a:pPr eaLnBrk="1" hangingPunct="1"/>
              <a:t>5</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176345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218880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1" dirty="0" smtClean="0"/>
              <a:t>a</a:t>
            </a:r>
            <a:r>
              <a:rPr lang="en-US" dirty="0" smtClean="0"/>
              <a:t>) Overview of the flow of the </a:t>
            </a:r>
            <a:r>
              <a:rPr lang="en-US" dirty="0" err="1" smtClean="0"/>
              <a:t>StringTie</a:t>
            </a:r>
            <a:r>
              <a:rPr lang="en-US" dirty="0" smtClean="0"/>
              <a:t> algorithm, compared to Cufflinks and </a:t>
            </a:r>
            <a:r>
              <a:rPr lang="en-US" dirty="0" err="1" smtClean="0"/>
              <a:t>Traph</a:t>
            </a:r>
            <a:r>
              <a:rPr lang="en-US" dirty="0" smtClean="0"/>
              <a:t>. All methods begin with a set of RNA-</a:t>
            </a:r>
            <a:r>
              <a:rPr lang="en-US" dirty="0" err="1" smtClean="0"/>
              <a:t>seq</a:t>
            </a:r>
            <a:r>
              <a:rPr lang="en-US" dirty="0" smtClean="0"/>
              <a:t> reads that have been mapped to the genome. An optional secondary input to </a:t>
            </a:r>
            <a:r>
              <a:rPr lang="en-US" dirty="0" err="1" smtClean="0"/>
              <a:t>StringTie</a:t>
            </a:r>
            <a:r>
              <a:rPr lang="en-US" dirty="0" smtClean="0"/>
              <a:t> is a set of pre-assembled super-reads, designated as </a:t>
            </a:r>
            <a:r>
              <a:rPr lang="en-US" dirty="0" err="1" smtClean="0"/>
              <a:t>StringTie+SR</a:t>
            </a:r>
            <a:r>
              <a:rPr lang="en-US" dirty="0" smtClean="0"/>
              <a:t>. </a:t>
            </a:r>
            <a:r>
              <a:rPr lang="en-US" dirty="0" err="1" smtClean="0"/>
              <a:t>StringTie</a:t>
            </a:r>
            <a:r>
              <a:rPr lang="en-US" dirty="0" smtClean="0"/>
              <a:t> iteratively extracts the heaviest path from a splice graph, constructs a flow network, computes maximum flow to estimate abundance, and then updates the splice graph by removing reads that were assigned by the flow algorithm. This process repeats until all reads have been assigned. (</a:t>
            </a:r>
            <a:r>
              <a:rPr lang="en-US" b="1" dirty="0" smtClean="0"/>
              <a:t>b</a:t>
            </a:r>
            <a:r>
              <a:rPr lang="en-US" dirty="0" smtClean="0"/>
              <a:t>) Annotated transcript T for which read data covers only the fragments F1 and F2. An assembler is given credit for a correct reconstruction of T if it correctly assembles F1 and F2.</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9</a:t>
            </a:fld>
            <a:endParaRPr lang="en-US"/>
          </a:p>
        </p:txBody>
      </p:sp>
    </p:spTree>
    <p:extLst>
      <p:ext uri="{BB962C8B-B14F-4D97-AF65-F5344CB8AC3E}">
        <p14:creationId xmlns:p14="http://schemas.microsoft.com/office/powerpoint/2010/main" val="1404458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3" name="Picture 7" descr="bioinformatics.ca-logo-white-tex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882775"/>
            <a:ext cx="11922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90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65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Box 3"/>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5" name="TextBox 4"/>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412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extBox 6"/>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8" name="TextBox 7"/>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90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91549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FECFAEAF-3726-E641-9B5B-3F8EA05B09A3}" type="datetime1">
              <a:rPr lang="en-US"/>
              <a:pPr>
                <a:defRPr/>
              </a:pPr>
              <a:t>3/4/17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18C1412E-69E1-864D-A0DF-94DDC7C800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cole-trapnell-lab.github.io/cufflinks/cuffcompare/index.html%23cuffcompare-output-files" TargetMode="Externa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orxiv.org/content/early/2014/03/30/003665"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HTSeq/doc/count.html" TargetMode="External"/><Relationship Id="rId3" Type="http://schemas.openxmlformats.org/officeDocument/2006/relationships/hyperlink" Target="http://seqanswers.com/forums/showthread.php?t=1806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DESeq/" TargetMode="External"/><Relationship Id="rId3" Type="http://schemas.openxmlformats.org/officeDocument/2006/relationships/hyperlink" Target="http://www.bioconductor.org/packages/release/bioc/html/edgeR.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hyperlink" Target="http://www.biostars.org/p/1161/" TargetMode="External"/><Relationship Id="rId4" Type="http://schemas.openxmlformats.org/officeDocument/2006/relationships/hyperlink" Target="http://www.biostars.org/p/68885/" TargetMode="External"/><Relationship Id="rId1" Type="http://schemas.openxmlformats.org/officeDocument/2006/relationships/slideLayout" Target="../slideLayouts/slideLayout2.xml"/><Relationship Id="rId2" Type="http://schemas.openxmlformats.org/officeDocument/2006/relationships/hyperlink" Target="http://euler.bc.edu/marthlab/scotty/scotty.ph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packages/release/bioc/html/multtes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help/search/index.html?q=pathwa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4" Type="http://schemas.openxmlformats.org/officeDocument/2006/relationships/hyperlink" Target="http://www.biostars.org/p/68126/"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rna-seqblog.com/rpkm-fpkm-and-tpm-clearly-explaine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2860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Canadian Bioinformatics Workshops</a:t>
            </a:r>
          </a:p>
        </p:txBody>
      </p:sp>
      <p:sp>
        <p:nvSpPr>
          <p:cNvPr id="9218" name="Rectangle 3"/>
          <p:cNvSpPr>
            <a:spLocks noGrp="1" noChangeArrowheads="1"/>
          </p:cNvSpPr>
          <p:nvPr>
            <p:ph type="subTitle" idx="4294967295"/>
          </p:nvPr>
        </p:nvSpPr>
        <p:spPr>
          <a:xfrm>
            <a:off x="1182688" y="3695700"/>
            <a:ext cx="6778625" cy="1927225"/>
          </a:xfrm>
        </p:spPr>
        <p:txBody>
          <a:bodyPr/>
          <a:lstStyle/>
          <a:p>
            <a:pPr marL="0" indent="0" algn="ctr" eaLnBrk="1" hangingPunct="1">
              <a:buFont typeface="Arial" charset="0"/>
              <a:buNone/>
            </a:pPr>
            <a:r>
              <a:rPr lang="en-US">
                <a:latin typeface="Calibri" charset="0"/>
                <a:ea typeface="ＭＳ Ｐゴシック" charset="0"/>
                <a:cs typeface="ＭＳ Ｐゴシック" charset="0"/>
              </a:rPr>
              <a:t>www.bioinformatics.ca</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StringTie</a:t>
            </a:r>
            <a:r>
              <a:rPr lang="en-US" dirty="0" smtClean="0"/>
              <a:t> -merge</a:t>
            </a:r>
            <a:endParaRPr lang="en-US" dirty="0"/>
          </a:p>
        </p:txBody>
      </p:sp>
      <p:sp>
        <p:nvSpPr>
          <p:cNvPr id="3" name="Content Placeholder 2"/>
          <p:cNvSpPr>
            <a:spLocks noGrp="1"/>
          </p:cNvSpPr>
          <p:nvPr>
            <p:ph idx="1"/>
          </p:nvPr>
        </p:nvSpPr>
        <p:spPr/>
        <p:txBody>
          <a:bodyPr/>
          <a:lstStyle/>
          <a:p>
            <a:r>
              <a:rPr lang="en-US" dirty="0" smtClean="0"/>
              <a:t>Merge together all gene structures from all samples</a:t>
            </a:r>
          </a:p>
          <a:p>
            <a:pPr lvl="1"/>
            <a:r>
              <a:rPr lang="en-US" dirty="0" smtClean="0"/>
              <a:t>Some samples may only partially represent a gene structure</a:t>
            </a:r>
          </a:p>
          <a:p>
            <a:r>
              <a:rPr lang="en-US" dirty="0"/>
              <a:t>A</a:t>
            </a:r>
            <a:r>
              <a:rPr lang="en-US" dirty="0" smtClean="0"/>
              <a:t>llows for the incorporation of known transcripts with assembled, potentially novel transcripts</a:t>
            </a:r>
          </a:p>
          <a:p>
            <a:r>
              <a:rPr lang="en-US" dirty="0" smtClean="0"/>
              <a:t>For de novo or reference guided mode, we will rerun </a:t>
            </a:r>
            <a:r>
              <a:rPr lang="en-US" dirty="0" err="1" smtClean="0"/>
              <a:t>StringTie</a:t>
            </a:r>
            <a:r>
              <a:rPr lang="en-US" dirty="0" smtClean="0"/>
              <a:t> with the merged transcript assembly.</a:t>
            </a:r>
            <a:endParaRPr lang="en-US" dirty="0"/>
          </a:p>
        </p:txBody>
      </p:sp>
      <p:sp>
        <p:nvSpPr>
          <p:cNvPr id="4" name="TextBox 3"/>
          <p:cNvSpPr txBox="1"/>
          <p:nvPr/>
        </p:nvSpPr>
        <p:spPr>
          <a:xfrm>
            <a:off x="4716016" y="6021288"/>
            <a:ext cx="4427984" cy="369332"/>
          </a:xfrm>
          <a:prstGeom prst="rect">
            <a:avLst/>
          </a:prstGeom>
          <a:noFill/>
        </p:spPr>
        <p:txBody>
          <a:bodyPr wrap="square" rtlCol="0">
            <a:spAutoFit/>
          </a:bodyPr>
          <a:lstStyle/>
          <a:p>
            <a:r>
              <a:rPr lang="en-US" sz="1800" dirty="0" err="1" smtClean="0"/>
              <a:t>Pertea</a:t>
            </a:r>
            <a:r>
              <a:rPr lang="en-US" sz="1800" dirty="0"/>
              <a:t> </a:t>
            </a:r>
            <a:r>
              <a:rPr lang="en-US" sz="1800" dirty="0" smtClean="0"/>
              <a:t>et al. Nature Protocols, 2016</a:t>
            </a:r>
            <a:endParaRPr lang="en-US" sz="1800" dirty="0"/>
          </a:p>
        </p:txBody>
      </p:sp>
    </p:spTree>
    <p:extLst>
      <p:ext uri="{BB962C8B-B14F-4D97-AF65-F5344CB8AC3E}">
        <p14:creationId xmlns:p14="http://schemas.microsoft.com/office/powerpoint/2010/main" val="2323062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gffcompare</a:t>
            </a:r>
            <a:endParaRPr lang="en-US" dirty="0"/>
          </a:p>
        </p:txBody>
      </p:sp>
      <p:sp>
        <p:nvSpPr>
          <p:cNvPr id="3" name="Content Placeholder 2"/>
          <p:cNvSpPr>
            <a:spLocks noGrp="1"/>
          </p:cNvSpPr>
          <p:nvPr>
            <p:ph idx="1"/>
          </p:nvPr>
        </p:nvSpPr>
        <p:spPr/>
        <p:txBody>
          <a:bodyPr/>
          <a:lstStyle/>
          <a:p>
            <a:r>
              <a:rPr lang="en-US" dirty="0" err="1" smtClean="0"/>
              <a:t>gffcompare</a:t>
            </a:r>
            <a:r>
              <a:rPr lang="en-US" dirty="0" smtClean="0"/>
              <a:t> </a:t>
            </a:r>
            <a:r>
              <a:rPr lang="en-US" dirty="0"/>
              <a:t>will compare a merged transcript GTF with known annotation, also in GTF/GFF3 </a:t>
            </a:r>
            <a:r>
              <a:rPr lang="en-US" dirty="0" smtClean="0"/>
              <a:t>format</a:t>
            </a:r>
          </a:p>
          <a:p>
            <a:r>
              <a:rPr lang="en-US" sz="1800" dirty="0">
                <a:hlinkClick r:id="rId2"/>
              </a:rPr>
              <a:t>http://</a:t>
            </a:r>
            <a:r>
              <a:rPr lang="en-US" sz="1800" dirty="0" err="1">
                <a:hlinkClick r:id="rId2"/>
              </a:rPr>
              <a:t>cole-trapnell-lab.github.io</a:t>
            </a:r>
            <a:r>
              <a:rPr lang="en-US" sz="1800" dirty="0">
                <a:hlinkClick r:id="rId2"/>
              </a:rPr>
              <a:t>/cufflinks/</a:t>
            </a:r>
            <a:r>
              <a:rPr lang="en-US" sz="1800" dirty="0" err="1">
                <a:hlinkClick r:id="rId2"/>
              </a:rPr>
              <a:t>cuffcompare</a:t>
            </a:r>
            <a:r>
              <a:rPr lang="en-US" sz="1800" dirty="0">
                <a:hlinkClick r:id="rId2"/>
              </a:rPr>
              <a:t>/</a:t>
            </a:r>
            <a:r>
              <a:rPr lang="en-US" sz="1800" dirty="0" err="1">
                <a:hlinkClick r:id="rId2"/>
              </a:rPr>
              <a:t>index.html#cuffcompare-output-files</a:t>
            </a:r>
            <a:endParaRPr lang="en-US" sz="1800" dirty="0"/>
          </a:p>
          <a:p>
            <a:endParaRPr lang="en-US" dirty="0"/>
          </a:p>
        </p:txBody>
      </p:sp>
      <p:pic>
        <p:nvPicPr>
          <p:cNvPr id="5" name="Content Placeholder 4" descr="Screen Shot 2016-11-15 at 8.31.40 AM.png"/>
          <p:cNvPicPr>
            <a:picLocks noGrp="1" noChangeAspect="1"/>
          </p:cNvPicPr>
          <p:nvPr>
            <p:ph idx="10"/>
          </p:nvPr>
        </p:nvPicPr>
        <p:blipFill>
          <a:blip r:embed="rId3">
            <a:extLst>
              <a:ext uri="{28A0092B-C50C-407E-A947-70E740481C1C}">
                <a14:useLocalDpi xmlns:a14="http://schemas.microsoft.com/office/drawing/2010/main" val="0"/>
              </a:ext>
            </a:extLst>
          </a:blip>
          <a:srcRect t="-8072" b="-8072"/>
          <a:stretch>
            <a:fillRect/>
          </a:stretch>
        </p:blipFill>
        <p:spPr>
          <a:xfrm>
            <a:off x="4283968" y="1052736"/>
            <a:ext cx="4846714" cy="5271864"/>
          </a:xfrm>
        </p:spPr>
      </p:pic>
    </p:spTree>
    <p:extLst>
      <p:ext uri="{BB962C8B-B14F-4D97-AF65-F5344CB8AC3E}">
        <p14:creationId xmlns:p14="http://schemas.microsoft.com/office/powerpoint/2010/main" val="243393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4704"/>
          </a:xfrm>
        </p:spPr>
        <p:txBody>
          <a:bodyPr/>
          <a:lstStyle/>
          <a:p>
            <a:r>
              <a:rPr lang="en-US" dirty="0" err="1" smtClean="0"/>
              <a:t>Ballgown</a:t>
            </a:r>
            <a:r>
              <a:rPr lang="en-US" dirty="0"/>
              <a:t> </a:t>
            </a:r>
            <a:r>
              <a:rPr lang="en-US" dirty="0" smtClean="0"/>
              <a:t>for Differential Expression</a:t>
            </a:r>
            <a:endParaRPr lang="en-US" dirty="0"/>
          </a:p>
        </p:txBody>
      </p:sp>
      <p:sp>
        <p:nvSpPr>
          <p:cNvPr id="3" name="Content Placeholder 2"/>
          <p:cNvSpPr>
            <a:spLocks noGrp="1"/>
          </p:cNvSpPr>
          <p:nvPr>
            <p:ph idx="1"/>
          </p:nvPr>
        </p:nvSpPr>
        <p:spPr>
          <a:xfrm>
            <a:off x="152400" y="692696"/>
            <a:ext cx="8839200" cy="5631904"/>
          </a:xfrm>
        </p:spPr>
        <p:txBody>
          <a:bodyPr/>
          <a:lstStyle/>
          <a:p>
            <a:r>
              <a:rPr lang="en-US" dirty="0" smtClean="0"/>
              <a:t>Parametric </a:t>
            </a:r>
            <a:r>
              <a:rPr lang="en-US" dirty="0"/>
              <a:t>F-test comparing nested linear </a:t>
            </a:r>
            <a:r>
              <a:rPr lang="en-US" dirty="0" smtClean="0"/>
              <a:t>models</a:t>
            </a:r>
          </a:p>
          <a:p>
            <a:r>
              <a:rPr lang="en-US" dirty="0"/>
              <a:t>Two models are fit to each feature, using expression as the </a:t>
            </a:r>
            <a:r>
              <a:rPr lang="en-US" dirty="0" smtClean="0"/>
              <a:t>outcome</a:t>
            </a:r>
          </a:p>
          <a:p>
            <a:pPr lvl="1"/>
            <a:r>
              <a:rPr lang="en-US" dirty="0" smtClean="0"/>
              <a:t>one </a:t>
            </a:r>
            <a:r>
              <a:rPr lang="en-US" dirty="0"/>
              <a:t>including the covariate of interest (e.g., case/control status or time) and one not including that covariate. </a:t>
            </a:r>
            <a:endParaRPr lang="en-US" dirty="0" smtClean="0"/>
          </a:p>
          <a:p>
            <a:r>
              <a:rPr lang="en-US" dirty="0" smtClean="0"/>
              <a:t>An </a:t>
            </a:r>
            <a:r>
              <a:rPr lang="en-US" dirty="0"/>
              <a:t>F statistic and p-value are calculated using the fits of the two models. </a:t>
            </a:r>
            <a:endParaRPr lang="en-US" dirty="0" smtClean="0"/>
          </a:p>
          <a:p>
            <a:pPr lvl="1"/>
            <a:r>
              <a:rPr lang="en-US" dirty="0" smtClean="0"/>
              <a:t>A </a:t>
            </a:r>
            <a:r>
              <a:rPr lang="en-US" dirty="0"/>
              <a:t>significant p-value means the model including the covariate of interest fits significantly better than the model without that covariate, indicating differential expression. </a:t>
            </a:r>
            <a:endParaRPr lang="en-US" dirty="0" smtClean="0"/>
          </a:p>
          <a:p>
            <a:r>
              <a:rPr lang="en-US" dirty="0" smtClean="0"/>
              <a:t>We </a:t>
            </a:r>
            <a:r>
              <a:rPr lang="en-US" dirty="0"/>
              <a:t>adjust for multiple testing by reporting q-</a:t>
            </a:r>
            <a:r>
              <a:rPr lang="en-US" dirty="0" smtClean="0"/>
              <a:t>values: </a:t>
            </a:r>
          </a:p>
          <a:p>
            <a:pPr lvl="1"/>
            <a:r>
              <a:rPr lang="en-US" dirty="0" smtClean="0"/>
              <a:t>q </a:t>
            </a:r>
            <a:r>
              <a:rPr lang="en-US" dirty="0"/>
              <a:t>&lt; </a:t>
            </a:r>
            <a:r>
              <a:rPr lang="en-US" dirty="0" smtClean="0"/>
              <a:t>0.05 </a:t>
            </a:r>
            <a:r>
              <a:rPr lang="en-US" dirty="0"/>
              <a:t>the false discovery rate should be controlled at ~</a:t>
            </a:r>
            <a:r>
              <a:rPr lang="en-US" dirty="0" smtClean="0"/>
              <a:t>5</a:t>
            </a:r>
            <a:r>
              <a:rPr lang="en-US" dirty="0"/>
              <a:t>%.</a:t>
            </a:r>
          </a:p>
        </p:txBody>
      </p:sp>
      <p:sp>
        <p:nvSpPr>
          <p:cNvPr id="4" name="TextBox 3"/>
          <p:cNvSpPr txBox="1"/>
          <p:nvPr/>
        </p:nvSpPr>
        <p:spPr>
          <a:xfrm>
            <a:off x="6156176" y="6011996"/>
            <a:ext cx="3024336" cy="369332"/>
          </a:xfrm>
          <a:prstGeom prst="rect">
            <a:avLst/>
          </a:prstGeom>
          <a:noFill/>
        </p:spPr>
        <p:txBody>
          <a:bodyPr wrap="square" rtlCol="0">
            <a:spAutoFit/>
          </a:bodyPr>
          <a:lstStyle/>
          <a:p>
            <a:r>
              <a:rPr lang="fr-FR" sz="1800" dirty="0">
                <a:hlinkClick r:id="rId2"/>
              </a:rPr>
              <a:t>Frazee et al. (2014)</a:t>
            </a:r>
            <a:endParaRPr lang="en-US" sz="1800" dirty="0"/>
          </a:p>
        </p:txBody>
      </p:sp>
    </p:spTree>
    <p:extLst>
      <p:ext uri="{BB962C8B-B14F-4D97-AF65-F5344CB8AC3E}">
        <p14:creationId xmlns:p14="http://schemas.microsoft.com/office/powerpoint/2010/main" val="2202179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310874"/>
            <a:ext cx="6624736" cy="3070454"/>
          </a:xfrm>
          <a:prstGeom prst="rect">
            <a:avLst/>
          </a:prstGeom>
        </p:spPr>
      </p:pic>
      <p:sp>
        <p:nvSpPr>
          <p:cNvPr id="2" name="Title 1"/>
          <p:cNvSpPr>
            <a:spLocks noGrp="1"/>
          </p:cNvSpPr>
          <p:nvPr>
            <p:ph type="title"/>
          </p:nvPr>
        </p:nvSpPr>
        <p:spPr>
          <a:xfrm>
            <a:off x="179512" y="116632"/>
            <a:ext cx="8839200" cy="490066"/>
          </a:xfrm>
        </p:spPr>
        <p:txBody>
          <a:bodyPr/>
          <a:lstStyle/>
          <a:p>
            <a:r>
              <a:rPr lang="en-US" dirty="0" err="1" smtClean="0"/>
              <a:t>Ballgown</a:t>
            </a:r>
            <a:r>
              <a:rPr lang="en-US" dirty="0" smtClean="0"/>
              <a:t> for Visualization with R</a:t>
            </a:r>
            <a:endParaRPr lang="en-US" dirty="0"/>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900608" y="908720"/>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32" y="764704"/>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176" y="764704"/>
            <a:ext cx="2952328" cy="2926085"/>
          </a:xfrm>
          <a:prstGeom prst="rect">
            <a:avLst/>
          </a:prstGeom>
        </p:spPr>
      </p:pic>
    </p:spTree>
    <p:extLst>
      <p:ext uri="{BB962C8B-B14F-4D97-AF65-F5344CB8AC3E}">
        <p14:creationId xmlns:p14="http://schemas.microsoft.com/office/powerpoint/2010/main" val="308199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7384"/>
            <a:ext cx="8839200" cy="1143000"/>
          </a:xfrm>
        </p:spPr>
        <p:txBody>
          <a:bodyPr/>
          <a:lstStyle/>
          <a:p>
            <a:r>
              <a:rPr lang="en-US" dirty="0" smtClean="0">
                <a:latin typeface="Calibri" charset="0"/>
                <a:ea typeface="ＭＳ Ｐゴシック" charset="0"/>
              </a:rPr>
              <a:t>Alternatives to FPKM</a:t>
            </a:r>
            <a:endParaRPr lang="en-US" dirty="0">
              <a:latin typeface="Calibri" charset="0"/>
              <a:ea typeface="ＭＳ Ｐゴシック" charset="0"/>
            </a:endParaRPr>
          </a:p>
        </p:txBody>
      </p:sp>
      <p:sp>
        <p:nvSpPr>
          <p:cNvPr id="15362" name="Content Placeholder 2"/>
          <p:cNvSpPr>
            <a:spLocks noGrp="1"/>
          </p:cNvSpPr>
          <p:nvPr>
            <p:ph idx="1"/>
          </p:nvPr>
        </p:nvSpPr>
        <p:spPr>
          <a:xfrm>
            <a:off x="152400" y="1124744"/>
            <a:ext cx="8839200" cy="4983832"/>
          </a:xfrm>
        </p:spPr>
        <p:txBody>
          <a:bodyPr>
            <a:normAutofit lnSpcReduction="10000"/>
          </a:bodyPr>
          <a:lstStyle/>
          <a:p>
            <a:r>
              <a:rPr lang="en-US" dirty="0">
                <a:latin typeface="Calibri" charset="0"/>
                <a:ea typeface="ＭＳ Ｐゴシック" charset="0"/>
              </a:rPr>
              <a:t>Raw read counts as an alternate </a:t>
            </a:r>
            <a:r>
              <a:rPr lang="en-US" dirty="0" smtClean="0">
                <a:latin typeface="Calibri" charset="0"/>
                <a:ea typeface="ＭＳ Ｐゴシック" charset="0"/>
              </a:rPr>
              <a:t>for differential expression analysis</a:t>
            </a:r>
            <a:endParaRPr lang="en-US" dirty="0">
              <a:latin typeface="Calibri" charset="0"/>
              <a:ea typeface="ＭＳ Ｐゴシック" charset="0"/>
            </a:endParaRPr>
          </a:p>
          <a:p>
            <a:pPr lvl="1"/>
            <a:r>
              <a:rPr lang="en-US" dirty="0" smtClean="0">
                <a:latin typeface="Calibri" charset="0"/>
                <a:ea typeface="ＭＳ Ｐゴシック" charset="0"/>
              </a:rPr>
              <a:t>Instead of calculating FPKM, simply assign reads/fragments to a defined set of genes/transcripts and determine “raw counts”</a:t>
            </a:r>
          </a:p>
          <a:p>
            <a:pPr lvl="2"/>
            <a:r>
              <a:rPr lang="en-US" dirty="0" smtClean="0">
                <a:latin typeface="Calibri" charset="0"/>
                <a:ea typeface="ＭＳ Ｐゴシック" charset="0"/>
              </a:rPr>
              <a:t>Transcript structures could still be defined by something like cufflinks </a:t>
            </a:r>
          </a:p>
          <a:p>
            <a:r>
              <a:rPr lang="en-US" dirty="0" err="1" smtClean="0">
                <a:latin typeface="Calibri" charset="0"/>
                <a:ea typeface="ＭＳ Ｐゴシック" charset="0"/>
              </a:rPr>
              <a:t>HTSeq</a:t>
            </a:r>
            <a:r>
              <a:rPr lang="en-US" dirty="0" smtClean="0">
                <a:latin typeface="Calibri" charset="0"/>
                <a:ea typeface="ＭＳ Ｐゴシック" charset="0"/>
              </a:rPr>
              <a:t> (</a:t>
            </a:r>
            <a:r>
              <a:rPr lang="en-US" dirty="0" err="1" smtClean="0">
                <a:latin typeface="Calibri" charset="0"/>
                <a:ea typeface="ＭＳ Ｐゴシック" charset="0"/>
              </a:rPr>
              <a:t>htseq</a:t>
            </a:r>
            <a:r>
              <a:rPr lang="en-US" dirty="0" smtClean="0">
                <a:latin typeface="Calibri" charset="0"/>
                <a:ea typeface="ＭＳ Ｐゴシック" charset="0"/>
              </a:rPr>
              <a:t>-count)</a:t>
            </a:r>
            <a:endParaRPr lang="en-US" dirty="0">
              <a:latin typeface="Calibri" charset="0"/>
              <a:ea typeface="ＭＳ Ｐゴシック" charset="0"/>
            </a:endParaRPr>
          </a:p>
          <a:p>
            <a:pPr lvl="1"/>
            <a:r>
              <a:rPr lang="en-US" dirty="0">
                <a:latin typeface="Calibri" charset="0"/>
                <a:ea typeface="ＭＳ Ｐゴシック" charset="0"/>
                <a:hlinkClick r:id="rId2"/>
              </a:rPr>
              <a:t>http://www-huber.embl.de/users/anders/HTSeq/doc/</a:t>
            </a:r>
            <a:r>
              <a:rPr lang="en-US" dirty="0" smtClean="0">
                <a:latin typeface="Calibri" charset="0"/>
                <a:ea typeface="ＭＳ Ｐゴシック" charset="0"/>
                <a:hlinkClick r:id="rId2"/>
              </a:rPr>
              <a:t>count.html</a:t>
            </a:r>
            <a:endParaRPr lang="en-US" dirty="0" smtClean="0">
              <a:latin typeface="Calibri" charset="0"/>
              <a:ea typeface="ＭＳ Ｐゴシック" charset="0"/>
            </a:endParaRPr>
          </a:p>
          <a:p>
            <a:pPr lvl="1"/>
            <a:r>
              <a:rPr lang="en-US" dirty="0" err="1" smtClean="0">
                <a:latin typeface="Calibri" charset="0"/>
                <a:ea typeface="ＭＳ Ｐゴシック" charset="0"/>
              </a:rPr>
              <a:t>htseq</a:t>
            </a:r>
            <a:r>
              <a:rPr lang="en-US" dirty="0">
                <a:latin typeface="Calibri" charset="0"/>
                <a:ea typeface="ＭＳ Ｐゴシック" charset="0"/>
              </a:rPr>
              <a:t>-count --mode intersection-strict --stranded no --</a:t>
            </a:r>
            <a:r>
              <a:rPr lang="en-US" dirty="0" err="1">
                <a:latin typeface="Calibri" charset="0"/>
                <a:ea typeface="ＭＳ Ｐゴシック" charset="0"/>
              </a:rPr>
              <a:t>minaqual</a:t>
            </a:r>
            <a:r>
              <a:rPr lang="en-US" dirty="0">
                <a:latin typeface="Calibri" charset="0"/>
                <a:ea typeface="ＭＳ Ｐゴシック" charset="0"/>
              </a:rPr>
              <a:t> 1 --type exon --</a:t>
            </a:r>
            <a:r>
              <a:rPr lang="en-US" dirty="0" err="1">
                <a:latin typeface="Calibri" charset="0"/>
                <a:ea typeface="ＭＳ Ｐゴシック" charset="0"/>
              </a:rPr>
              <a:t>idattr</a:t>
            </a:r>
            <a:r>
              <a:rPr lang="en-US" dirty="0">
                <a:latin typeface="Calibri" charset="0"/>
                <a:ea typeface="ＭＳ Ｐゴシック" charset="0"/>
              </a:rPr>
              <a:t> </a:t>
            </a:r>
            <a:r>
              <a:rPr lang="en-US" dirty="0" err="1">
                <a:latin typeface="Calibri" charset="0"/>
                <a:ea typeface="ＭＳ Ｐゴシック" charset="0"/>
              </a:rPr>
              <a:t>transcript_id</a:t>
            </a:r>
            <a:r>
              <a:rPr lang="en-US" dirty="0">
                <a:latin typeface="Calibri" charset="0"/>
                <a:ea typeface="ＭＳ Ｐゴシック" charset="0"/>
              </a:rPr>
              <a:t> </a:t>
            </a:r>
            <a:r>
              <a:rPr lang="en-US" dirty="0" err="1" smtClean="0">
                <a:latin typeface="Calibri" charset="0"/>
                <a:ea typeface="ＭＳ Ｐゴシック" charset="0"/>
              </a:rPr>
              <a:t>accepted_hits.sam</a:t>
            </a:r>
            <a:r>
              <a:rPr lang="en-US" dirty="0" smtClean="0">
                <a:latin typeface="Calibri" charset="0"/>
                <a:ea typeface="ＭＳ Ｐゴシック" charset="0"/>
              </a:rPr>
              <a:t> </a:t>
            </a:r>
            <a:r>
              <a:rPr lang="en-US" dirty="0">
                <a:latin typeface="Calibri" charset="0"/>
                <a:ea typeface="ＭＳ Ｐゴシック" charset="0"/>
              </a:rPr>
              <a:t>chr22.gff &gt; </a:t>
            </a:r>
            <a:r>
              <a:rPr lang="en-US" dirty="0" err="1" smtClean="0">
                <a:latin typeface="Calibri" charset="0"/>
                <a:ea typeface="ＭＳ Ｐゴシック" charset="0"/>
              </a:rPr>
              <a:t>transcript_read_counts_table.tsv</a:t>
            </a:r>
            <a:endParaRPr lang="en-US" dirty="0" smtClean="0">
              <a:latin typeface="Calibri" charset="0"/>
              <a:ea typeface="ＭＳ Ｐゴシック" charset="0"/>
            </a:endParaRPr>
          </a:p>
          <a:p>
            <a:pPr lvl="1"/>
            <a:r>
              <a:rPr lang="en-US" dirty="0" smtClean="0">
                <a:latin typeface="Calibri" charset="0"/>
                <a:ea typeface="ＭＳ Ｐゴシック" charset="0"/>
              </a:rPr>
              <a:t>Important caveat of ‘transcript’ analysis by </a:t>
            </a:r>
            <a:r>
              <a:rPr lang="en-US" dirty="0" err="1" smtClean="0">
                <a:latin typeface="Calibri" charset="0"/>
                <a:ea typeface="ＭＳ Ｐゴシック" charset="0"/>
              </a:rPr>
              <a:t>htseq</a:t>
            </a:r>
            <a:r>
              <a:rPr lang="en-US" dirty="0" smtClean="0">
                <a:latin typeface="Calibri" charset="0"/>
                <a:ea typeface="ＭＳ Ｐゴシック" charset="0"/>
              </a:rPr>
              <a:t>-count:</a:t>
            </a:r>
          </a:p>
          <a:p>
            <a:pPr lvl="2"/>
            <a:r>
              <a:rPr lang="en-US" dirty="0">
                <a:latin typeface="Calibri" charset="0"/>
                <a:ea typeface="ＭＳ Ｐゴシック" charset="0"/>
                <a:hlinkClick r:id="rId3"/>
              </a:rPr>
              <a:t>http://seqanswers.com/forums/showthread.php?t=</a:t>
            </a:r>
            <a:r>
              <a:rPr lang="en-US" dirty="0" smtClean="0">
                <a:latin typeface="Calibri" charset="0"/>
                <a:ea typeface="ＭＳ Ｐゴシック" charset="0"/>
                <a:hlinkClick r:id="rId3"/>
              </a:rPr>
              <a:t>18068</a:t>
            </a:r>
            <a:endParaRPr lang="en-US" dirty="0" smtClean="0">
              <a:latin typeface="Calibri" charset="0"/>
              <a:ea typeface="ＭＳ Ｐゴシック" charset="0"/>
            </a:endParaRPr>
          </a:p>
        </p:txBody>
      </p:sp>
    </p:spTree>
    <p:extLst>
      <p:ext uri="{BB962C8B-B14F-4D97-AF65-F5344CB8AC3E}">
        <p14:creationId xmlns:p14="http://schemas.microsoft.com/office/powerpoint/2010/main" val="379057995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‘FPKM’ expression estimates vs. ‘raw’ counts</a:t>
            </a:r>
          </a:p>
        </p:txBody>
      </p:sp>
      <p:sp>
        <p:nvSpPr>
          <p:cNvPr id="31746" name="Content Placeholder 2"/>
          <p:cNvSpPr>
            <a:spLocks noGrp="1"/>
          </p:cNvSpPr>
          <p:nvPr>
            <p:ph idx="1"/>
          </p:nvPr>
        </p:nvSpPr>
        <p:spPr/>
        <p:txBody>
          <a:bodyPr/>
          <a:lstStyle/>
          <a:p>
            <a:r>
              <a:rPr lang="en-US" dirty="0">
                <a:latin typeface="Calibri" charset="0"/>
                <a:ea typeface="ＭＳ Ｐゴシック" charset="0"/>
              </a:rPr>
              <a:t>Which should I use?</a:t>
            </a:r>
          </a:p>
          <a:p>
            <a:r>
              <a:rPr lang="en-US" dirty="0">
                <a:latin typeface="Calibri" charset="0"/>
                <a:ea typeface="ＭＳ Ｐゴシック" charset="0"/>
              </a:rPr>
              <a:t>FPKM</a:t>
            </a:r>
          </a:p>
          <a:p>
            <a:pPr lvl="1"/>
            <a:r>
              <a:rPr lang="en-US" dirty="0">
                <a:latin typeface="Calibri" charset="0"/>
                <a:ea typeface="ＭＳ Ｐゴシック" charset="0"/>
              </a:rPr>
              <a:t>When you want to leverage benefits of tuxedo suite</a:t>
            </a: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a:t>
            </a:r>
            <a:r>
              <a:rPr lang="en-US" dirty="0" smtClean="0">
                <a:latin typeface="Calibri" charset="0"/>
                <a:ea typeface="ＭＳ Ｐゴシック" charset="0"/>
              </a:rPr>
              <a:t>etc.</a:t>
            </a: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a:t>
            </a:r>
            <a:r>
              <a:rPr lang="en-US" dirty="0" smtClean="0">
                <a:latin typeface="Calibri" charset="0"/>
                <a:ea typeface="ＭＳ Ｐゴシック" charset="0"/>
              </a:rPr>
              <a:t>expression</a:t>
            </a:r>
          </a:p>
          <a:p>
            <a:pPr lvl="1"/>
            <a:r>
              <a:rPr lang="en-US" dirty="0" smtClean="0">
                <a:latin typeface="Calibri" charset="0"/>
                <a:ea typeface="ＭＳ Ｐゴシック" charset="0"/>
              </a:rPr>
              <a:t>Accommodates more sophisticated experimental designs with appropriate statistical tests</a:t>
            </a:r>
            <a:endParaRPr lang="en-US" dirty="0">
              <a:latin typeface="Calibri" charset="0"/>
              <a:ea typeface="ＭＳ Ｐゴシック" charset="0"/>
            </a:endParaRPr>
          </a:p>
        </p:txBody>
      </p:sp>
    </p:spTree>
    <p:extLst>
      <p:ext uri="{BB962C8B-B14F-4D97-AF65-F5344CB8AC3E}">
        <p14:creationId xmlns:p14="http://schemas.microsoft.com/office/powerpoint/2010/main" val="108603185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dirty="0" smtClean="0">
                <a:latin typeface="Calibri" charset="0"/>
                <a:ea typeface="ＭＳ Ｐゴシック" charset="0"/>
              </a:rPr>
              <a:t>Alternative differential </a:t>
            </a:r>
            <a:r>
              <a:rPr lang="en-US" dirty="0">
                <a:latin typeface="Calibri" charset="0"/>
                <a:ea typeface="ＭＳ Ｐゴシック" charset="0"/>
              </a:rPr>
              <a:t>expression methods</a:t>
            </a:r>
          </a:p>
        </p:txBody>
      </p:sp>
      <p:sp>
        <p:nvSpPr>
          <p:cNvPr id="32770" name="Content Placeholder 2"/>
          <p:cNvSpPr>
            <a:spLocks noGrp="1"/>
          </p:cNvSpPr>
          <p:nvPr>
            <p:ph idx="1"/>
          </p:nvPr>
        </p:nvSpPr>
        <p:spPr/>
        <p:txBody>
          <a:bodyPr/>
          <a:lstStyle/>
          <a:p>
            <a:r>
              <a:rPr lang="en-US" dirty="0" smtClean="0">
                <a:latin typeface="Calibri" charset="0"/>
                <a:ea typeface="ＭＳ Ｐゴシック" charset="0"/>
              </a:rPr>
              <a:t>Raw count approaches</a:t>
            </a:r>
          </a:p>
          <a:p>
            <a:pPr lvl="1"/>
            <a:r>
              <a:rPr lang="en-US" dirty="0" err="1" smtClean="0">
                <a:latin typeface="Calibri" charset="0"/>
                <a:ea typeface="ＭＳ Ｐゴシック" charset="0"/>
              </a:rPr>
              <a:t>DESeq</a:t>
            </a:r>
            <a:r>
              <a:rPr lang="en-US" dirty="0">
                <a:latin typeface="Calibri" charset="0"/>
                <a:ea typeface="ＭＳ Ｐゴシック" charset="0"/>
              </a:rPr>
              <a:t> - </a:t>
            </a:r>
            <a:r>
              <a:rPr lang="en-US" dirty="0">
                <a:latin typeface="Calibri" charset="0"/>
                <a:ea typeface="ＭＳ Ｐゴシック" charset="0"/>
                <a:hlinkClick r:id="rId2"/>
              </a:rPr>
              <a:t>http://www-huber.embl.de/users/anders/DESeq</a:t>
            </a:r>
            <a:r>
              <a:rPr lang="en-US" dirty="0" smtClean="0">
                <a:latin typeface="Calibri" charset="0"/>
                <a:ea typeface="ＭＳ Ｐゴシック" charset="0"/>
                <a:hlinkClick r:id="rId2"/>
              </a:rPr>
              <a:t>/</a:t>
            </a:r>
            <a:endParaRPr lang="en-US" dirty="0" smtClean="0">
              <a:latin typeface="Calibri" charset="0"/>
              <a:ea typeface="ＭＳ Ｐゴシック" charset="0"/>
            </a:endParaRPr>
          </a:p>
          <a:p>
            <a:pPr lvl="1"/>
            <a:r>
              <a:rPr lang="en-US" dirty="0" err="1" smtClean="0">
                <a:latin typeface="Calibri" charset="0"/>
                <a:ea typeface="ＭＳ Ｐゴシック" charset="0"/>
              </a:rPr>
              <a:t>edgeR</a:t>
            </a:r>
            <a:r>
              <a:rPr lang="en-US" dirty="0" smtClean="0">
                <a:latin typeface="Calibri" charset="0"/>
                <a:ea typeface="ＭＳ Ｐゴシック" charset="0"/>
              </a:rPr>
              <a:t> </a:t>
            </a:r>
            <a:r>
              <a:rPr lang="en-US" dirty="0">
                <a:latin typeface="Calibri" charset="0"/>
                <a:ea typeface="ＭＳ Ｐゴシック" charset="0"/>
              </a:rPr>
              <a:t>- </a:t>
            </a:r>
            <a:r>
              <a:rPr lang="en-US" dirty="0">
                <a:latin typeface="Calibri" charset="0"/>
                <a:ea typeface="ＭＳ Ｐゴシック" charset="0"/>
                <a:hlinkClick r:id="rId3"/>
              </a:rPr>
              <a:t>http://www.bioconductor.org/packages/release/bioc/html/</a:t>
            </a:r>
            <a:r>
              <a:rPr lang="en-US" dirty="0" smtClean="0">
                <a:latin typeface="Calibri" charset="0"/>
                <a:ea typeface="ＭＳ Ｐゴシック" charset="0"/>
                <a:hlinkClick r:id="rId3"/>
              </a:rPr>
              <a:t>edgeR.html</a:t>
            </a:r>
            <a:endParaRPr lang="en-US" dirty="0" smtClean="0">
              <a:latin typeface="Calibri" charset="0"/>
              <a:ea typeface="ＭＳ Ｐゴシック" charset="0"/>
            </a:endParaRPr>
          </a:p>
          <a:p>
            <a:pPr lvl="1"/>
            <a:r>
              <a:rPr lang="en-US" dirty="0" smtClean="0">
                <a:latin typeface="Calibri" charset="0"/>
                <a:ea typeface="ＭＳ Ｐゴシック" charset="0"/>
              </a:rPr>
              <a:t>Others…</a:t>
            </a:r>
          </a:p>
          <a:p>
            <a:pPr lvl="1"/>
            <a:endParaRPr lang="en-US" dirty="0" smtClean="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37359775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Multiple approaches advisable</a:t>
            </a:r>
            <a:endParaRPr lang="en-US" dirty="0"/>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440160"/>
            <a:ext cx="6078124" cy="4653136"/>
          </a:xfrm>
          <a:prstGeom prst="rect">
            <a:avLst/>
          </a:prstGeom>
        </p:spPr>
      </p:pic>
    </p:spTree>
    <p:extLst>
      <p:ext uri="{BB962C8B-B14F-4D97-AF65-F5344CB8AC3E}">
        <p14:creationId xmlns:p14="http://schemas.microsoft.com/office/powerpoint/2010/main" val="334795264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atin typeface="Calibri" charset="0"/>
                <a:ea typeface="ＭＳ Ｐゴシック" charset="0"/>
              </a:rPr>
              <a:t>Lessons learned from microarray days</a:t>
            </a:r>
          </a:p>
        </p:txBody>
      </p:sp>
      <p:sp>
        <p:nvSpPr>
          <p:cNvPr id="34818" name="Content Placeholder 2"/>
          <p:cNvSpPr>
            <a:spLocks noGrp="1"/>
          </p:cNvSpPr>
          <p:nvPr>
            <p:ph idx="1"/>
          </p:nvPr>
        </p:nvSpPr>
        <p:spPr/>
        <p:txBody>
          <a:bodyPr/>
          <a:lstStyle/>
          <a:p>
            <a:r>
              <a:rPr lang="en-US" dirty="0">
                <a:latin typeface="Calibri" charset="0"/>
                <a:ea typeface="ＭＳ Ｐゴシック" charset="0"/>
              </a:rPr>
              <a:t>Hansen et al. “Sequencing Technology Does Not Eliminate Biological Variability.” Nature Biotechnology 29, no. 7 (2011): 572–573.</a:t>
            </a:r>
          </a:p>
          <a:p>
            <a:r>
              <a:rPr lang="en-US" dirty="0">
                <a:latin typeface="Calibri" charset="0"/>
                <a:ea typeface="ＭＳ Ｐゴシック" charset="0"/>
              </a:rPr>
              <a:t>Power analysis for </a:t>
            </a:r>
            <a:r>
              <a:rPr lang="en-US" dirty="0" smtClean="0">
                <a:latin typeface="Calibri" charset="0"/>
                <a:ea typeface="ＭＳ Ｐゴシック" charset="0"/>
              </a:rPr>
              <a:t>RNA-seq </a:t>
            </a:r>
            <a:r>
              <a:rPr lang="en-US" dirty="0">
                <a:latin typeface="Calibri" charset="0"/>
                <a:ea typeface="ＭＳ Ｐゴシック" charset="0"/>
              </a:rPr>
              <a:t>experiments</a:t>
            </a:r>
          </a:p>
          <a:p>
            <a:pPr lvl="1"/>
            <a:r>
              <a:rPr lang="en-US" dirty="0">
                <a:latin typeface="Calibri" charset="0"/>
                <a:ea typeface="ＭＳ Ｐゴシック" charset="0"/>
                <a:hlinkClick r:id="rId2"/>
              </a:rPr>
              <a:t>http://euler.bc.edu/marthlab/scotty/scotty.php</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need for biological replicates</a:t>
            </a:r>
          </a:p>
          <a:p>
            <a:pPr lvl="1"/>
            <a:r>
              <a:rPr lang="en-US" dirty="0">
                <a:latin typeface="Calibri" charset="0"/>
                <a:ea typeface="ＭＳ Ｐゴシック" charset="0"/>
                <a:hlinkClick r:id="rId3"/>
              </a:rPr>
              <a:t>http://www.biostars.org/p/1161/</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316419147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 y="53752"/>
            <a:ext cx="8839200" cy="1143000"/>
          </a:xfrm>
        </p:spPr>
        <p:txBody>
          <a:bodyPr/>
          <a:lstStyle/>
          <a:p>
            <a:r>
              <a:rPr lang="en-US" dirty="0">
                <a:latin typeface="Calibri" charset="0"/>
                <a:ea typeface="ＭＳ Ｐゴシック" charset="0"/>
              </a:rPr>
              <a:t>Multiple testing correction</a:t>
            </a:r>
          </a:p>
        </p:txBody>
      </p:sp>
      <p:sp>
        <p:nvSpPr>
          <p:cNvPr id="35842" name="Content Placeholder 2"/>
          <p:cNvSpPr>
            <a:spLocks noGrp="1"/>
          </p:cNvSpPr>
          <p:nvPr>
            <p:ph idx="1"/>
          </p:nvPr>
        </p:nvSpPr>
        <p:spPr>
          <a:xfrm>
            <a:off x="152400" y="1196752"/>
            <a:ext cx="8839200" cy="4968552"/>
          </a:xfrm>
        </p:spPr>
        <p:txBody>
          <a:bodyPr>
            <a:normAutofit fontScale="92500" lnSpcReduction="20000"/>
          </a:bodyPr>
          <a:lstStyle/>
          <a:p>
            <a:r>
              <a:rPr lang="en-US" dirty="0">
                <a:latin typeface="Calibri" charset="0"/>
                <a:ea typeface="ＭＳ Ｐゴシック" charset="0"/>
              </a:rPr>
              <a:t>As more attributes are compared, it becomes more likely that the treatment and control groups will appear to differ on at least one attribute by random chance alone.</a:t>
            </a:r>
          </a:p>
          <a:p>
            <a:r>
              <a:rPr lang="en-US" dirty="0" smtClean="0">
                <a:latin typeface="Calibri" charset="0"/>
                <a:ea typeface="ＭＳ Ｐゴシック" charset="0"/>
              </a:rPr>
              <a:t>Well known from array studies</a:t>
            </a:r>
          </a:p>
          <a:p>
            <a:pPr lvl="1"/>
            <a:r>
              <a:rPr lang="en-US" dirty="0" smtClean="0">
                <a:latin typeface="Calibri" charset="0"/>
                <a:ea typeface="ＭＳ Ｐゴシック" charset="0"/>
              </a:rPr>
              <a:t>10,000s genes/transcripts</a:t>
            </a:r>
          </a:p>
          <a:p>
            <a:pPr lvl="1"/>
            <a:r>
              <a:rPr lang="en-US" dirty="0" smtClean="0">
                <a:latin typeface="Calibri" charset="0"/>
                <a:ea typeface="ＭＳ Ｐゴシック" charset="0"/>
              </a:rPr>
              <a:t>100,000s exons</a:t>
            </a:r>
          </a:p>
          <a:p>
            <a:pPr marL="342900" lvl="1" indent="-342900">
              <a:buFont typeface="Arial" charset="0"/>
              <a:buChar char="•"/>
            </a:pPr>
            <a:r>
              <a:rPr lang="en-US" dirty="0" smtClean="0">
                <a:latin typeface="Calibri" charset="0"/>
                <a:ea typeface="ＭＳ Ｐゴシック" charset="0"/>
              </a:rPr>
              <a:t>With RNA-</a:t>
            </a:r>
            <a:r>
              <a:rPr lang="en-US" dirty="0" err="1" smtClean="0">
                <a:latin typeface="Calibri" charset="0"/>
                <a:ea typeface="ＭＳ Ｐゴシック" charset="0"/>
              </a:rPr>
              <a:t>seq</a:t>
            </a:r>
            <a:r>
              <a:rPr lang="en-US" dirty="0">
                <a:latin typeface="Calibri" charset="0"/>
                <a:ea typeface="ＭＳ Ｐゴシック" charset="0"/>
              </a:rPr>
              <a:t>, </a:t>
            </a:r>
            <a:r>
              <a:rPr lang="en-US" dirty="0" smtClean="0">
                <a:latin typeface="Calibri" charset="0"/>
                <a:ea typeface="ＭＳ Ｐゴシック" charset="0"/>
              </a:rPr>
              <a:t>more </a:t>
            </a:r>
            <a:r>
              <a:rPr lang="en-US" dirty="0">
                <a:latin typeface="Calibri" charset="0"/>
                <a:ea typeface="ＭＳ Ｐゴシック" charset="0"/>
              </a:rPr>
              <a:t>of a problem than </a:t>
            </a:r>
            <a:r>
              <a:rPr lang="en-US" dirty="0" smtClean="0">
                <a:latin typeface="Calibri" charset="0"/>
                <a:ea typeface="ＭＳ Ｐゴシック" charset="0"/>
              </a:rPr>
              <a:t>ever</a:t>
            </a:r>
          </a:p>
          <a:p>
            <a:pPr lvl="1"/>
            <a:r>
              <a:rPr lang="en-US" dirty="0" smtClean="0">
                <a:latin typeface="Calibri" charset="0"/>
                <a:ea typeface="ＭＳ Ｐゴシック" charset="0"/>
              </a:rPr>
              <a:t>All the complexity of the </a:t>
            </a:r>
            <a:r>
              <a:rPr lang="en-US" dirty="0" err="1" smtClean="0">
                <a:latin typeface="Calibri" charset="0"/>
                <a:ea typeface="ＭＳ Ｐゴシック" charset="0"/>
              </a:rPr>
              <a:t>transcriptome</a:t>
            </a:r>
            <a:endParaRPr lang="en-US" dirty="0" smtClean="0">
              <a:latin typeface="Calibri" charset="0"/>
              <a:ea typeface="ＭＳ Ｐゴシック" charset="0"/>
            </a:endParaRPr>
          </a:p>
          <a:p>
            <a:pPr lvl="1"/>
            <a:r>
              <a:rPr lang="en-US" dirty="0" smtClean="0">
                <a:latin typeface="Calibri" charset="0"/>
                <a:ea typeface="ＭＳ Ｐゴシック" charset="0"/>
              </a:rPr>
              <a:t>Almost infinite number of potential features</a:t>
            </a:r>
          </a:p>
          <a:p>
            <a:pPr lvl="2"/>
            <a:r>
              <a:rPr lang="en-US" dirty="0" smtClean="0">
                <a:latin typeface="Calibri" charset="0"/>
                <a:ea typeface="ＭＳ Ｐゴシック" charset="0"/>
              </a:rPr>
              <a:t>Genes, transcripts, exons, junctions, retained introns, microRNAs, </a:t>
            </a:r>
            <a:r>
              <a:rPr lang="en-US" dirty="0" err="1" smtClean="0">
                <a:latin typeface="Calibri" charset="0"/>
                <a:ea typeface="ＭＳ Ｐゴシック" charset="0"/>
              </a:rPr>
              <a:t>lncRNAs</a:t>
            </a:r>
            <a:r>
              <a:rPr lang="en-US" dirty="0" smtClean="0">
                <a:latin typeface="Calibri" charset="0"/>
                <a:ea typeface="ＭＳ Ｐゴシック" charset="0"/>
              </a:rPr>
              <a:t>, </a:t>
            </a:r>
            <a:r>
              <a:rPr lang="en-US" smtClean="0">
                <a:latin typeface="Calibri" charset="0"/>
                <a:ea typeface="ＭＳ Ｐゴシック" charset="0"/>
              </a:rPr>
              <a:t>etc</a:t>
            </a:r>
            <a:endParaRPr lang="en-US" dirty="0" smtClean="0">
              <a:latin typeface="Calibri" charset="0"/>
              <a:ea typeface="ＭＳ Ｐゴシック" charset="0"/>
            </a:endParaRPr>
          </a:p>
          <a:p>
            <a:r>
              <a:rPr lang="en-US" dirty="0" err="1" smtClean="0">
                <a:latin typeface="Calibri" charset="0"/>
                <a:ea typeface="ＭＳ Ｐゴシック" charset="0"/>
              </a:rPr>
              <a:t>Bioconductor</a:t>
            </a:r>
            <a:r>
              <a:rPr lang="en-US" dirty="0" smtClean="0">
                <a:latin typeface="Calibri" charset="0"/>
                <a:ea typeface="ＭＳ Ｐゴシック" charset="0"/>
              </a:rPr>
              <a:t> </a:t>
            </a:r>
            <a:r>
              <a:rPr lang="en-US" dirty="0" err="1" smtClean="0">
                <a:latin typeface="Calibri" charset="0"/>
                <a:ea typeface="ＭＳ Ｐゴシック" charset="0"/>
              </a:rPr>
              <a:t>multtest</a:t>
            </a:r>
            <a:endParaRPr lang="en-US" dirty="0" smtClean="0">
              <a:latin typeface="Calibri" charset="0"/>
              <a:ea typeface="ＭＳ Ｐゴシック" charset="0"/>
            </a:endParaRPr>
          </a:p>
          <a:p>
            <a:pPr lvl="1"/>
            <a:r>
              <a:rPr lang="en-US" dirty="0" smtClean="0">
                <a:latin typeface="Calibri" charset="0"/>
                <a:ea typeface="ＭＳ Ｐゴシック" charset="0"/>
                <a:hlinkClick r:id="rId2"/>
              </a:rPr>
              <a:t>http</a:t>
            </a:r>
            <a:r>
              <a:rPr lang="en-US" dirty="0">
                <a:latin typeface="Calibri" charset="0"/>
                <a:ea typeface="ＭＳ Ｐゴシック" charset="0"/>
                <a:hlinkClick r:id="rId2"/>
              </a:rPr>
              <a:t>://www.bioconductor.org/packages/release/bioc/</a:t>
            </a:r>
            <a:r>
              <a:rPr lang="en-US" dirty="0" smtClean="0">
                <a:latin typeface="Calibri" charset="0"/>
                <a:ea typeface="ＭＳ Ｐゴシック" charset="0"/>
                <a:hlinkClick r:id="rId2"/>
              </a:rPr>
              <a:t>html/multtest.html</a:t>
            </a:r>
            <a:endParaRPr lang="en-US" dirty="0">
              <a:latin typeface="Calibri" charset="0"/>
              <a:ea typeface="ＭＳ Ｐゴシック" charset="0"/>
            </a:endParaRPr>
          </a:p>
        </p:txBody>
      </p:sp>
    </p:spTree>
    <p:extLst>
      <p:ext uri="{BB962C8B-B14F-4D97-AF65-F5344CB8AC3E}">
        <p14:creationId xmlns:p14="http://schemas.microsoft.com/office/powerpoint/2010/main" val="12756078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06D23BA9-5070-0648-A3DA-E6039966856F}" type="slidenum">
              <a:rPr lang="en-US" sz="1200"/>
              <a:pPr algn="r"/>
              <a:t>2</a:t>
            </a:fld>
            <a:endParaRPr lang="en-US" sz="1200"/>
          </a:p>
        </p:txBody>
      </p:sp>
      <p:sp>
        <p:nvSpPr>
          <p:cNvPr id="10242" name="Date Placeholder 2"/>
          <p:cNvSpPr txBox="1">
            <a:spLocks noGrp="1"/>
          </p:cNvSpPr>
          <p:nvPr/>
        </p:nvSpPr>
        <p:spPr bwMode="auto">
          <a:xfrm>
            <a:off x="762000" y="6248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Module #: Title of Module</a:t>
            </a:r>
          </a:p>
        </p:txBody>
      </p:sp>
      <p:sp>
        <p:nvSpPr>
          <p:cNvPr id="10243" name="Rectangle 5"/>
          <p:cNvSpPr>
            <a:spLocks noChangeArrowheads="1"/>
          </p:cNvSpPr>
          <p:nvPr/>
        </p:nvSpPr>
        <p:spPr bwMode="auto">
          <a:xfrm>
            <a:off x="0" y="0"/>
            <a:ext cx="9144000" cy="6858000"/>
          </a:xfrm>
          <a:prstGeom prst="rect">
            <a:avLst/>
          </a:prstGeom>
          <a:solidFill>
            <a:schemeClr val="tx1"/>
          </a:solidFill>
          <a:ln w="9525">
            <a:solidFill>
              <a:schemeClr val="tx1"/>
            </a:solidFill>
            <a:round/>
            <a:headEnd/>
            <a:tailEnd/>
          </a:ln>
        </p:spPr>
        <p:txBody>
          <a:bodyPr/>
          <a:lstStyle/>
          <a:p>
            <a:pPr eaLnBrk="0" hangingPunct="0"/>
            <a:endParaRPr lang="en-US"/>
          </a:p>
        </p:txBody>
      </p:sp>
      <p:pic>
        <p:nvPicPr>
          <p:cNvPr id="10244" name="Content Placeholder 9" descr="Picture 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14400" y="73025"/>
            <a:ext cx="6858000" cy="6734175"/>
          </a:xfrm>
        </p:spPr>
      </p:pic>
      <p:sp>
        <p:nvSpPr>
          <p:cNvPr id="1024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2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44624"/>
            <a:ext cx="8839200" cy="1143000"/>
          </a:xfrm>
        </p:spPr>
        <p:txBody>
          <a:bodyPr/>
          <a:lstStyle/>
          <a:p>
            <a:r>
              <a:rPr lang="en-US" sz="3600" dirty="0">
                <a:latin typeface="Calibri" charset="0"/>
                <a:ea typeface="ＭＳ Ｐゴシック" charset="0"/>
              </a:rPr>
              <a:t>Downstream interpretation of expression </a:t>
            </a:r>
            <a:r>
              <a:rPr lang="en-US" sz="3600" dirty="0" smtClean="0">
                <a:latin typeface="Calibri" charset="0"/>
                <a:ea typeface="ＭＳ Ｐゴシック" charset="0"/>
              </a:rPr>
              <a:t>analysis</a:t>
            </a:r>
            <a:endParaRPr lang="en-US" sz="3600" dirty="0">
              <a:latin typeface="Calibri" charset="0"/>
              <a:ea typeface="ＭＳ Ｐゴシック" charset="0"/>
            </a:endParaRPr>
          </a:p>
        </p:txBody>
      </p:sp>
      <p:sp>
        <p:nvSpPr>
          <p:cNvPr id="2" name="Content Placeholder 1"/>
          <p:cNvSpPr>
            <a:spLocks noGrp="1"/>
          </p:cNvSpPr>
          <p:nvPr>
            <p:ph idx="1"/>
          </p:nvPr>
        </p:nvSpPr>
        <p:spPr>
          <a:xfrm>
            <a:off x="152400" y="1484784"/>
            <a:ext cx="8839200" cy="4896544"/>
          </a:xfrm>
        </p:spPr>
        <p:txBody>
          <a:bodyPr>
            <a:normAutofit fontScale="62500" lnSpcReduction="20000"/>
          </a:bodyPr>
          <a:lstStyle/>
          <a:p>
            <a:r>
              <a:rPr lang="en-US" dirty="0" smtClean="0">
                <a:latin typeface="Calibri" charset="0"/>
                <a:ea typeface="ＭＳ Ｐゴシック" charset="0"/>
              </a:rPr>
              <a:t>Topic for an entire course</a:t>
            </a:r>
          </a:p>
          <a:p>
            <a:r>
              <a:rPr lang="en-US" dirty="0" smtClean="0">
                <a:latin typeface="Calibri" charset="0"/>
                <a:ea typeface="ＭＳ Ｐゴシック" charset="0"/>
              </a:rPr>
              <a:t>Expression estimates and differential expression lists from </a:t>
            </a:r>
            <a:r>
              <a:rPr lang="en-US" dirty="0" err="1" smtClean="0">
                <a:latin typeface="Calibri" charset="0"/>
                <a:ea typeface="ＭＳ Ｐゴシック" charset="0"/>
              </a:rPr>
              <a:t>StringTie</a:t>
            </a:r>
            <a:r>
              <a:rPr lang="en-US" dirty="0" smtClean="0">
                <a:latin typeface="Calibri" charset="0"/>
                <a:ea typeface="ＭＳ Ｐゴシック" charset="0"/>
              </a:rPr>
              <a:t>, </a:t>
            </a:r>
            <a:r>
              <a:rPr lang="en-US" dirty="0" err="1" smtClean="0">
                <a:latin typeface="Calibri" charset="0"/>
                <a:ea typeface="ＭＳ Ｐゴシック" charset="0"/>
              </a:rPr>
              <a:t>Ballgown</a:t>
            </a:r>
            <a:r>
              <a:rPr lang="en-US" dirty="0" smtClean="0">
                <a:latin typeface="Calibri" charset="0"/>
                <a:ea typeface="ＭＳ Ｐゴシック" charset="0"/>
              </a:rPr>
              <a:t> or other alternatives can be fed into many analysis pipelines</a:t>
            </a:r>
          </a:p>
          <a:p>
            <a:r>
              <a:rPr lang="en-US" dirty="0" smtClean="0">
                <a:latin typeface="Calibri" charset="0"/>
                <a:ea typeface="ＭＳ Ｐゴシック" charset="0"/>
              </a:rPr>
              <a:t>See supplemental R tutorial for how to format expression data and start manipulating in R</a:t>
            </a:r>
            <a:endParaRPr lang="en-US" dirty="0">
              <a:latin typeface="Calibri" charset="0"/>
              <a:ea typeface="ＭＳ Ｐゴシック" charset="0"/>
            </a:endParaRPr>
          </a:p>
          <a:p>
            <a:r>
              <a:rPr lang="en-US" dirty="0" smtClean="0">
                <a:latin typeface="Calibri" charset="0"/>
                <a:ea typeface="ＭＳ Ｐゴシック" charset="0"/>
              </a:rPr>
              <a:t>Clustering/</a:t>
            </a:r>
            <a:r>
              <a:rPr lang="en-US" dirty="0" err="1" smtClean="0">
                <a:latin typeface="Calibri" charset="0"/>
                <a:ea typeface="ＭＳ Ｐゴシック" charset="0"/>
              </a:rPr>
              <a:t>Heatmaps</a:t>
            </a:r>
            <a:endParaRPr lang="en-US" dirty="0" smtClean="0">
              <a:latin typeface="Calibri" charset="0"/>
              <a:ea typeface="ＭＳ Ｐゴシック" charset="0"/>
            </a:endParaRPr>
          </a:p>
          <a:p>
            <a:pPr lvl="1"/>
            <a:r>
              <a:rPr lang="en-US" dirty="0" smtClean="0">
                <a:latin typeface="Calibri" charset="0"/>
                <a:ea typeface="ＭＳ Ｐゴシック" charset="0"/>
              </a:rPr>
              <a:t>Provided by </a:t>
            </a:r>
            <a:r>
              <a:rPr lang="en-US" dirty="0" err="1" smtClean="0">
                <a:latin typeface="Calibri" charset="0"/>
                <a:ea typeface="ＭＳ Ｐゴシック" charset="0"/>
              </a:rPr>
              <a:t>cummeRbund</a:t>
            </a:r>
            <a:endParaRPr lang="en-US" dirty="0">
              <a:latin typeface="Calibri" charset="0"/>
              <a:ea typeface="ＭＳ Ｐゴシック" charset="0"/>
            </a:endParaRPr>
          </a:p>
          <a:p>
            <a:pPr lvl="1"/>
            <a:r>
              <a:rPr lang="en-US" dirty="0" smtClean="0">
                <a:latin typeface="Calibri" charset="0"/>
                <a:ea typeface="ＭＳ Ｐゴシック" charset="0"/>
              </a:rPr>
              <a:t>For more customized analysis various R packages exist: </a:t>
            </a:r>
          </a:p>
          <a:p>
            <a:pPr lvl="2"/>
            <a:r>
              <a:rPr lang="en-US" dirty="0" err="1">
                <a:latin typeface="Calibri" charset="0"/>
                <a:ea typeface="ＭＳ Ｐゴシック" charset="0"/>
              </a:rPr>
              <a:t>h</a:t>
            </a:r>
            <a:r>
              <a:rPr lang="en-US" dirty="0" err="1" smtClean="0">
                <a:latin typeface="Calibri" charset="0"/>
                <a:ea typeface="ＭＳ Ｐゴシック" charset="0"/>
              </a:rPr>
              <a:t>clust</a:t>
            </a:r>
            <a:r>
              <a:rPr lang="en-US" dirty="0" smtClean="0">
                <a:latin typeface="Calibri" charset="0"/>
                <a:ea typeface="ＭＳ Ｐゴシック" charset="0"/>
              </a:rPr>
              <a:t>, heatmap.2,</a:t>
            </a:r>
            <a:r>
              <a:rPr lang="en-US" dirty="0">
                <a:latin typeface="Calibri" charset="0"/>
                <a:ea typeface="ＭＳ Ｐゴシック" charset="0"/>
              </a:rPr>
              <a:t> </a:t>
            </a:r>
            <a:r>
              <a:rPr lang="en-US" dirty="0" err="1" smtClean="0">
                <a:latin typeface="Calibri" charset="0"/>
                <a:ea typeface="ＭＳ Ｐゴシック" charset="0"/>
              </a:rPr>
              <a:t>plotrix</a:t>
            </a:r>
            <a:r>
              <a:rPr lang="en-US" dirty="0" smtClean="0">
                <a:latin typeface="Calibri" charset="0"/>
                <a:ea typeface="ＭＳ Ｐゴシック" charset="0"/>
              </a:rPr>
              <a:t>, ggplot2, etc.</a:t>
            </a:r>
          </a:p>
          <a:p>
            <a:r>
              <a:rPr lang="en-US" dirty="0" smtClean="0">
                <a:latin typeface="Calibri" charset="0"/>
                <a:ea typeface="ＭＳ Ｐゴシック" charset="0"/>
              </a:rPr>
              <a:t>Classification</a:t>
            </a:r>
          </a:p>
          <a:p>
            <a:pPr lvl="1"/>
            <a:r>
              <a:rPr lang="en-US" dirty="0" smtClean="0">
                <a:latin typeface="Calibri" charset="0"/>
                <a:ea typeface="ＭＳ Ｐゴシック" charset="0"/>
              </a:rPr>
              <a:t>For RNA-seq data we still rarely have sufficient sample size and clinical details but this is changing</a:t>
            </a:r>
          </a:p>
          <a:p>
            <a:pPr lvl="2"/>
            <a:r>
              <a:rPr lang="en-US" dirty="0" err="1" smtClean="0">
                <a:latin typeface="Calibri" charset="0"/>
                <a:ea typeface="ＭＳ Ｐゴシック" charset="0"/>
              </a:rPr>
              <a:t>Weka</a:t>
            </a:r>
            <a:r>
              <a:rPr lang="en-US" dirty="0" smtClean="0">
                <a:latin typeface="Calibri" charset="0"/>
                <a:ea typeface="ＭＳ Ｐゴシック" charset="0"/>
              </a:rPr>
              <a:t> is a good learning tool</a:t>
            </a:r>
          </a:p>
          <a:p>
            <a:pPr lvl="2"/>
            <a:r>
              <a:rPr lang="en-US" dirty="0" err="1" smtClean="0">
                <a:latin typeface="Calibri" charset="0"/>
                <a:ea typeface="ＭＳ Ｐゴシック" charset="0"/>
              </a:rPr>
              <a:t>RandomForests</a:t>
            </a:r>
            <a:r>
              <a:rPr lang="en-US" dirty="0" smtClean="0">
                <a:latin typeface="Calibri" charset="0"/>
                <a:ea typeface="ＭＳ Ｐゴシック" charset="0"/>
              </a:rPr>
              <a:t> R package (</a:t>
            </a:r>
            <a:r>
              <a:rPr lang="en-US" dirty="0" err="1" smtClean="0">
                <a:latin typeface="Calibri" charset="0"/>
                <a:ea typeface="ＭＳ Ｐゴシック" charset="0"/>
              </a:rPr>
              <a:t>biostar</a:t>
            </a:r>
            <a:r>
              <a:rPr lang="en-US" dirty="0" smtClean="0">
                <a:latin typeface="Calibri" charset="0"/>
                <a:ea typeface="ＭＳ Ｐゴシック" charset="0"/>
              </a:rPr>
              <a:t> tutorial being developed)</a:t>
            </a:r>
          </a:p>
          <a:p>
            <a:r>
              <a:rPr lang="en-US" dirty="0" smtClean="0">
                <a:latin typeface="Calibri" charset="0"/>
                <a:ea typeface="ＭＳ Ｐゴシック" charset="0"/>
              </a:rPr>
              <a:t>Pathway analysis</a:t>
            </a:r>
          </a:p>
          <a:p>
            <a:pPr lvl="1"/>
            <a:r>
              <a:rPr lang="en-US" dirty="0" smtClean="0">
                <a:latin typeface="Calibri" charset="0"/>
                <a:ea typeface="ＭＳ Ｐゴシック" charset="0"/>
              </a:rPr>
              <a:t>IPA</a:t>
            </a:r>
          </a:p>
          <a:p>
            <a:pPr lvl="1"/>
            <a:r>
              <a:rPr lang="en-US" dirty="0" err="1" smtClean="0">
                <a:latin typeface="Calibri" charset="0"/>
                <a:ea typeface="ＭＳ Ｐゴシック" charset="0"/>
              </a:rPr>
              <a:t>Cytoscape</a:t>
            </a:r>
            <a:endParaRPr lang="en-US" dirty="0" smtClean="0">
              <a:latin typeface="Calibri" charset="0"/>
              <a:ea typeface="ＭＳ Ｐゴシック" charset="0"/>
            </a:endParaRPr>
          </a:p>
          <a:p>
            <a:pPr lvl="1"/>
            <a:r>
              <a:rPr lang="en-US" dirty="0" smtClean="0">
                <a:latin typeface="Calibri" charset="0"/>
                <a:ea typeface="ＭＳ Ｐゴシック" charset="0"/>
              </a:rPr>
              <a:t>Many R/</a:t>
            </a:r>
            <a:r>
              <a:rPr lang="en-US" dirty="0" err="1" smtClean="0">
                <a:latin typeface="Calibri" charset="0"/>
                <a:ea typeface="ＭＳ Ｐゴシック" charset="0"/>
              </a:rPr>
              <a:t>BioConductor</a:t>
            </a:r>
            <a:r>
              <a:rPr lang="en-US" dirty="0">
                <a:latin typeface="Calibri" charset="0"/>
                <a:ea typeface="ＭＳ Ｐゴシック" charset="0"/>
              </a:rPr>
              <a:t> packages: </a:t>
            </a:r>
            <a:r>
              <a:rPr lang="en-US" dirty="0">
                <a:latin typeface="Calibri" charset="0"/>
                <a:ea typeface="ＭＳ Ｐゴシック" charset="0"/>
                <a:hlinkClick r:id="rId2"/>
              </a:rPr>
              <a:t>http://www.bioconductor.org/help/search/index.html?q=</a:t>
            </a:r>
            <a:r>
              <a:rPr lang="en-US" dirty="0" smtClean="0">
                <a:latin typeface="Calibri" charset="0"/>
                <a:ea typeface="ＭＳ Ｐゴシック" charset="0"/>
                <a:hlinkClick r:id="rId2"/>
              </a:rPr>
              <a:t>pathway</a:t>
            </a:r>
            <a:endParaRPr lang="en-US" dirty="0" smtClean="0">
              <a:latin typeface="Calibri" charset="0"/>
              <a:ea typeface="ＭＳ Ｐゴシック" charset="0"/>
            </a:endParaRPr>
          </a:p>
          <a:p>
            <a:pPr lvl="1"/>
            <a:endParaRPr lang="en-US" dirty="0" smtClean="0">
              <a:latin typeface="Calibri" charset="0"/>
              <a:ea typeface="ＭＳ Ｐゴシック" charset="0"/>
            </a:endParaRPr>
          </a:p>
        </p:txBody>
      </p:sp>
    </p:spTree>
    <p:extLst>
      <p:ext uri="{BB962C8B-B14F-4D97-AF65-F5344CB8AC3E}">
        <p14:creationId xmlns:p14="http://schemas.microsoft.com/office/powerpoint/2010/main" val="408669340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3)</a:t>
            </a:r>
            <a:endParaRPr lang="en-US" sz="4400" b="1" dirty="0">
              <a:latin typeface="Calibri" charset="0"/>
              <a:ea typeface="ＭＳ Ｐゴシック" charset="0"/>
            </a:endParaRPr>
          </a:p>
        </p:txBody>
      </p:sp>
    </p:spTree>
    <p:extLst>
      <p:ext uri="{BB962C8B-B14F-4D97-AF65-F5344CB8AC3E}">
        <p14:creationId xmlns:p14="http://schemas.microsoft.com/office/powerpoint/2010/main" val="227736872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Pipeline</a:t>
            </a:r>
          </a:p>
        </p:txBody>
      </p:sp>
      <p:sp>
        <p:nvSpPr>
          <p:cNvPr id="42" name="Rounded Rectangle 41"/>
          <p:cNvSpPr/>
          <p:nvPr/>
        </p:nvSpPr>
        <p:spPr>
          <a:xfrm>
            <a:off x="3419475" y="1628775"/>
            <a:ext cx="1657350" cy="1800225"/>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5" name="Rounded Rectangle 44"/>
          <p:cNvSpPr/>
          <p:nvPr/>
        </p:nvSpPr>
        <p:spPr>
          <a:xfrm>
            <a:off x="5076825" y="1628775"/>
            <a:ext cx="3382963" cy="3600450"/>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6" name="TextBox 3"/>
          <p:cNvSpPr txBox="1">
            <a:spLocks noChangeArrowheads="1"/>
          </p:cNvSpPr>
          <p:nvPr/>
        </p:nvSpPr>
        <p:spPr bwMode="auto">
          <a:xfrm>
            <a:off x="6230938" y="5229225"/>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3</a:t>
            </a:r>
          </a:p>
        </p:txBody>
      </p:sp>
      <p:sp>
        <p:nvSpPr>
          <p:cNvPr id="47" name="Rounded Rectangle 46"/>
          <p:cNvSpPr/>
          <p:nvPr/>
        </p:nvSpPr>
        <p:spPr bwMode="auto">
          <a:xfrm>
            <a:off x="179388" y="3644900"/>
            <a:ext cx="4824412" cy="1008063"/>
          </a:xfrm>
          <a:prstGeom prst="roundRect">
            <a:avLst/>
          </a:prstGeom>
          <a:gradFill flip="none" rotWithShape="1">
            <a:gsLst>
              <a:gs pos="0">
                <a:schemeClr val="dk1">
                  <a:tint val="50000"/>
                  <a:satMod val="300000"/>
                  <a:alpha val="51000"/>
                </a:schemeClr>
              </a:gs>
              <a:gs pos="35000">
                <a:schemeClr val="dk1">
                  <a:tint val="37000"/>
                  <a:satMod val="300000"/>
                  <a:alpha val="51000"/>
                </a:schemeClr>
              </a:gs>
              <a:gs pos="100000">
                <a:schemeClr val="dk1">
                  <a:tint val="15000"/>
                  <a:satMod val="350000"/>
                  <a:alpha val="51000"/>
                </a:schemeClr>
              </a:gs>
            </a:gsLst>
            <a:lin ang="16200000" scaled="1"/>
            <a:tileRect/>
          </a:gradFill>
        </p:spPr>
        <p:style>
          <a:lnRef idx="1">
            <a:schemeClr val="dk1"/>
          </a:lnRef>
          <a:fillRef idx="2">
            <a:schemeClr val="dk1"/>
          </a:fillRef>
          <a:effectRef idx="1">
            <a:schemeClr val="dk1"/>
          </a:effectRef>
          <a:fontRef idx="minor">
            <a:schemeClr val="dk1"/>
          </a:fontRef>
        </p:style>
        <p:txBody>
          <a:bodyPr anchor="ctr"/>
          <a:lstStyle/>
          <a:p>
            <a:pPr algn="ctr">
              <a:defRPr/>
            </a:pPr>
            <a:endParaRPr lang="en-US" sz="1200" dirty="0">
              <a:solidFill>
                <a:schemeClr val="tx1"/>
              </a:solidFill>
            </a:endParaRPr>
          </a:p>
        </p:txBody>
      </p:sp>
      <p:grpSp>
        <p:nvGrpSpPr>
          <p:cNvPr id="48" name="Group 47"/>
          <p:cNvGrpSpPr>
            <a:grpSpLocks/>
          </p:cNvGrpSpPr>
          <p:nvPr/>
        </p:nvGrpSpPr>
        <p:grpSpPr bwMode="auto">
          <a:xfrm>
            <a:off x="250825" y="1925638"/>
            <a:ext cx="1368425" cy="1287462"/>
            <a:chOff x="251520" y="1926414"/>
            <a:chExt cx="1368152" cy="1286562"/>
          </a:xfrm>
        </p:grpSpPr>
        <p:sp>
          <p:nvSpPr>
            <p:cNvPr id="49" name="Rounded Rectangle 48"/>
            <p:cNvSpPr/>
            <p:nvPr/>
          </p:nvSpPr>
          <p:spPr>
            <a:xfrm>
              <a:off x="251520" y="2492755"/>
              <a:ext cx="1368152" cy="720221"/>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1200" dirty="0">
                  <a:solidFill>
                    <a:schemeClr val="tx1"/>
                  </a:solidFill>
                </a:rPr>
                <a:t>RNA-</a:t>
              </a:r>
              <a:r>
                <a:rPr lang="en-US" sz="1200" dirty="0" err="1">
                  <a:solidFill>
                    <a:schemeClr val="tx1"/>
                  </a:solidFill>
                </a:rPr>
                <a:t>seq</a:t>
              </a:r>
              <a:r>
                <a:rPr lang="en-US" sz="1200" dirty="0">
                  <a:solidFill>
                    <a:schemeClr val="tx1"/>
                  </a:solidFill>
                </a:rPr>
                <a:t> reads (2 x 100 </a:t>
              </a:r>
              <a:r>
                <a:rPr lang="en-US" sz="1200" dirty="0" err="1">
                  <a:solidFill>
                    <a:schemeClr val="tx1"/>
                  </a:solidFill>
                </a:rPr>
                <a:t>bp</a:t>
              </a:r>
              <a:r>
                <a:rPr lang="en-US" sz="1200" dirty="0">
                  <a:solidFill>
                    <a:schemeClr val="tx1"/>
                  </a:solidFill>
                </a:rPr>
                <a:t>)</a:t>
              </a:r>
            </a:p>
          </p:txBody>
        </p:sp>
        <p:sp>
          <p:nvSpPr>
            <p:cNvPr id="50" name="TextBox 3"/>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Sequencing</a:t>
              </a:r>
            </a:p>
          </p:txBody>
        </p:sp>
      </p:grpSp>
      <p:grpSp>
        <p:nvGrpSpPr>
          <p:cNvPr id="51" name="Group 16"/>
          <p:cNvGrpSpPr>
            <a:grpSpLocks/>
          </p:cNvGrpSpPr>
          <p:nvPr/>
        </p:nvGrpSpPr>
        <p:grpSpPr bwMode="auto">
          <a:xfrm>
            <a:off x="1916113" y="1819275"/>
            <a:ext cx="1368425" cy="1393825"/>
            <a:chOff x="1916196" y="1818692"/>
            <a:chExt cx="1368152" cy="1394284"/>
          </a:xfrm>
        </p:grpSpPr>
        <p:sp>
          <p:nvSpPr>
            <p:cNvPr id="52" name="Rounded Rectangle 51"/>
            <p:cNvSpPr/>
            <p:nvPr/>
          </p:nvSpPr>
          <p:spPr>
            <a:xfrm>
              <a:off x="1916196" y="2493602"/>
              <a:ext cx="1368152" cy="719374"/>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200" dirty="0" smtClean="0">
                  <a:solidFill>
                    <a:schemeClr val="tx1"/>
                  </a:solidFill>
                </a:rPr>
                <a:t>HISAT2</a:t>
              </a:r>
              <a:endParaRPr lang="en-US" sz="1200" dirty="0">
                <a:solidFill>
                  <a:schemeClr val="tx1"/>
                </a:solidFill>
              </a:endParaRPr>
            </a:p>
          </p:txBody>
        </p:sp>
        <p:sp>
          <p:nvSpPr>
            <p:cNvPr id="53" name="TextBox 12"/>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Read alignment</a:t>
              </a:r>
            </a:p>
          </p:txBody>
        </p:sp>
      </p:grpSp>
      <p:grpSp>
        <p:nvGrpSpPr>
          <p:cNvPr id="54" name="Group 18"/>
          <p:cNvGrpSpPr>
            <a:grpSpLocks/>
          </p:cNvGrpSpPr>
          <p:nvPr/>
        </p:nvGrpSpPr>
        <p:grpSpPr bwMode="auto">
          <a:xfrm>
            <a:off x="3419475" y="1819275"/>
            <a:ext cx="1657350" cy="1393825"/>
            <a:chOff x="3563889" y="1818692"/>
            <a:chExt cx="1656184" cy="1394284"/>
          </a:xfrm>
        </p:grpSpPr>
        <p:sp>
          <p:nvSpPr>
            <p:cNvPr id="55" name="Rounded Rectangle 54"/>
            <p:cNvSpPr/>
            <p:nvPr/>
          </p:nvSpPr>
          <p:spPr>
            <a:xfrm>
              <a:off x="3708250" y="2493602"/>
              <a:ext cx="1367462"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6" name="TextBox 13"/>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Transcript compilation</a:t>
              </a:r>
            </a:p>
          </p:txBody>
        </p:sp>
      </p:grpSp>
      <p:grpSp>
        <p:nvGrpSpPr>
          <p:cNvPr id="57" name="Group 19"/>
          <p:cNvGrpSpPr>
            <a:grpSpLocks/>
          </p:cNvGrpSpPr>
          <p:nvPr/>
        </p:nvGrpSpPr>
        <p:grpSpPr bwMode="auto">
          <a:xfrm>
            <a:off x="5076825" y="1819275"/>
            <a:ext cx="1655763" cy="1393825"/>
            <a:chOff x="5148064" y="1818692"/>
            <a:chExt cx="1656184" cy="1394284"/>
          </a:xfrm>
        </p:grpSpPr>
        <p:sp>
          <p:nvSpPr>
            <p:cNvPr id="58" name="Rounded Rectangle 57"/>
            <p:cNvSpPr/>
            <p:nvPr/>
          </p:nvSpPr>
          <p:spPr>
            <a:xfrm>
              <a:off x="5292564" y="2493602"/>
              <a:ext cx="1367185"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9" name="TextBox 14"/>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dirty="0" smtClean="0"/>
                <a:t>Expression estimation</a:t>
              </a:r>
              <a:endParaRPr lang="en-US" sz="1400" b="1" dirty="0"/>
            </a:p>
          </p:txBody>
        </p:sp>
      </p:grpSp>
      <p:grpSp>
        <p:nvGrpSpPr>
          <p:cNvPr id="60" name="Group 20"/>
          <p:cNvGrpSpPr>
            <a:grpSpLocks/>
          </p:cNvGrpSpPr>
          <p:nvPr/>
        </p:nvGrpSpPr>
        <p:grpSpPr bwMode="auto">
          <a:xfrm>
            <a:off x="6804025" y="1819275"/>
            <a:ext cx="1655763" cy="1393825"/>
            <a:chOff x="6804248" y="1818692"/>
            <a:chExt cx="1656184" cy="1394284"/>
          </a:xfrm>
        </p:grpSpPr>
        <p:sp>
          <p:nvSpPr>
            <p:cNvPr id="61" name="Rounded Rectangle 60"/>
            <p:cNvSpPr/>
            <p:nvPr/>
          </p:nvSpPr>
          <p:spPr>
            <a:xfrm>
              <a:off x="6912225" y="2493602"/>
              <a:ext cx="1440229"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Ballgown</a:t>
              </a:r>
              <a:endParaRPr lang="en-US" sz="1200" dirty="0">
                <a:solidFill>
                  <a:schemeClr val="tx1"/>
                </a:solidFill>
              </a:endParaRPr>
            </a:p>
          </p:txBody>
        </p:sp>
        <p:sp>
          <p:nvSpPr>
            <p:cNvPr id="62" name="TextBox 15"/>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Differential expression</a:t>
              </a:r>
            </a:p>
          </p:txBody>
        </p:sp>
      </p:grpSp>
      <p:grpSp>
        <p:nvGrpSpPr>
          <p:cNvPr id="63" name="Group 62"/>
          <p:cNvGrpSpPr>
            <a:grpSpLocks/>
          </p:cNvGrpSpPr>
          <p:nvPr/>
        </p:nvGrpSpPr>
        <p:grpSpPr bwMode="auto">
          <a:xfrm>
            <a:off x="6804025" y="3789363"/>
            <a:ext cx="1655763" cy="1171575"/>
            <a:chOff x="6804248" y="3861048"/>
            <a:chExt cx="1656184" cy="1171873"/>
          </a:xfrm>
        </p:grpSpPr>
        <p:sp>
          <p:nvSpPr>
            <p:cNvPr id="64" name="Rounded Rectangle 63"/>
            <p:cNvSpPr/>
            <p:nvPr/>
          </p:nvSpPr>
          <p:spPr>
            <a:xfrm>
              <a:off x="6948748" y="3861048"/>
              <a:ext cx="1367185" cy="71932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200" dirty="0" err="1" smtClean="0">
                  <a:solidFill>
                    <a:schemeClr val="tx1"/>
                  </a:solidFill>
                </a:rPr>
                <a:t>Ballgown</a:t>
              </a:r>
              <a:r>
                <a:rPr lang="en-US" sz="1200" dirty="0" smtClean="0">
                  <a:solidFill>
                    <a:schemeClr val="tx1"/>
                  </a:solidFill>
                </a:rPr>
                <a:t> &amp; R</a:t>
              </a:r>
              <a:endParaRPr lang="en-US" sz="1200" dirty="0">
                <a:solidFill>
                  <a:schemeClr val="tx1"/>
                </a:solidFill>
              </a:endParaRPr>
            </a:p>
          </p:txBody>
        </p:sp>
        <p:sp>
          <p:nvSpPr>
            <p:cNvPr id="65" name="TextBox 17"/>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Visualization</a:t>
              </a:r>
            </a:p>
          </p:txBody>
        </p:sp>
      </p:grpSp>
      <p:cxnSp>
        <p:nvCxnSpPr>
          <p:cNvPr id="66" name="Straight Arrow Connector 65"/>
          <p:cNvCxnSpPr>
            <a:stCxn id="49" idx="3"/>
            <a:endCxn id="52" idx="1"/>
          </p:cNvCxnSpPr>
          <p:nvPr/>
        </p:nvCxnSpPr>
        <p:spPr>
          <a:xfrm>
            <a:off x="1619250" y="2852738"/>
            <a:ext cx="2968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52" idx="3"/>
            <a:endCxn id="55" idx="1"/>
          </p:cNvCxnSpPr>
          <p:nvPr/>
        </p:nvCxnSpPr>
        <p:spPr>
          <a:xfrm>
            <a:off x="3284538" y="2852738"/>
            <a:ext cx="279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a:stCxn id="55" idx="3"/>
            <a:endCxn id="58" idx="1"/>
          </p:cNvCxnSpPr>
          <p:nvPr/>
        </p:nvCxnSpPr>
        <p:spPr>
          <a:xfrm>
            <a:off x="4932363" y="2852738"/>
            <a:ext cx="2873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a:stCxn id="58" idx="3"/>
            <a:endCxn id="61" idx="1"/>
          </p:cNvCxnSpPr>
          <p:nvPr/>
        </p:nvCxnSpPr>
        <p:spPr>
          <a:xfrm>
            <a:off x="6588125" y="2852738"/>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Straight Arrow Connector 69"/>
          <p:cNvCxnSpPr>
            <a:stCxn id="61" idx="2"/>
            <a:endCxn id="64" idx="0"/>
          </p:cNvCxnSpPr>
          <p:nvPr/>
        </p:nvCxnSpPr>
        <p:spPr>
          <a:xfrm>
            <a:off x="763270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Rounded Rectangle 70"/>
          <p:cNvSpPr/>
          <p:nvPr/>
        </p:nvSpPr>
        <p:spPr bwMode="auto">
          <a:xfrm>
            <a:off x="3563938"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Gene annotation </a:t>
            </a:r>
          </a:p>
          <a:p>
            <a:pPr algn="ctr">
              <a:defRPr/>
            </a:pPr>
            <a:r>
              <a:rPr lang="en-US" sz="1200" dirty="0">
                <a:solidFill>
                  <a:schemeClr val="tx1"/>
                </a:solidFill>
              </a:rPr>
              <a:t>(.</a:t>
            </a:r>
            <a:r>
              <a:rPr lang="en-US" sz="1200" dirty="0" err="1">
                <a:solidFill>
                  <a:schemeClr val="tx1"/>
                </a:solidFill>
              </a:rPr>
              <a:t>gtf</a:t>
            </a:r>
            <a:r>
              <a:rPr lang="en-US" sz="1200" dirty="0">
                <a:solidFill>
                  <a:schemeClr val="tx1"/>
                </a:solidFill>
              </a:rPr>
              <a:t> file)</a:t>
            </a:r>
          </a:p>
        </p:txBody>
      </p:sp>
      <p:sp>
        <p:nvSpPr>
          <p:cNvPr id="72" name="Rounded Rectangle 71"/>
          <p:cNvSpPr/>
          <p:nvPr/>
        </p:nvSpPr>
        <p:spPr bwMode="auto">
          <a:xfrm>
            <a:off x="190817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Reference genome</a:t>
            </a:r>
          </a:p>
          <a:p>
            <a:pPr algn="ctr">
              <a:defRPr/>
            </a:pPr>
            <a:r>
              <a:rPr lang="en-US" sz="1200" dirty="0">
                <a:solidFill>
                  <a:schemeClr val="tx1"/>
                </a:solidFill>
              </a:rPr>
              <a:t>(.</a:t>
            </a:r>
            <a:r>
              <a:rPr lang="en-US" sz="1200" dirty="0" err="1">
                <a:solidFill>
                  <a:schemeClr val="tx1"/>
                </a:solidFill>
              </a:rPr>
              <a:t>fa</a:t>
            </a:r>
            <a:r>
              <a:rPr lang="en-US" sz="1200" dirty="0">
                <a:solidFill>
                  <a:schemeClr val="tx1"/>
                </a:solidFill>
              </a:rPr>
              <a:t> file)</a:t>
            </a:r>
          </a:p>
        </p:txBody>
      </p:sp>
      <p:sp>
        <p:nvSpPr>
          <p:cNvPr id="73" name="Rounded Rectangle 72"/>
          <p:cNvSpPr/>
          <p:nvPr/>
        </p:nvSpPr>
        <p:spPr bwMode="auto">
          <a:xfrm>
            <a:off x="25082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Raw sequence data</a:t>
            </a:r>
          </a:p>
          <a:p>
            <a:pPr algn="ctr">
              <a:defRPr/>
            </a:pPr>
            <a:r>
              <a:rPr lang="en-US" sz="1200" dirty="0">
                <a:solidFill>
                  <a:schemeClr val="tx1"/>
                </a:solidFill>
              </a:rPr>
              <a:t>(.</a:t>
            </a:r>
            <a:r>
              <a:rPr lang="en-US" sz="1200" dirty="0" err="1">
                <a:solidFill>
                  <a:schemeClr val="tx1"/>
                </a:solidFill>
              </a:rPr>
              <a:t>fastq</a:t>
            </a:r>
            <a:r>
              <a:rPr lang="en-US" sz="1200" dirty="0">
                <a:solidFill>
                  <a:schemeClr val="tx1"/>
                </a:solidFill>
              </a:rPr>
              <a:t> files)</a:t>
            </a:r>
          </a:p>
        </p:txBody>
      </p:sp>
      <p:cxnSp>
        <p:nvCxnSpPr>
          <p:cNvPr id="74" name="Straight Arrow Connector 73"/>
          <p:cNvCxnSpPr>
            <a:stCxn id="73" idx="0"/>
            <a:endCxn id="49" idx="2"/>
          </p:cNvCxnSpPr>
          <p:nvPr/>
        </p:nvCxnSpPr>
        <p:spPr>
          <a:xfrm flipH="1" flipV="1">
            <a:off x="935038"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a:stCxn id="72" idx="0"/>
            <a:endCxn id="52" idx="2"/>
          </p:cNvCxnSpPr>
          <p:nvPr/>
        </p:nvCxnSpPr>
        <p:spPr>
          <a:xfrm flipV="1">
            <a:off x="2592388" y="3213100"/>
            <a:ext cx="7937"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a:stCxn id="71" idx="0"/>
            <a:endCxn id="55" idx="2"/>
          </p:cNvCxnSpPr>
          <p:nvPr/>
        </p:nvCxnSpPr>
        <p:spPr>
          <a:xfrm flipV="1">
            <a:off x="424815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3"/>
          <p:cNvSpPr txBox="1">
            <a:spLocks noChangeArrowheads="1"/>
          </p:cNvSpPr>
          <p:nvPr/>
        </p:nvSpPr>
        <p:spPr bwMode="auto">
          <a:xfrm>
            <a:off x="2192338" y="4776788"/>
            <a:ext cx="72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Inputs</a:t>
            </a:r>
          </a:p>
        </p:txBody>
      </p:sp>
    </p:spTree>
    <p:extLst>
      <p:ext uri="{BB962C8B-B14F-4D97-AF65-F5344CB8AC3E}">
        <p14:creationId xmlns:p14="http://schemas.microsoft.com/office/powerpoint/2010/main" val="202018483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chemeClr val="tx1"/>
              </a:solidFill>
              <a:latin typeface="Calibri" charset="0"/>
              <a:ea typeface="ＭＳ Ｐゴシック" charset="0"/>
              <a:cs typeface="Calibri" charset="0"/>
            </a:endParaRPr>
          </a:p>
        </p:txBody>
      </p:sp>
      <p:sp>
        <p:nvSpPr>
          <p:cNvPr id="11266" name="Title 1"/>
          <p:cNvSpPr txBox="1">
            <a:spLocks/>
          </p:cNvSpPr>
          <p:nvPr/>
        </p:nvSpPr>
        <p:spPr bwMode="auto">
          <a:xfrm>
            <a:off x="603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RNA-</a:t>
            </a:r>
            <a:r>
              <a:rPr lang="en-US" sz="2000" dirty="0" err="1">
                <a:solidFill>
                  <a:schemeClr val="bg1"/>
                </a:solidFill>
                <a:latin typeface="Calibri" charset="0"/>
                <a:cs typeface="Segoe UI" charset="0"/>
              </a:rPr>
              <a:t>Seq</a:t>
            </a:r>
            <a:r>
              <a:rPr lang="en-US" sz="2000" dirty="0">
                <a:solidFill>
                  <a:schemeClr val="bg1"/>
                </a:solidFill>
                <a:latin typeface="Calibri" charset="0"/>
                <a:cs typeface="Segoe UI" charset="0"/>
              </a:rPr>
              <a:t> Module 3</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Expression and Differential Expression (lecture)</a:t>
            </a:r>
            <a:endParaRPr lang="en-US" sz="2000" b="1" dirty="0">
              <a:solidFill>
                <a:schemeClr val="bg1"/>
              </a:solidFill>
              <a:latin typeface="Calibri" charset="0"/>
              <a:cs typeface="Segoe UI" charset="0"/>
            </a:endParaRPr>
          </a:p>
        </p:txBody>
      </p:sp>
      <p:sp>
        <p:nvSpPr>
          <p:cNvPr id="3" name="Title 1"/>
          <p:cNvSpPr txBox="1">
            <a:spLocks/>
          </p:cNvSpPr>
          <p:nvPr/>
        </p:nvSpPr>
        <p:spPr>
          <a:xfrm>
            <a:off x="971600"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a:t>
            </a:r>
            <a:r>
              <a:rPr lang="en-US" sz="1600" dirty="0">
                <a:latin typeface="Calibri"/>
                <a:ea typeface="+mj-ea"/>
                <a:cs typeface="Calibri"/>
              </a:rPr>
              <a:t>, </a:t>
            </a:r>
            <a:r>
              <a:rPr lang="en-US" sz="1600" dirty="0" err="1">
                <a:latin typeface="Calibri"/>
                <a:ea typeface="+mj-ea"/>
                <a:cs typeface="Calibri"/>
              </a:rPr>
              <a:t>Fouad</a:t>
            </a:r>
            <a:r>
              <a:rPr lang="en-US" sz="1600" dirty="0">
                <a:latin typeface="Calibri"/>
                <a:ea typeface="+mj-ea"/>
                <a:cs typeface="Calibri"/>
              </a:rPr>
              <a:t> </a:t>
            </a:r>
            <a:r>
              <a:rPr lang="en-US" sz="1600" dirty="0" err="1">
                <a:latin typeface="Calibri"/>
                <a:ea typeface="+mj-ea"/>
                <a:cs typeface="Calibri"/>
              </a:rPr>
              <a:t>Yousif</a:t>
            </a:r>
            <a:endParaRPr lang="en-US" sz="1600" dirty="0" smtClean="0">
              <a:latin typeface="Calibri"/>
              <a:ea typeface="+mj-ea"/>
              <a:cs typeface="Calibri"/>
            </a:endParaRPr>
          </a:p>
          <a:p>
            <a:pPr fontAlgn="auto">
              <a:spcAft>
                <a:spcPts val="0"/>
              </a:spcAft>
              <a:defRPr/>
            </a:pPr>
            <a:r>
              <a:rPr lang="en-US" sz="1600" dirty="0" smtClean="0">
                <a:ln w="1270">
                  <a:solidFill>
                    <a:schemeClr val="tx1">
                      <a:alpha val="38000"/>
                    </a:schemeClr>
                  </a:solidFill>
                </a:ln>
                <a:latin typeface="Calibri"/>
                <a:ea typeface="+mj-ea"/>
                <a:cs typeface="Calibri"/>
              </a:rPr>
              <a:t>High-Throughput Biology: From Sequence to Networks</a:t>
            </a:r>
          </a:p>
          <a:p>
            <a:pPr fontAlgn="auto">
              <a:spcAft>
                <a:spcPts val="0"/>
              </a:spcAft>
              <a:defRPr/>
            </a:pPr>
            <a:r>
              <a:rPr lang="en-US" sz="1400" dirty="0" smtClean="0">
                <a:ln w="1270">
                  <a:solidFill>
                    <a:schemeClr val="tx1">
                      <a:alpha val="38000"/>
                    </a:schemeClr>
                  </a:solidFill>
                </a:ln>
                <a:latin typeface="Calibri"/>
                <a:ea typeface="+mn-ea"/>
                <a:cs typeface="Calibri"/>
              </a:rPr>
              <a:t>March 20-26, 2017</a:t>
            </a:r>
          </a:p>
        </p:txBody>
      </p:sp>
      <p:pic>
        <p:nvPicPr>
          <p:cNvPr id="2" name="Picture 1" descr="CBW-CSHL-graphic-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60" y="2664296"/>
            <a:ext cx="4149080" cy="4149080"/>
          </a:xfrm>
          <a:prstGeom prst="rect">
            <a:avLst/>
          </a:prstGeom>
        </p:spPr>
      </p:pic>
      <p:pic>
        <p:nvPicPr>
          <p:cNvPr id="7" name="Picture 4" descr="TGI_logo_V_2color_bevel.tiff"/>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p:txBody>
          <a:bodyPr>
            <a:normAutofit lnSpcReduction="10000"/>
          </a:bodyPr>
          <a:lstStyle/>
          <a:p>
            <a:pPr>
              <a:defRPr/>
            </a:pPr>
            <a:r>
              <a:rPr lang="en-US" dirty="0" smtClean="0"/>
              <a:t>Module 1: </a:t>
            </a:r>
            <a:r>
              <a:rPr lang="en-US" dirty="0"/>
              <a:t>Introduction to RNA </a:t>
            </a:r>
            <a:r>
              <a:rPr lang="en-US" dirty="0" smtClean="0"/>
              <a:t>Sequencing</a:t>
            </a:r>
            <a:endParaRPr lang="en-US" dirty="0"/>
          </a:p>
          <a:p>
            <a:pPr>
              <a:defRPr/>
            </a:pPr>
            <a:r>
              <a:rPr lang="en-US" dirty="0"/>
              <a:t>Module </a:t>
            </a:r>
            <a:r>
              <a:rPr lang="en-US" dirty="0" smtClean="0"/>
              <a:t>2: Alignment </a:t>
            </a:r>
            <a:r>
              <a:rPr lang="en-US" dirty="0"/>
              <a:t>and </a:t>
            </a:r>
            <a:r>
              <a:rPr lang="en-US" dirty="0" smtClean="0"/>
              <a:t>Visualization</a:t>
            </a:r>
            <a:endParaRPr lang="en-US" dirty="0"/>
          </a:p>
          <a:p>
            <a:pPr>
              <a:defRPr/>
            </a:pPr>
            <a:r>
              <a:rPr lang="en-US" b="1" dirty="0"/>
              <a:t>Module </a:t>
            </a:r>
            <a:r>
              <a:rPr lang="en-US" b="1" dirty="0" smtClean="0"/>
              <a:t>3: </a:t>
            </a:r>
            <a:r>
              <a:rPr lang="en-US" b="1" dirty="0"/>
              <a:t>Expression and Differential Expression</a:t>
            </a:r>
          </a:p>
          <a:p>
            <a:pPr>
              <a:defRPr/>
            </a:pPr>
            <a:r>
              <a:rPr lang="en-US" dirty="0"/>
              <a:t>Module </a:t>
            </a:r>
            <a:r>
              <a:rPr lang="en-US" dirty="0" smtClean="0"/>
              <a:t>4: </a:t>
            </a:r>
            <a:r>
              <a:rPr lang="en-US" dirty="0"/>
              <a:t>Isoform D</a:t>
            </a:r>
            <a:r>
              <a:rPr lang="en-US" dirty="0" smtClean="0"/>
              <a:t>iscovery </a:t>
            </a:r>
            <a:r>
              <a:rPr lang="en-US" dirty="0"/>
              <a:t>and </a:t>
            </a:r>
            <a:r>
              <a:rPr lang="en-US" dirty="0" smtClean="0"/>
              <a:t>Alternative </a:t>
            </a:r>
            <a:r>
              <a:rPr lang="en-US" dirty="0"/>
              <a:t>E</a:t>
            </a:r>
            <a:r>
              <a:rPr lang="en-US" dirty="0" smtClean="0"/>
              <a:t>xpression</a:t>
            </a:r>
            <a:endParaRPr lang="en-US" dirty="0"/>
          </a:p>
          <a:p>
            <a:pPr marL="0" inden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23463767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Learning Objectives of Module</a:t>
            </a:r>
          </a:p>
        </p:txBody>
      </p:sp>
      <p:sp>
        <p:nvSpPr>
          <p:cNvPr id="13314" name="Content Placeholder 2"/>
          <p:cNvSpPr>
            <a:spLocks noGrp="1"/>
          </p:cNvSpPr>
          <p:nvPr>
            <p:ph idx="1"/>
          </p:nvPr>
        </p:nvSpPr>
        <p:spPr/>
        <p:txBody>
          <a:bodyPr/>
          <a:lstStyle/>
          <a:p>
            <a:r>
              <a:rPr lang="en-US" dirty="0">
                <a:latin typeface="Calibri" charset="0"/>
                <a:ea typeface="ＭＳ Ｐゴシック" charset="0"/>
              </a:rPr>
              <a:t>Expression estimation for known genes and transcripts</a:t>
            </a:r>
          </a:p>
          <a:p>
            <a:r>
              <a:rPr lang="en-US" dirty="0">
                <a:latin typeface="Calibri" charset="0"/>
                <a:ea typeface="ＭＳ Ｐゴシック" charset="0"/>
              </a:rPr>
              <a:t>‘FPKM’ expression estimates vs. ‘raw’ counts</a:t>
            </a:r>
          </a:p>
          <a:p>
            <a:r>
              <a:rPr lang="en-US" dirty="0">
                <a:latin typeface="Calibri" charset="0"/>
                <a:ea typeface="ＭＳ Ｐゴシック" charset="0"/>
              </a:rPr>
              <a:t>Differential expression methods</a:t>
            </a:r>
          </a:p>
          <a:p>
            <a:r>
              <a:rPr lang="en-US" dirty="0">
                <a:latin typeface="Calibri" charset="0"/>
                <a:ea typeface="ＭＳ Ｐゴシック" charset="0"/>
              </a:rPr>
              <a:t>Downstream interpretation of expression and differential estimates</a:t>
            </a:r>
          </a:p>
          <a:p>
            <a:pPr lvl="1"/>
            <a:r>
              <a:rPr lang="en-US" dirty="0">
                <a:latin typeface="Calibri" charset="0"/>
                <a:ea typeface="ＭＳ Ｐゴシック" charset="0"/>
              </a:rPr>
              <a:t>multiple testing, clustering, </a:t>
            </a:r>
            <a:r>
              <a:rPr lang="en-US" dirty="0" err="1">
                <a:latin typeface="Calibri" charset="0"/>
                <a:ea typeface="ＭＳ Ｐゴシック" charset="0"/>
              </a:rPr>
              <a:t>heatmaps</a:t>
            </a:r>
            <a:r>
              <a:rPr lang="en-US" dirty="0">
                <a:latin typeface="Calibri" charset="0"/>
                <a:ea typeface="ＭＳ Ｐゴシック" charset="0"/>
              </a:rPr>
              <a:t>, classification, pathway analysis, etc.</a:t>
            </a:r>
          </a:p>
        </p:txBody>
      </p:sp>
    </p:spTree>
    <p:extLst>
      <p:ext uri="{BB962C8B-B14F-4D97-AF65-F5344CB8AC3E}">
        <p14:creationId xmlns:p14="http://schemas.microsoft.com/office/powerpoint/2010/main" val="36450511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18256"/>
            <a:ext cx="8839200" cy="1143000"/>
          </a:xfrm>
        </p:spPr>
        <p:txBody>
          <a:bodyPr/>
          <a:lstStyle/>
          <a:p>
            <a:r>
              <a:rPr lang="en-US" dirty="0">
                <a:latin typeface="Calibri" charset="0"/>
                <a:ea typeface="ＭＳ Ｐゴシック" charset="0"/>
              </a:rPr>
              <a:t>Expression estimation for known genes and transcripts</a:t>
            </a:r>
          </a:p>
        </p:txBody>
      </p:sp>
      <p:cxnSp>
        <p:nvCxnSpPr>
          <p:cNvPr id="6" name="Straight Arrow Connector 5"/>
          <p:cNvCxnSpPr/>
          <p:nvPr/>
        </p:nvCxnSpPr>
        <p:spPr>
          <a:xfrm>
            <a:off x="8028384" y="2924696"/>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7884368" y="2492896"/>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7886700" y="443711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7812087" y="4437112"/>
            <a:ext cx="133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smtClean="0"/>
              <a:t>Down-</a:t>
            </a:r>
            <a:r>
              <a:rPr lang="en-US" sz="1800" dirty="0"/>
              <a:t>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322418" y="1600200"/>
            <a:ext cx="6507347" cy="4724400"/>
          </a:xfrm>
        </p:spPr>
      </p:pic>
    </p:spTree>
    <p:extLst>
      <p:ext uri="{BB962C8B-B14F-4D97-AF65-F5344CB8AC3E}">
        <p14:creationId xmlns:p14="http://schemas.microsoft.com/office/powerpoint/2010/main" val="26306375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What is </a:t>
            </a:r>
            <a:r>
              <a:rPr lang="en-US" dirty="0" smtClean="0">
                <a:latin typeface="Calibri" charset="0"/>
                <a:ea typeface="ＭＳ Ｐゴシック" charset="0"/>
              </a:rPr>
              <a:t>FPKM (RPKM)</a:t>
            </a:r>
            <a:endParaRPr lang="en-US" dirty="0">
              <a:latin typeface="Calibri" charset="0"/>
              <a:ea typeface="ＭＳ Ｐゴシック" charset="0"/>
            </a:endParaRPr>
          </a:p>
        </p:txBody>
      </p:sp>
      <p:sp>
        <p:nvSpPr>
          <p:cNvPr id="28674" name="Content Placeholder 2"/>
          <p:cNvSpPr>
            <a:spLocks noGrp="1"/>
          </p:cNvSpPr>
          <p:nvPr>
            <p:ph idx="1"/>
          </p:nvPr>
        </p:nvSpPr>
        <p:spPr>
          <a:xfrm>
            <a:off x="152400" y="1340768"/>
            <a:ext cx="8839200" cy="4983832"/>
          </a:xfrm>
        </p:spPr>
        <p:txBody>
          <a:bodyPr wrap="square">
            <a:normAutofit fontScale="77500" lnSpcReduction="20000"/>
          </a:bodyPr>
          <a:lstStyle/>
          <a:p>
            <a:r>
              <a:rPr lang="en-US" dirty="0">
                <a:latin typeface="Calibri" charset="0"/>
                <a:ea typeface="ＭＳ Ｐゴシック" charset="0"/>
              </a:rPr>
              <a:t>RPKM: Reads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 </a:t>
            </a:r>
          </a:p>
          <a:p>
            <a:r>
              <a:rPr lang="en-US" dirty="0">
                <a:latin typeface="Calibri" charset="0"/>
                <a:ea typeface="ＭＳ Ｐゴシック" charset="0"/>
              </a:rPr>
              <a:t>FPKM: Fragments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a:t>
            </a:r>
          </a:p>
          <a:p>
            <a:r>
              <a:rPr lang="en-US" dirty="0" smtClean="0">
                <a:latin typeface="Calibri" charset="0"/>
                <a:ea typeface="ＭＳ Ｐゴシック" charset="0"/>
              </a:rPr>
              <a:t>In </a:t>
            </a: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the relative expression of a transcript is proportional to the number of </a:t>
            </a:r>
            <a:r>
              <a:rPr lang="en-US" dirty="0" err="1">
                <a:latin typeface="Calibri" charset="0"/>
                <a:ea typeface="ＭＳ Ｐゴシック" charset="0"/>
              </a:rPr>
              <a:t>cDNA</a:t>
            </a:r>
            <a:r>
              <a:rPr lang="en-US" dirty="0">
                <a:latin typeface="Calibri" charset="0"/>
                <a:ea typeface="ＭＳ Ｐゴシック" charset="0"/>
              </a:rPr>
              <a:t> fragments that originate from it</a:t>
            </a:r>
            <a:r>
              <a:rPr lang="en-US" dirty="0" smtClean="0">
                <a:latin typeface="Calibri" charset="0"/>
                <a:ea typeface="ＭＳ Ｐゴシック" charset="0"/>
              </a:rPr>
              <a:t>. However: </a:t>
            </a:r>
          </a:p>
          <a:p>
            <a:pPr lvl="1"/>
            <a:r>
              <a:rPr lang="en-US" dirty="0" smtClean="0">
                <a:latin typeface="Calibri" charset="0"/>
                <a:ea typeface="ＭＳ Ｐゴシック" charset="0"/>
              </a:rPr>
              <a:t>The number of fragments is also biased towards larger genes</a:t>
            </a:r>
          </a:p>
          <a:p>
            <a:pPr lvl="1"/>
            <a:r>
              <a:rPr lang="en-US" dirty="0" smtClean="0">
                <a:latin typeface="Calibri" charset="0"/>
                <a:ea typeface="ＭＳ Ｐゴシック" charset="0"/>
              </a:rPr>
              <a:t>The total number of fragments is related to total library depth</a:t>
            </a:r>
          </a:p>
          <a:p>
            <a:r>
              <a:rPr lang="en-US" dirty="0" smtClean="0">
                <a:latin typeface="Calibri" charset="0"/>
                <a:ea typeface="ＭＳ Ｐゴシック" charset="0"/>
              </a:rPr>
              <a:t>FPKM (RPKM) attempt to normalize for gene size and library depth</a:t>
            </a:r>
          </a:p>
          <a:p>
            <a:endParaRPr lang="nl-NL" dirty="0" smtClean="0">
              <a:latin typeface="Calibri" charset="0"/>
              <a:ea typeface="ＭＳ Ｐゴシック" charset="0"/>
            </a:endParaRPr>
          </a:p>
          <a:p>
            <a:r>
              <a:rPr lang="nl-NL" dirty="0" smtClean="0">
                <a:latin typeface="Calibri" charset="0"/>
                <a:ea typeface="ＭＳ Ｐゴシック" charset="0"/>
              </a:rPr>
              <a:t>FPKM (RPKM) = (10</a:t>
            </a:r>
            <a:r>
              <a:rPr lang="nl-NL" dirty="0">
                <a:latin typeface="Calibri" charset="0"/>
                <a:ea typeface="ＭＳ Ｐゴシック" charset="0"/>
              </a:rPr>
              <a:t>^9 * </a:t>
            </a:r>
            <a:r>
              <a:rPr lang="nl-NL" dirty="0" smtClean="0">
                <a:latin typeface="Calibri" charset="0"/>
                <a:ea typeface="ＭＳ Ｐゴシック" charset="0"/>
              </a:rPr>
              <a:t>C) </a:t>
            </a:r>
            <a:r>
              <a:rPr lang="nl-NL" dirty="0">
                <a:latin typeface="Calibri" charset="0"/>
                <a:ea typeface="ＭＳ Ｐゴシック" charset="0"/>
              </a:rPr>
              <a:t>/ (N * L)</a:t>
            </a:r>
            <a:r>
              <a:rPr lang="en-US" dirty="0" smtClean="0">
                <a:latin typeface="Calibri" charset="0"/>
                <a:ea typeface="ＭＳ Ｐゴシック" charset="0"/>
              </a:rPr>
              <a:t> </a:t>
            </a:r>
          </a:p>
          <a:p>
            <a:pPr lvl="1"/>
            <a:r>
              <a:rPr lang="en-US" dirty="0" smtClean="0">
                <a:latin typeface="Calibri" charset="0"/>
                <a:ea typeface="ＭＳ Ｐゴシック" charset="0"/>
              </a:rPr>
              <a:t>C = number </a:t>
            </a:r>
            <a:r>
              <a:rPr lang="en-US" dirty="0">
                <a:latin typeface="Calibri" charset="0"/>
                <a:ea typeface="ＭＳ Ｐゴシック" charset="0"/>
              </a:rPr>
              <a:t>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for a 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lvl="1"/>
            <a:r>
              <a:rPr lang="en-US" dirty="0" smtClean="0">
                <a:latin typeface="Calibri" charset="0"/>
                <a:ea typeface="ＭＳ Ｐゴシック" charset="0"/>
              </a:rPr>
              <a:t>N = </a:t>
            </a:r>
            <a:r>
              <a:rPr lang="en-US" dirty="0">
                <a:latin typeface="Calibri" charset="0"/>
                <a:ea typeface="ＭＳ Ｐゴシック" charset="0"/>
              </a:rPr>
              <a:t>total number 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a:t>
            </a:r>
            <a:r>
              <a:rPr lang="en-US" dirty="0">
                <a:latin typeface="Calibri" charset="0"/>
                <a:ea typeface="ＭＳ Ｐゴシック" charset="0"/>
              </a:rPr>
              <a:t>in the </a:t>
            </a:r>
            <a:r>
              <a:rPr lang="en-US" dirty="0" smtClean="0">
                <a:latin typeface="Calibri" charset="0"/>
                <a:ea typeface="ＭＳ Ｐゴシック" charset="0"/>
              </a:rPr>
              <a:t>library </a:t>
            </a:r>
          </a:p>
          <a:p>
            <a:pPr lvl="1"/>
            <a:r>
              <a:rPr lang="en-US" dirty="0" smtClean="0">
                <a:latin typeface="Calibri" charset="0"/>
                <a:ea typeface="ＭＳ Ｐゴシック" charset="0"/>
              </a:rPr>
              <a:t>L = </a:t>
            </a:r>
            <a:r>
              <a:rPr lang="en-US" dirty="0">
                <a:latin typeface="Calibri" charset="0"/>
                <a:ea typeface="ＭＳ Ｐゴシック" charset="0"/>
              </a:rPr>
              <a:t>number of base pairs in the </a:t>
            </a:r>
            <a:r>
              <a:rPr lang="en-US" dirty="0" smtClean="0">
                <a:latin typeface="Calibri" charset="0"/>
                <a:ea typeface="ＭＳ Ｐゴシック" charset="0"/>
              </a:rPr>
              <a:t>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marL="457200" lvl="1" indent="0">
              <a:buNone/>
            </a:pPr>
            <a:endParaRPr lang="en-US" dirty="0">
              <a:latin typeface="Calibri" charset="0"/>
              <a:ea typeface="ＭＳ Ｐゴシック" charset="0"/>
            </a:endParaRPr>
          </a:p>
          <a:p>
            <a:r>
              <a:rPr lang="en-US" dirty="0">
                <a:latin typeface="Calibri" charset="0"/>
                <a:ea typeface="ＭＳ Ｐゴシック" charset="0"/>
                <a:hlinkClick r:id="rId3"/>
              </a:rPr>
              <a:t>http://www.biostars.org/p/11378</a:t>
            </a:r>
            <a:r>
              <a:rPr lang="en-US" dirty="0" smtClean="0">
                <a:latin typeface="Calibri" charset="0"/>
                <a:ea typeface="ＭＳ Ｐゴシック" charset="0"/>
                <a:hlinkClick r:id="rId3"/>
              </a:rPr>
              <a:t>/</a:t>
            </a:r>
            <a:endParaRPr lang="en-US" dirty="0" smtClean="0">
              <a:latin typeface="Calibri" charset="0"/>
              <a:ea typeface="ＭＳ Ｐゴシック" charset="0"/>
            </a:endParaRPr>
          </a:p>
          <a:p>
            <a:r>
              <a:rPr lang="en-US" dirty="0">
                <a:latin typeface="Calibri" charset="0"/>
                <a:ea typeface="ＭＳ Ｐゴシック" charset="0"/>
                <a:hlinkClick r:id="rId4"/>
              </a:rPr>
              <a:t>http://www.biostars.org/p/68126</a:t>
            </a:r>
            <a:r>
              <a:rPr lang="en-US" dirty="0" smtClean="0">
                <a:latin typeface="Calibri" charset="0"/>
                <a:ea typeface="ＭＳ Ｐゴシック" charset="0"/>
                <a:hlinkClick r:id="rId4"/>
              </a:rPr>
              <a:t>/</a:t>
            </a:r>
            <a:endParaRPr lang="en-US" dirty="0" smtClean="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107532305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FPKM and TPM differ?</a:t>
            </a:r>
            <a:endParaRPr lang="en-US" dirty="0"/>
          </a:p>
        </p:txBody>
      </p:sp>
      <p:sp>
        <p:nvSpPr>
          <p:cNvPr id="3" name="Content Placeholder 2"/>
          <p:cNvSpPr>
            <a:spLocks noGrp="1"/>
          </p:cNvSpPr>
          <p:nvPr>
            <p:ph idx="1"/>
          </p:nvPr>
        </p:nvSpPr>
        <p:spPr>
          <a:xfrm>
            <a:off x="152400" y="1124744"/>
            <a:ext cx="8839200" cy="4724400"/>
          </a:xfrm>
        </p:spPr>
        <p:txBody>
          <a:bodyPr/>
          <a:lstStyle/>
          <a:p>
            <a:r>
              <a:rPr lang="en-US" dirty="0" smtClean="0"/>
              <a:t>TPM: Transcript per </a:t>
            </a:r>
            <a:r>
              <a:rPr lang="en-US" dirty="0" err="1" smtClean="0"/>
              <a:t>Kilobase</a:t>
            </a:r>
            <a:r>
              <a:rPr lang="en-US" dirty="0" smtClean="0"/>
              <a:t> Million</a:t>
            </a:r>
          </a:p>
          <a:p>
            <a:r>
              <a:rPr lang="en-US" dirty="0" smtClean="0"/>
              <a:t>The difference is in the order of operations:</a:t>
            </a:r>
          </a:p>
          <a:p>
            <a:pPr lvl="1"/>
            <a:r>
              <a:rPr lang="en-US" dirty="0" smtClean="0"/>
              <a:t>FPKM</a:t>
            </a:r>
          </a:p>
          <a:p>
            <a:pPr lvl="2"/>
            <a:r>
              <a:rPr lang="en-US" dirty="0" smtClean="0"/>
              <a:t>1) Sum sample/library fragments per million</a:t>
            </a:r>
          </a:p>
          <a:p>
            <a:pPr lvl="2"/>
            <a:r>
              <a:rPr lang="en-US" dirty="0" smtClean="0"/>
              <a:t>2) Divide gene/transcript fragment count by #1</a:t>
            </a:r>
          </a:p>
          <a:p>
            <a:pPr lvl="3"/>
            <a:r>
              <a:rPr lang="en-US" dirty="0" smtClean="0"/>
              <a:t>fragments per million, FPM</a:t>
            </a:r>
          </a:p>
          <a:p>
            <a:pPr lvl="2"/>
            <a:r>
              <a:rPr lang="en-US" dirty="0" smtClean="0"/>
              <a:t>3) Divide </a:t>
            </a:r>
            <a:r>
              <a:rPr lang="en-US" dirty="0"/>
              <a:t>F</a:t>
            </a:r>
            <a:r>
              <a:rPr lang="en-US" dirty="0" smtClean="0"/>
              <a:t>PM by length of gene in </a:t>
            </a:r>
            <a:r>
              <a:rPr lang="en-US" dirty="0" err="1" smtClean="0"/>
              <a:t>kilobases</a:t>
            </a:r>
            <a:r>
              <a:rPr lang="en-US" dirty="0" smtClean="0"/>
              <a:t> (</a:t>
            </a:r>
            <a:r>
              <a:rPr lang="en-US" dirty="0"/>
              <a:t>F</a:t>
            </a:r>
            <a:r>
              <a:rPr lang="en-US" dirty="0" smtClean="0"/>
              <a:t>PKM)</a:t>
            </a:r>
          </a:p>
          <a:p>
            <a:pPr lvl="1"/>
            <a:r>
              <a:rPr lang="en-US" dirty="0" smtClean="0"/>
              <a:t>TPM</a:t>
            </a:r>
          </a:p>
          <a:p>
            <a:pPr lvl="2"/>
            <a:r>
              <a:rPr lang="en-US" dirty="0" smtClean="0"/>
              <a:t>1) Divide fragment count by length of transcript</a:t>
            </a:r>
          </a:p>
          <a:p>
            <a:pPr lvl="3"/>
            <a:r>
              <a:rPr lang="en-US" dirty="0" smtClean="0"/>
              <a:t>fragments per </a:t>
            </a:r>
            <a:r>
              <a:rPr lang="en-US" dirty="0" err="1"/>
              <a:t>k</a:t>
            </a:r>
            <a:r>
              <a:rPr lang="en-US" dirty="0" err="1" smtClean="0"/>
              <a:t>ilobase</a:t>
            </a:r>
            <a:r>
              <a:rPr lang="en-US" dirty="0" smtClean="0"/>
              <a:t>, FPK</a:t>
            </a:r>
          </a:p>
          <a:p>
            <a:pPr lvl="2"/>
            <a:r>
              <a:rPr lang="en-US" dirty="0" smtClean="0"/>
              <a:t>2) Sum all FPK for sample/library per million</a:t>
            </a:r>
          </a:p>
          <a:p>
            <a:pPr lvl="2"/>
            <a:r>
              <a:rPr lang="en-US" dirty="0" smtClean="0"/>
              <a:t>3) Divide #1 by #3 (TPM)</a:t>
            </a:r>
          </a:p>
          <a:p>
            <a:r>
              <a:rPr lang="en-US" sz="1800" dirty="0">
                <a:hlinkClick r:id="rId3"/>
              </a:rPr>
              <a:t>http://</a:t>
            </a:r>
            <a:r>
              <a:rPr lang="en-US" sz="1800" dirty="0" err="1">
                <a:hlinkClick r:id="rId3"/>
              </a:rPr>
              <a:t>www.rna-seqblog.com</a:t>
            </a:r>
            <a:r>
              <a:rPr lang="en-US" sz="1800" dirty="0">
                <a:hlinkClick r:id="rId3"/>
              </a:rPr>
              <a:t>/</a:t>
            </a:r>
            <a:r>
              <a:rPr lang="en-US" sz="1800" dirty="0" err="1">
                <a:hlinkClick r:id="rId3"/>
              </a:rPr>
              <a:t>rpkm</a:t>
            </a:r>
            <a:r>
              <a:rPr lang="en-US" sz="1800" dirty="0">
                <a:hlinkClick r:id="rId3"/>
              </a:rPr>
              <a:t>-</a:t>
            </a:r>
            <a:r>
              <a:rPr lang="en-US" sz="1800" dirty="0" err="1">
                <a:hlinkClick r:id="rId3"/>
              </a:rPr>
              <a:t>fpkm</a:t>
            </a:r>
            <a:r>
              <a:rPr lang="en-US" sz="1800" dirty="0">
                <a:hlinkClick r:id="rId3"/>
              </a:rPr>
              <a:t>-and-</a:t>
            </a:r>
            <a:r>
              <a:rPr lang="en-US" sz="1800" dirty="0" err="1">
                <a:hlinkClick r:id="rId3"/>
              </a:rPr>
              <a:t>tpm</a:t>
            </a:r>
            <a:r>
              <a:rPr lang="en-US" sz="1800" dirty="0">
                <a:hlinkClick r:id="rId3"/>
              </a:rPr>
              <a:t>-clearly-explained/</a:t>
            </a:r>
            <a:endParaRPr lang="en-US" sz="1800" dirty="0" smtClean="0"/>
          </a:p>
          <a:p>
            <a:pPr lvl="2"/>
            <a:endParaRPr lang="en-US" dirty="0" smtClean="0"/>
          </a:p>
        </p:txBody>
      </p:sp>
    </p:spTree>
    <p:extLst>
      <p:ext uri="{BB962C8B-B14F-4D97-AF65-F5344CB8AC3E}">
        <p14:creationId xmlns:p14="http://schemas.microsoft.com/office/powerpoint/2010/main" val="3088367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90066"/>
          </a:xfrm>
        </p:spPr>
        <p:txBody>
          <a:bodyPr/>
          <a:lstStyle/>
          <a:p>
            <a:r>
              <a:rPr lang="en-US" dirty="0" smtClean="0"/>
              <a:t>How does </a:t>
            </a:r>
            <a:r>
              <a:rPr lang="en-US" dirty="0" err="1" smtClean="0"/>
              <a:t>StringTie</a:t>
            </a:r>
            <a:r>
              <a:rPr lang="en-US" dirty="0" smtClean="0"/>
              <a:t> work?</a:t>
            </a:r>
            <a:endParaRPr lang="en-US" dirty="0"/>
          </a:p>
        </p:txBody>
      </p:sp>
      <p:pic>
        <p:nvPicPr>
          <p:cNvPr id="4" name="Content Placeholder 3" descr="nbt.3122-F1.jpg"/>
          <p:cNvPicPr>
            <a:picLocks noGrp="1" noChangeAspect="1"/>
          </p:cNvPicPr>
          <p:nvPr>
            <p:ph idx="1"/>
          </p:nvPr>
        </p:nvPicPr>
        <p:blipFill rotWithShape="1">
          <a:blip r:embed="rId3">
            <a:extLst>
              <a:ext uri="{28A0092B-C50C-407E-A947-70E740481C1C}">
                <a14:useLocalDpi xmlns:a14="http://schemas.microsoft.com/office/drawing/2010/main" val="0"/>
              </a:ext>
            </a:extLst>
          </a:blip>
          <a:srcRect l="-22128" t="-943" r="-23212"/>
          <a:stretch/>
        </p:blipFill>
        <p:spPr>
          <a:xfrm>
            <a:off x="1331640" y="980728"/>
            <a:ext cx="9155867" cy="4893653"/>
          </a:xfrm>
        </p:spPr>
      </p:pic>
      <p:sp>
        <p:nvSpPr>
          <p:cNvPr id="7" name="TextBox 6"/>
          <p:cNvSpPr txBox="1"/>
          <p:nvPr/>
        </p:nvSpPr>
        <p:spPr>
          <a:xfrm>
            <a:off x="3723" y="764704"/>
            <a:ext cx="2987824" cy="5355313"/>
          </a:xfrm>
          <a:prstGeom prst="rect">
            <a:avLst/>
          </a:prstGeom>
          <a:noFill/>
        </p:spPr>
        <p:txBody>
          <a:bodyPr wrap="square" rtlCol="0">
            <a:spAutoFit/>
          </a:bodyPr>
          <a:lstStyle/>
          <a:p>
            <a:pPr marL="285750" indent="-285750">
              <a:buFont typeface="Arial"/>
              <a:buChar char="•"/>
            </a:pPr>
            <a:r>
              <a:rPr lang="en-US" sz="1800" dirty="0" err="1"/>
              <a:t>StringTie</a:t>
            </a:r>
            <a:r>
              <a:rPr lang="en-US" sz="1800" dirty="0"/>
              <a:t> iteratively extracts the heaviest path from a splice graph, constructs a flow network, computes maximum flow to estimate abundance, and then updates the splice graph by removing reads that were assigned by the flow algorithm. This process repeats until all reads have been assigned. </a:t>
            </a:r>
            <a:endParaRPr lang="en-US" sz="1800" dirty="0" smtClean="0"/>
          </a:p>
          <a:p>
            <a:pPr marL="285750" indent="-285750">
              <a:buFont typeface="Arial"/>
              <a:buChar char="•"/>
            </a:pPr>
            <a:r>
              <a:rPr lang="en-US" sz="1800" dirty="0"/>
              <a:t>Annotated transcript T for which read data covers only the fragments F1 and F2. </a:t>
            </a:r>
          </a:p>
        </p:txBody>
      </p:sp>
      <p:sp>
        <p:nvSpPr>
          <p:cNvPr id="3" name="TextBox 2"/>
          <p:cNvSpPr txBox="1"/>
          <p:nvPr/>
        </p:nvSpPr>
        <p:spPr>
          <a:xfrm>
            <a:off x="5292080" y="6021288"/>
            <a:ext cx="5472608" cy="338554"/>
          </a:xfrm>
          <a:prstGeom prst="rect">
            <a:avLst/>
          </a:prstGeom>
          <a:noFill/>
        </p:spPr>
        <p:txBody>
          <a:bodyPr wrap="square" rtlCol="0">
            <a:spAutoFit/>
          </a:bodyPr>
          <a:lstStyle/>
          <a:p>
            <a:r>
              <a:rPr lang="en-US" sz="1600" dirty="0" err="1" smtClean="0"/>
              <a:t>Pertea</a:t>
            </a:r>
            <a:r>
              <a:rPr lang="en-US" sz="1600" dirty="0"/>
              <a:t> </a:t>
            </a:r>
            <a:r>
              <a:rPr lang="en-US" sz="1600" dirty="0" smtClean="0"/>
              <a:t>et al. Nature Biotechnology, 2015</a:t>
            </a:r>
            <a:endParaRPr lang="en-US" sz="1600" dirty="0"/>
          </a:p>
        </p:txBody>
      </p:sp>
    </p:spTree>
    <p:extLst>
      <p:ext uri="{BB962C8B-B14F-4D97-AF65-F5344CB8AC3E}">
        <p14:creationId xmlns:p14="http://schemas.microsoft.com/office/powerpoint/2010/main" val="2387672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9901</TotalTime>
  <Words>1596</Words>
  <Application>Microsoft Macintosh PowerPoint</Application>
  <PresentationFormat>On-screen Show (4:3)</PresentationFormat>
  <Paragraphs>168</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Canadian Bioinformatics Workshops</vt:lpstr>
      <vt:lpstr>PowerPoint Presentation</vt:lpstr>
      <vt:lpstr>PowerPoint Presentation</vt:lpstr>
      <vt:lpstr>Learning objectives of the course</vt:lpstr>
      <vt:lpstr>Learning Objectives of Module</vt:lpstr>
      <vt:lpstr>Expression estimation for known genes and transcripts</vt:lpstr>
      <vt:lpstr>What is FPKM (RPKM)</vt:lpstr>
      <vt:lpstr>How do FPKM and TPM differ?</vt:lpstr>
      <vt:lpstr>How does StringTie work?</vt:lpstr>
      <vt:lpstr>StringTie -merge</vt:lpstr>
      <vt:lpstr>gffcompare</vt:lpstr>
      <vt:lpstr>Ballgown for Differential Expression</vt:lpstr>
      <vt:lpstr>Ballgown for Visualization with R</vt:lpstr>
      <vt:lpstr>Alternatives to FPKM</vt:lpstr>
      <vt:lpstr>‘FPKM’ expression estimates vs. ‘raw’ counts</vt:lpstr>
      <vt:lpstr>Alternative differential expression methods</vt:lpstr>
      <vt:lpstr>Multiple approaches advisable</vt:lpstr>
      <vt:lpstr>Lessons learned from microarray days</vt:lpstr>
      <vt:lpstr>Multiple testing correction</vt:lpstr>
      <vt:lpstr>Downstream interpretation of expression analysis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660</cp:revision>
  <dcterms:created xsi:type="dcterms:W3CDTF">2010-04-21T18:53:51Z</dcterms:created>
  <dcterms:modified xsi:type="dcterms:W3CDTF">2017-03-04T20:47:52Z</dcterms:modified>
</cp:coreProperties>
</file>