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41" r:id="rId2"/>
    <p:sldId id="342" r:id="rId3"/>
    <p:sldId id="257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41" r:id="rId13"/>
    <p:sldId id="542" r:id="rId14"/>
    <p:sldId id="543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37" r:id="rId28"/>
    <p:sldId id="544" r:id="rId29"/>
    <p:sldId id="545" r:id="rId30"/>
    <p:sldId id="546" r:id="rId31"/>
    <p:sldId id="547" r:id="rId32"/>
    <p:sldId id="548" r:id="rId33"/>
    <p:sldId id="549" r:id="rId34"/>
    <p:sldId id="550" r:id="rId35"/>
    <p:sldId id="551" r:id="rId36"/>
    <p:sldId id="552" r:id="rId37"/>
    <p:sldId id="538" r:id="rId38"/>
    <p:sldId id="539" r:id="rId39"/>
    <p:sldId id="540" r:id="rId40"/>
    <p:sldId id="512" r:id="rId4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65" d="100"/>
          <a:sy n="165" d="100"/>
        </p:scale>
        <p:origin x="-1528" y="-112"/>
      </p:cViewPr>
      <p:guideLst>
        <p:guide orient="horz" pos="1597"/>
        <p:guide pos="2538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6/1/15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6/1/15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2183E1-3D03-AA4D-B1B0-8663466EA307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1701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mtools.sourceforge.net/SAM1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roadinstitute.github.io/picard/explain-flags.html" TargetMode="Externa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enome.ucsc.edu/FAQ/FAQformat.html%23format1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12752/" TargetMode="External"/><Relationship Id="rId3" Type="http://schemas.openxmlformats.org/officeDocument/2006/relationships/hyperlink" Target="http://www.biostars.org/p/71300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60478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hyperlink" Target="http://wwwdev.ebi.ac.uk/fg/hts_mapper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59614" y="2845296"/>
            <a:ext cx="7772400" cy="14478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pic>
        <p:nvPicPr>
          <p:cNvPr id="8" name="Picture 7" descr="bioinformatics.ca-logo-white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96752"/>
            <a:ext cx="2480338" cy="10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5616" y="4166071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smtClean="0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Should I use a splice-aware or unspliced mapper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RNA-seq reads may span large introns</a:t>
            </a:r>
          </a:p>
          <a:p>
            <a:pPr>
              <a:defRPr/>
            </a:pPr>
            <a:r>
              <a:rPr lang="en-US" dirty="0" smtClean="0"/>
              <a:t>The fragments being sequenced in RNA-seq represent mRNA and therefore the introns are removed</a:t>
            </a:r>
          </a:p>
          <a:p>
            <a:pPr>
              <a:defRPr/>
            </a:pPr>
            <a:r>
              <a:rPr lang="en-US" dirty="0" smtClean="0"/>
              <a:t>But we are usually aligning these reads back to the reference genome</a:t>
            </a:r>
          </a:p>
          <a:p>
            <a:pPr>
              <a:defRPr/>
            </a:pPr>
            <a:r>
              <a:rPr lang="en-US" dirty="0" smtClean="0"/>
              <a:t>Unless your reads are short (&lt;50bp) you should use a splice-aware aligner</a:t>
            </a:r>
          </a:p>
          <a:p>
            <a:pPr lvl="1">
              <a:defRPr/>
            </a:pPr>
            <a:r>
              <a:rPr lang="en-US" dirty="0" smtClean="0"/>
              <a:t>TopHat, STAR, MapSplice, etc. </a:t>
            </a:r>
            <a:endParaRPr lang="en-US" dirty="0"/>
          </a:p>
        </p:txBody>
      </p:sp>
      <p:pic>
        <p:nvPicPr>
          <p:cNvPr id="19459" name="Picture 5" descr="Fig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74"/>
          <a:stretch>
            <a:fillRect/>
          </a:stretch>
        </p:blipFill>
        <p:spPr bwMode="auto">
          <a:xfrm>
            <a:off x="4643438" y="1844675"/>
            <a:ext cx="4014787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112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4059238" cy="4724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TopHat is a ‘splice-aware’ RNA-seq read aligner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Requires a reference genome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Breaks reads into pieces, </a:t>
            </a:r>
            <a:r>
              <a:rPr lang="en-US" dirty="0">
                <a:latin typeface="Calibri" charset="0"/>
                <a:ea typeface="ＭＳ Ｐゴシック" charset="0"/>
              </a:rPr>
              <a:t>u</a:t>
            </a:r>
            <a:r>
              <a:rPr lang="en-US" dirty="0" smtClean="0">
                <a:latin typeface="Calibri" charset="0"/>
                <a:ea typeface="ＭＳ Ｐゴシック" charset="0"/>
              </a:rPr>
              <a:t>ses ‘bowtie’ aligner to first align these pieces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Then extends alignments from these seeds and resolves exon edges (splice junctions)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0483" name="Picture 3" descr="TopHat Alignment 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268413"/>
            <a:ext cx="3633788" cy="465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5508625" y="5949950"/>
            <a:ext cx="2151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Trapnell et al. 2009</a:t>
            </a:r>
          </a:p>
        </p:txBody>
      </p:sp>
    </p:spTree>
    <p:extLst>
      <p:ext uri="{BB962C8B-B14F-4D97-AF65-F5344CB8AC3E}">
        <p14:creationId xmlns:p14="http://schemas.microsoft.com/office/powerpoint/2010/main" val="319961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Bowtie/</a:t>
            </a:r>
            <a:r>
              <a:rPr lang="en-US" dirty="0" err="1">
                <a:latin typeface="Calibri" charset="0"/>
              </a:rPr>
              <a:t>TopHat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616575" y="1763713"/>
            <a:ext cx="2303463" cy="144462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39863" y="1728788"/>
            <a:ext cx="2303462" cy="144462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39863" y="1728788"/>
            <a:ext cx="1150937" cy="144462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087563" y="1944688"/>
            <a:ext cx="9413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/>
              <a:t>Read X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408738" y="1957388"/>
            <a:ext cx="9366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/>
              <a:t>Read Y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80975" y="3671888"/>
            <a:ext cx="2627313" cy="144462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752975" y="3673475"/>
            <a:ext cx="4140200" cy="144463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808288" y="3744913"/>
            <a:ext cx="1944687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743325" y="4608513"/>
            <a:ext cx="12319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/>
              <a:t>Reference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008063" y="4103688"/>
            <a:ext cx="8905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/>
              <a:t>Exon 1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551613" y="4103688"/>
            <a:ext cx="8905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/>
              <a:t>Exon 2</a:t>
            </a:r>
          </a:p>
        </p:txBody>
      </p:sp>
    </p:spTree>
    <p:extLst>
      <p:ext uri="{BB962C8B-B14F-4D97-AF65-F5344CB8AC3E}">
        <p14:creationId xmlns:p14="http://schemas.microsoft.com/office/powerpoint/2010/main" val="255351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Bowtie/</a:t>
            </a:r>
            <a:r>
              <a:rPr lang="en-US" dirty="0" err="1">
                <a:latin typeface="Calibri" charset="0"/>
              </a:rPr>
              <a:t>TopHat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0363" y="2447925"/>
            <a:ext cx="2303462" cy="144463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 rot="1380000">
            <a:off x="3538538" y="1882775"/>
            <a:ext cx="2303462" cy="144463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rot="1380000">
            <a:off x="3582988" y="1657350"/>
            <a:ext cx="1150937" cy="144463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1380000">
            <a:off x="4065588" y="2058988"/>
            <a:ext cx="9413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/>
              <a:t>Read X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043608" y="2641600"/>
            <a:ext cx="9366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Read Y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80975" y="3060700"/>
            <a:ext cx="2627313" cy="144463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752975" y="3060700"/>
            <a:ext cx="4140200" cy="144463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808288" y="3132138"/>
            <a:ext cx="1944687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771900" y="3541713"/>
            <a:ext cx="12319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/>
              <a:t>Reference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008063" y="3492500"/>
            <a:ext cx="8905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/>
              <a:t>Exon 1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551613" y="3492500"/>
            <a:ext cx="8905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/>
              <a:t>Exon 2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689600" y="1692275"/>
            <a:ext cx="647700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9489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6000"/>
              <a:t>?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020272" y="2016125"/>
            <a:ext cx="18415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Map with Bowtie</a:t>
            </a: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5175250" y="4824413"/>
            <a:ext cx="1960563" cy="979487"/>
          </a:xfrm>
          <a:prstGeom prst="can">
            <a:avLst>
              <a:gd name="adj" fmla="val 25000"/>
            </a:avLst>
          </a:prstGeom>
          <a:solidFill>
            <a:srgbClr val="FF3333"/>
          </a:solidFill>
          <a:ln w="9525" cap="flat">
            <a:solidFill>
              <a:srgbClr val="11111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1655763" y="4824413"/>
            <a:ext cx="1960562" cy="101123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9525" cap="flat">
            <a:solidFill>
              <a:srgbClr val="11111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1806575" y="5492750"/>
            <a:ext cx="1608138" cy="65088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5375275" y="5483225"/>
            <a:ext cx="1608138" cy="65088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5375275" y="5483225"/>
            <a:ext cx="804863" cy="65088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652120" y="5099149"/>
            <a:ext cx="12636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Read X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143125" y="5085184"/>
            <a:ext cx="16716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Read Y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979613" y="5902325"/>
            <a:ext cx="21605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/>
              <a:t>Aligned Bin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432425" y="5875338"/>
            <a:ext cx="227171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/>
              <a:t>Unaligned Bin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4319588" y="4103688"/>
            <a:ext cx="1587" cy="50323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60345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Bowtie/</a:t>
            </a:r>
            <a:r>
              <a:rPr lang="en-US" dirty="0" err="1">
                <a:latin typeface="Calibri" charset="0"/>
              </a:rPr>
              <a:t>TopHat</a:t>
            </a:r>
            <a:endParaRPr lang="en-US" dirty="0"/>
          </a:p>
        </p:txBody>
      </p:sp>
      <p:sp>
        <p:nvSpPr>
          <p:cNvPr id="4" name="Line 1"/>
          <p:cNvSpPr>
            <a:spLocks noChangeShapeType="1"/>
          </p:cNvSpPr>
          <p:nvPr/>
        </p:nvSpPr>
        <p:spPr bwMode="auto">
          <a:xfrm>
            <a:off x="2771775" y="5543550"/>
            <a:ext cx="1944688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 rot="5400000">
            <a:off x="1118395" y="1081881"/>
            <a:ext cx="1071562" cy="1006475"/>
          </a:xfrm>
          <a:prstGeom prst="can">
            <a:avLst>
              <a:gd name="adj" fmla="val 25000"/>
            </a:avLst>
          </a:prstGeom>
          <a:solidFill>
            <a:srgbClr val="FF3333"/>
          </a:solidFill>
          <a:ln w="9525" cap="flat">
            <a:solidFill>
              <a:srgbClr val="11111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0975" y="3348038"/>
            <a:ext cx="2627313" cy="144462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52975" y="3348038"/>
            <a:ext cx="4140200" cy="144462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808288" y="3421063"/>
            <a:ext cx="1944687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71888" y="3743325"/>
            <a:ext cx="12319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Reference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008063" y="3779838"/>
            <a:ext cx="8905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Exon 1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551613" y="3779838"/>
            <a:ext cx="8905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Exon 2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39775" y="2209800"/>
            <a:ext cx="19272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Unaligned Reads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484438" y="1511300"/>
            <a:ext cx="1522412" cy="114300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484438" y="1511300"/>
            <a:ext cx="760412" cy="114300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911475" y="1682750"/>
            <a:ext cx="9413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Read X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56100" y="1584325"/>
            <a:ext cx="43180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7524750" y="1511300"/>
            <a:ext cx="576263" cy="114300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227763" y="1511300"/>
            <a:ext cx="431800" cy="114300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367463" y="1682750"/>
            <a:ext cx="9413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Read X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659563" y="1512888"/>
            <a:ext cx="442912" cy="114300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5292725" y="1512888"/>
            <a:ext cx="539750" cy="114300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6300788" y="2339975"/>
            <a:ext cx="1587" cy="5762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148263" y="3132138"/>
            <a:ext cx="576262" cy="114300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017713" y="3097213"/>
            <a:ext cx="539750" cy="114300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327650" y="1116013"/>
            <a:ext cx="460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X1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443663" y="1116013"/>
            <a:ext cx="460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X2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7596188" y="1116013"/>
            <a:ext cx="460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X3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087563" y="2771775"/>
            <a:ext cx="460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X1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5219700" y="2808288"/>
            <a:ext cx="460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X3</a:t>
            </a: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4284663" y="4535488"/>
            <a:ext cx="1587" cy="50323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2376488" y="5472113"/>
            <a:ext cx="503237" cy="144462"/>
          </a:xfrm>
          <a:prstGeom prst="rect">
            <a:avLst/>
          </a:prstGeom>
          <a:solidFill>
            <a:srgbClr val="808080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4716463" y="5472113"/>
            <a:ext cx="539750" cy="144462"/>
          </a:xfrm>
          <a:prstGeom prst="rect">
            <a:avLst/>
          </a:prstGeom>
          <a:solidFill>
            <a:srgbClr val="808080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4500563" y="4608513"/>
            <a:ext cx="44799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Collect Mapping Information for X1 and X3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2376488" y="5867400"/>
            <a:ext cx="33115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Construct a Splice Library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 rot="1200000">
            <a:off x="3319463" y="2816225"/>
            <a:ext cx="431800" cy="114300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 rot="1200000">
            <a:off x="3725863" y="2963863"/>
            <a:ext cx="442912" cy="114300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 rot="1200000">
            <a:off x="3616325" y="2514600"/>
            <a:ext cx="460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X2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4103688" y="2447925"/>
            <a:ext cx="461962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7524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32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73139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Should I allow ‘multi-mapped’ reads?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Depends on the application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In *DNA* analysis it is common to use a mapper to randomly select alignments from a series of equally good alignments</a:t>
            </a:r>
          </a:p>
          <a:p>
            <a:pPr>
              <a:defRPr/>
            </a:pPr>
            <a:r>
              <a:rPr lang="en-US" dirty="0" smtClean="0"/>
              <a:t>In *RNA* analysis this is less common</a:t>
            </a:r>
          </a:p>
          <a:p>
            <a:pPr lvl="1">
              <a:defRPr/>
            </a:pPr>
            <a:r>
              <a:rPr lang="en-US" dirty="0" smtClean="0"/>
              <a:t>Perhaps disallow multi-mapped reads if you are variant calling</a:t>
            </a:r>
          </a:p>
          <a:p>
            <a:pPr lvl="1">
              <a:defRPr/>
            </a:pPr>
            <a:r>
              <a:rPr lang="en-US" dirty="0" smtClean="0"/>
              <a:t>Definitely should allow multi-mapped reads for expression analysis with TopHat/Cufflinks</a:t>
            </a:r>
          </a:p>
          <a:p>
            <a:pPr lvl="1">
              <a:defRPr/>
            </a:pPr>
            <a:r>
              <a:rPr lang="en-US" dirty="0" smtClean="0"/>
              <a:t>Definitely should allow multi-mapped reads for gene fusion discovery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38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What is the output of bowtie/tophat?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A SAM/BAM file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SAM stands for Sequence Alignment/Map format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BAM is the binary version of a SAM file</a:t>
            </a:r>
          </a:p>
          <a:p>
            <a:pPr>
              <a:defRPr/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 marL="342900" lvl="1" indent="-342900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Remember, compressed files require special handling compared to plain text </a:t>
            </a:r>
            <a:r>
              <a:rPr lang="en-US" dirty="0" smtClean="0">
                <a:latin typeface="Calibri" charset="0"/>
                <a:ea typeface="ＭＳ Ｐゴシック" charset="0"/>
              </a:rPr>
              <a:t>files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How can I convert BAM to SAM?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http://www.biostars.org/p/1701/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926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323850" y="3206750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549400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250825" y="1196975"/>
            <a:ext cx="46561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Example SAM/BAM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246063" y="2852738"/>
            <a:ext cx="61960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Example SAM/BAM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482368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http://samtools.sourceforge.net/SAM1.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pdf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The SAM format consists of two sections: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Header section</a:t>
            </a:r>
          </a:p>
          <a:p>
            <a:pPr lvl="2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Used to describe source of data, reference sequence, method of alignment, etc.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Alignment section</a:t>
            </a:r>
          </a:p>
          <a:p>
            <a:pPr lvl="2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Used to describe the read, quality of the read, and nature alignment of the read to a region of the genome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Compressed using lossless BGZF format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Other BAM compression strategies are a subject of research.  See ‘CRAM’ format for example</a:t>
            </a:r>
          </a:p>
          <a:p>
            <a:pPr>
              <a:defRPr/>
            </a:pPr>
            <a:r>
              <a:rPr lang="en-US" dirty="0" smtClean="0"/>
              <a:t>BAM files are usually ‘indexed’</a:t>
            </a:r>
          </a:p>
          <a:p>
            <a:pPr lvl="1">
              <a:defRPr/>
            </a:pPr>
            <a:r>
              <a:rPr lang="en-US" dirty="0" smtClean="0"/>
              <a:t>A ‘.bai’ file will be found beside the ‘.bam’ file </a:t>
            </a:r>
          </a:p>
          <a:p>
            <a:pPr lvl="1">
              <a:defRPr/>
            </a:pPr>
            <a:r>
              <a:rPr lang="en-US" dirty="0" smtClean="0"/>
              <a:t>Indexing </a:t>
            </a:r>
            <a:r>
              <a:rPr lang="en-US" dirty="0"/>
              <a:t>aims to achieve fast retrieval of alignments overlapping a </a:t>
            </a:r>
            <a:r>
              <a:rPr lang="en-US" dirty="0" smtClean="0"/>
              <a:t>specified </a:t>
            </a:r>
            <a:r>
              <a:rPr lang="en-US" dirty="0"/>
              <a:t>region without </a:t>
            </a:r>
            <a:r>
              <a:rPr lang="en-US" dirty="0" smtClean="0"/>
              <a:t>going through </a:t>
            </a:r>
            <a:r>
              <a:rPr lang="en-US" dirty="0"/>
              <a:t>the whole alignments. BAM must be sorted by the reference ID and then the </a:t>
            </a:r>
            <a:r>
              <a:rPr lang="en-US" dirty="0" smtClean="0"/>
              <a:t>leftmost coordinate </a:t>
            </a:r>
            <a:r>
              <a:rPr lang="en-US" dirty="0"/>
              <a:t>before </a:t>
            </a:r>
            <a:r>
              <a:rPr lang="en-US" dirty="0" smtClean="0"/>
              <a:t>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78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89585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Used to describe source of data, reference sequence, method of alignment, etc.</a:t>
            </a:r>
          </a:p>
          <a:p>
            <a:pPr>
              <a:defRPr/>
            </a:pPr>
            <a:r>
              <a:rPr lang="en-US" dirty="0" smtClean="0"/>
              <a:t>Each section begins </a:t>
            </a:r>
            <a:r>
              <a:rPr lang="en-US" dirty="0"/>
              <a:t>with character </a:t>
            </a:r>
            <a:r>
              <a:rPr lang="en-US" dirty="0" smtClean="0"/>
              <a:t>‘@’ </a:t>
            </a:r>
            <a:r>
              <a:rPr lang="en-US" dirty="0"/>
              <a:t>followed by a two-letter record type code</a:t>
            </a:r>
            <a:r>
              <a:rPr lang="en-US" dirty="0" smtClean="0"/>
              <a:t>.  These are followed by two-letter tags and values </a:t>
            </a:r>
          </a:p>
          <a:p>
            <a:pPr lvl="1">
              <a:defRPr/>
            </a:pPr>
            <a:r>
              <a:rPr lang="en-US" dirty="0" smtClean="0"/>
              <a:t>@HD  The header line</a:t>
            </a:r>
          </a:p>
          <a:p>
            <a:pPr lvl="2">
              <a:defRPr/>
            </a:pPr>
            <a:r>
              <a:rPr lang="en-US" dirty="0" smtClean="0"/>
              <a:t>VN: format version</a:t>
            </a:r>
          </a:p>
          <a:p>
            <a:pPr lvl="2">
              <a:defRPr/>
            </a:pPr>
            <a:r>
              <a:rPr lang="en-US" dirty="0" smtClean="0"/>
              <a:t>SO: Sorting order of alignments</a:t>
            </a:r>
          </a:p>
          <a:p>
            <a:pPr lvl="1">
              <a:defRPr/>
            </a:pPr>
            <a:r>
              <a:rPr lang="en-US" dirty="0" smtClean="0"/>
              <a:t>@SQ  Reference sequence dictionary</a:t>
            </a:r>
          </a:p>
          <a:p>
            <a:pPr lvl="2">
              <a:defRPr/>
            </a:pPr>
            <a:r>
              <a:rPr lang="en-US" dirty="0" smtClean="0"/>
              <a:t>SN: reference sequence name</a:t>
            </a:r>
          </a:p>
          <a:p>
            <a:pPr lvl="2">
              <a:defRPr/>
            </a:pPr>
            <a:r>
              <a:rPr lang="en-US" dirty="0" smtClean="0"/>
              <a:t>LN: reference sequence length</a:t>
            </a:r>
          </a:p>
          <a:p>
            <a:pPr lvl="2">
              <a:defRPr/>
            </a:pPr>
            <a:r>
              <a:rPr lang="en-US" dirty="0" smtClean="0"/>
              <a:t>SP: species</a:t>
            </a:r>
          </a:p>
          <a:p>
            <a:pPr lvl="1">
              <a:defRPr/>
            </a:pPr>
            <a:r>
              <a:rPr lang="en-US" dirty="0" smtClean="0"/>
              <a:t>@RG  Read group</a:t>
            </a:r>
          </a:p>
          <a:p>
            <a:pPr lvl="2">
              <a:defRPr/>
            </a:pPr>
            <a:r>
              <a:rPr lang="en-US" dirty="0" smtClean="0"/>
              <a:t>ID: read group identifier</a:t>
            </a:r>
          </a:p>
          <a:p>
            <a:pPr lvl="2">
              <a:defRPr/>
            </a:pPr>
            <a:r>
              <a:rPr lang="en-US" dirty="0" smtClean="0"/>
              <a:t>CN: name of sequencing center</a:t>
            </a:r>
          </a:p>
          <a:p>
            <a:pPr lvl="2">
              <a:defRPr/>
            </a:pPr>
            <a:r>
              <a:rPr lang="en-US" dirty="0" smtClean="0"/>
              <a:t>SM: sample name</a:t>
            </a:r>
          </a:p>
          <a:p>
            <a:pPr lvl="1">
              <a:defRPr/>
            </a:pPr>
            <a:r>
              <a:rPr lang="en-US" dirty="0" smtClean="0"/>
              <a:t>@PG  Program</a:t>
            </a:r>
          </a:p>
          <a:p>
            <a:pPr lvl="2">
              <a:defRPr/>
            </a:pPr>
            <a:r>
              <a:rPr lang="en-US" dirty="0" smtClean="0"/>
              <a:t>PN: program name</a:t>
            </a:r>
          </a:p>
          <a:p>
            <a:pPr lvl="2">
              <a:defRPr/>
            </a:pPr>
            <a:r>
              <a:rPr lang="en-US" dirty="0" smtClean="0"/>
              <a:t>VN: program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31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062413"/>
            <a:ext cx="8839200" cy="2103437"/>
          </a:xfrm>
        </p:spPr>
        <p:txBody>
          <a:bodyPr>
            <a:normAutofit fontScale="32500" lnSpcReduction="20000"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4300" b="1" dirty="0" smtClean="0">
                <a:latin typeface="Courier New"/>
                <a:cs typeface="Courier New"/>
              </a:rPr>
              <a:t>Example values</a:t>
            </a:r>
          </a:p>
          <a:p>
            <a:pPr marL="514350" indent="-514350">
              <a:buFont typeface="Wingdings" charset="2"/>
              <a:buAutoNum type="arabicPlain"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QNAME  e.g.  HWI</a:t>
            </a:r>
            <a:r>
              <a:rPr lang="en-US" dirty="0">
                <a:latin typeface="Courier New"/>
                <a:cs typeface="Courier New"/>
              </a:rPr>
              <a:t>-ST495_129147882:1:2302:10269:</a:t>
            </a:r>
            <a:r>
              <a:rPr lang="en-US" dirty="0" smtClean="0">
                <a:latin typeface="Courier New"/>
                <a:cs typeface="Courier New"/>
              </a:rPr>
              <a:t>12362 (QNAME)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QUAL   e.g.  CCCFFFFFHHHHHJJIJFIJJJJJJJJJJJHIJJJJJJJIJJJJJGGHIJHIJJJJJJJJJGHGGIJJJJJJIJEEHHHHFFFFCDCDDDDDDDB</a:t>
            </a:r>
            <a:r>
              <a:rPr lang="en-US" dirty="0">
                <a:latin typeface="Courier New"/>
                <a:cs typeface="Courier New"/>
              </a:rPr>
              <a:t>@</a:t>
            </a:r>
            <a:r>
              <a:rPr lang="en-US" dirty="0" smtClean="0">
                <a:latin typeface="Courier New"/>
                <a:cs typeface="Courier New"/>
              </a:rPr>
              <a:t>ACDD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63625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611188" y="1541463"/>
            <a:ext cx="144462" cy="144462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611188" y="2406650"/>
            <a:ext cx="144462" cy="142875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51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52513"/>
            <a:ext cx="8839200" cy="1798637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dirty="0">
                <a:hlinkClick r:id="rId2"/>
              </a:rPr>
              <a:t>http://broadinstitute.github.io/picard/explain-</a:t>
            </a:r>
            <a:r>
              <a:rPr lang="en-US" dirty="0" smtClean="0">
                <a:hlinkClick r:id="rId2"/>
              </a:rPr>
              <a:t>flags.html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11 bitwise flags describing the alignment</a:t>
            </a:r>
          </a:p>
          <a:p>
            <a:pPr>
              <a:defRPr/>
            </a:pPr>
            <a:r>
              <a:rPr lang="en-US" dirty="0" smtClean="0"/>
              <a:t>These flags are stored as a binary string of length 11 instead of 11 columns of data</a:t>
            </a:r>
          </a:p>
          <a:p>
            <a:pPr>
              <a:defRPr/>
            </a:pPr>
            <a:r>
              <a:rPr lang="en-US" dirty="0" smtClean="0"/>
              <a:t>Value of ‘1’ indicates the flag is set.  e.g. 00100000000</a:t>
            </a:r>
          </a:p>
          <a:p>
            <a:pPr>
              <a:defRPr/>
            </a:pPr>
            <a:r>
              <a:rPr lang="en-US" dirty="0" smtClean="0"/>
              <a:t>All combinations can be represented as a number from 0 to 2047 (i.e. 2</a:t>
            </a:r>
            <a:r>
              <a:rPr lang="en-US" baseline="30000" dirty="0" smtClean="0"/>
              <a:t>11</a:t>
            </a:r>
            <a:r>
              <a:rPr lang="en-US" dirty="0" smtClean="0"/>
              <a:t>-1).  This number is used in the BAM/SAM file.  You can specify ‘required’ or ‘filter’ flags in samtools view using the ‘-f’ and ‘-F’ options respectively  </a:t>
            </a:r>
            <a:endParaRPr lang="en-US" dirty="0"/>
          </a:p>
        </p:txBody>
      </p:sp>
      <p:pic>
        <p:nvPicPr>
          <p:cNvPr id="27651" name="Picture 3" descr="SAM-BAM FLA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5250"/>
            <a:ext cx="64801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250825" y="5846763"/>
            <a:ext cx="8424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Note that to maximize confusion, each bit is described in the SAM specification using its hexadecimal representation (i.e., '0x10' = 16 and '0x40' = 64).</a:t>
            </a:r>
          </a:p>
        </p:txBody>
      </p:sp>
    </p:spTree>
    <p:extLst>
      <p:ext uri="{BB962C8B-B14F-4D97-AF65-F5344CB8AC3E}">
        <p14:creationId xmlns:p14="http://schemas.microsoft.com/office/powerpoint/2010/main" val="1422323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-100013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4508500"/>
            <a:ext cx="8839200" cy="17287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/>
              <a:t>The CIGAR string is a sequence of </a:t>
            </a:r>
            <a:r>
              <a:rPr lang="en-US" dirty="0" smtClean="0"/>
              <a:t>base </a:t>
            </a:r>
            <a:r>
              <a:rPr lang="en-US" dirty="0"/>
              <a:t>lengths and </a:t>
            </a:r>
            <a:r>
              <a:rPr lang="en-US" dirty="0" smtClean="0"/>
              <a:t>associated ‘operations’ that are </a:t>
            </a:r>
            <a:r>
              <a:rPr lang="en-US" dirty="0"/>
              <a:t>used to </a:t>
            </a:r>
            <a:r>
              <a:rPr lang="en-US" dirty="0" smtClean="0"/>
              <a:t>indicate which </a:t>
            </a:r>
            <a:r>
              <a:rPr lang="en-US" dirty="0"/>
              <a:t>bases align </a:t>
            </a:r>
            <a:r>
              <a:rPr lang="en-US" dirty="0" smtClean="0"/>
              <a:t>to the reference (</a:t>
            </a:r>
            <a:r>
              <a:rPr lang="en-US" dirty="0"/>
              <a:t>either a </a:t>
            </a:r>
            <a:r>
              <a:rPr lang="en-US" dirty="0" smtClean="0"/>
              <a:t>match or mismatch), </a:t>
            </a:r>
            <a:r>
              <a:rPr lang="en-US" dirty="0"/>
              <a:t>are </a:t>
            </a:r>
            <a:r>
              <a:rPr lang="en-US" dirty="0" smtClean="0"/>
              <a:t>deleted, are inserted, represent introns, etc.</a:t>
            </a:r>
          </a:p>
          <a:p>
            <a:pPr>
              <a:defRPr/>
            </a:pPr>
            <a:r>
              <a:rPr lang="en-US" dirty="0"/>
              <a:t>e.g. </a:t>
            </a:r>
            <a:r>
              <a:rPr lang="en-US" dirty="0" smtClean="0"/>
              <a:t>81M859N19M</a:t>
            </a:r>
          </a:p>
          <a:p>
            <a:pPr lvl="1">
              <a:defRPr/>
            </a:pPr>
            <a:r>
              <a:rPr lang="en-US" dirty="0" smtClean="0"/>
              <a:t>A 100 bp read consists of:  81 bases of alignment to reference, 859 bases skipped (an intron), 19 bases of alignment</a:t>
            </a:r>
            <a:endParaRPr lang="en-US" dirty="0"/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57300"/>
            <a:ext cx="8208962" cy="306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126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-17463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4211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</a:t>
            </a:r>
            <a:r>
              <a:rPr lang="en-US" dirty="0" smtClean="0">
                <a:latin typeface="Calibri" charset="0"/>
                <a:ea typeface="ＭＳ Ｐゴシック" charset="0"/>
              </a:rPr>
              <a:t>the </a:t>
            </a:r>
            <a:r>
              <a:rPr lang="en-US" dirty="0">
                <a:latin typeface="Calibri" charset="0"/>
                <a:ea typeface="ＭＳ Ｐゴシック" charset="0"/>
              </a:rPr>
              <a:t>exons of a gene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</a:t>
            </a:r>
            <a:r>
              <a:rPr lang="en-US" dirty="0" smtClean="0">
                <a:latin typeface="Calibri" charset="0"/>
                <a:ea typeface="ＭＳ Ｐゴシック" charset="0"/>
              </a:rPr>
              <a:t>position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Coordinates in BED format are 0 based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18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samtools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bamtools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picard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bedtools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bedops</a:t>
            </a:r>
          </a:p>
        </p:txBody>
      </p:sp>
    </p:spTree>
    <p:extLst>
      <p:ext uri="{BB962C8B-B14F-4D97-AF65-F5344CB8AC3E}">
        <p14:creationId xmlns:p14="http://schemas.microsoft.com/office/powerpoint/2010/main" val="4281894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In fusion detection we are interested in read pairs that map to different chromosomes…</a:t>
            </a:r>
          </a:p>
        </p:txBody>
      </p:sp>
    </p:spTree>
    <p:extLst>
      <p:ext uri="{BB962C8B-B14F-4D97-AF65-F5344CB8AC3E}">
        <p14:creationId xmlns:p14="http://schemas.microsoft.com/office/powerpoint/2010/main" val="723715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Visualization of RNA-seq alignments in IGV browser</a:t>
            </a:r>
          </a:p>
        </p:txBody>
      </p:sp>
      <p:pic>
        <p:nvPicPr>
          <p:cNvPr id="32770" name="Content Placeholder 1" descr="IGV UMPS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r="-1563"/>
          <a:stretch>
            <a:fillRect/>
          </a:stretch>
        </p:blipFill>
        <p:spPr>
          <a:xfrm>
            <a:off x="827088" y="1700213"/>
            <a:ext cx="7815262" cy="4176712"/>
          </a:xfrm>
        </p:spPr>
      </p:pic>
      <p:cxnSp>
        <p:nvCxnSpPr>
          <p:cNvPr id="4" name="Straight Arrow Connector 3"/>
          <p:cNvCxnSpPr/>
          <p:nvPr/>
        </p:nvCxnSpPr>
        <p:spPr>
          <a:xfrm>
            <a:off x="1763713" y="1484313"/>
            <a:ext cx="43180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1357313" y="1208088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Ideogram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427538" y="1484313"/>
            <a:ext cx="43180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4" name="TextBox 10"/>
          <p:cNvSpPr txBox="1">
            <a:spLocks noChangeArrowheads="1"/>
          </p:cNvSpPr>
          <p:nvPr/>
        </p:nvSpPr>
        <p:spPr bwMode="auto">
          <a:xfrm>
            <a:off x="4859338" y="1341438"/>
            <a:ext cx="1493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Control pop-up info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124075" y="5589588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6" name="TextBox 14"/>
          <p:cNvSpPr txBox="1">
            <a:spLocks noChangeArrowheads="1"/>
          </p:cNvSpPr>
          <p:nvPr/>
        </p:nvSpPr>
        <p:spPr bwMode="auto">
          <a:xfrm>
            <a:off x="1619250" y="6021388"/>
            <a:ext cx="941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Gene track</a:t>
            </a:r>
          </a:p>
        </p:txBody>
      </p:sp>
      <p:sp>
        <p:nvSpPr>
          <p:cNvPr id="32777" name="TextBox 15"/>
          <p:cNvSpPr txBox="1">
            <a:spLocks noChangeArrowheads="1"/>
          </p:cNvSpPr>
          <p:nvPr/>
        </p:nvSpPr>
        <p:spPr bwMode="auto">
          <a:xfrm>
            <a:off x="34925" y="4508500"/>
            <a:ext cx="1006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Reads track</a:t>
            </a:r>
          </a:p>
        </p:txBody>
      </p:sp>
      <p:cxnSp>
        <p:nvCxnSpPr>
          <p:cNvPr id="17" name="Straight Arrow Connector 16"/>
          <p:cNvCxnSpPr>
            <a:stCxn id="32777" idx="0"/>
          </p:cNvCxnSpPr>
          <p:nvPr/>
        </p:nvCxnSpPr>
        <p:spPr>
          <a:xfrm flipV="1">
            <a:off x="538163" y="4149725"/>
            <a:ext cx="577850" cy="35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9" name="TextBox 18"/>
          <p:cNvSpPr txBox="1">
            <a:spLocks noChangeArrowheads="1"/>
          </p:cNvSpPr>
          <p:nvPr/>
        </p:nvSpPr>
        <p:spPr bwMode="auto">
          <a:xfrm>
            <a:off x="34925" y="3079750"/>
            <a:ext cx="852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track</a:t>
            </a:r>
          </a:p>
        </p:txBody>
      </p:sp>
      <p:cxnSp>
        <p:nvCxnSpPr>
          <p:cNvPr id="20" name="Straight Arrow Connector 19"/>
          <p:cNvCxnSpPr>
            <a:stCxn id="32779" idx="0"/>
          </p:cNvCxnSpPr>
          <p:nvPr/>
        </p:nvCxnSpPr>
        <p:spPr>
          <a:xfrm flipV="1">
            <a:off x="461963" y="2719388"/>
            <a:ext cx="65405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732588" y="3141663"/>
            <a:ext cx="214312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2" name="TextBox 22"/>
          <p:cNvSpPr txBox="1">
            <a:spLocks noChangeArrowheads="1"/>
          </p:cNvSpPr>
          <p:nvPr/>
        </p:nvSpPr>
        <p:spPr bwMode="auto">
          <a:xfrm>
            <a:off x="6481763" y="3644900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not spliced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779838" y="46529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4" name="TextBox 25"/>
          <p:cNvSpPr txBox="1">
            <a:spLocks noChangeArrowheads="1"/>
          </p:cNvSpPr>
          <p:nvPr/>
        </p:nvSpPr>
        <p:spPr bwMode="auto">
          <a:xfrm>
            <a:off x="3132138" y="5013325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spliced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763713" y="2636838"/>
            <a:ext cx="43815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6" name="TextBox 28"/>
          <p:cNvSpPr txBox="1">
            <a:spLocks noChangeArrowheads="1"/>
          </p:cNvSpPr>
          <p:nvPr/>
        </p:nvSpPr>
        <p:spPr bwMode="auto">
          <a:xfrm>
            <a:off x="1331913" y="3111500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scale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084888" y="1557338"/>
            <a:ext cx="647700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8" name="TextBox 32"/>
          <p:cNvSpPr txBox="1">
            <a:spLocks noChangeArrowheads="1"/>
          </p:cNvSpPr>
          <p:nvPr/>
        </p:nvSpPr>
        <p:spPr bwMode="auto">
          <a:xfrm>
            <a:off x="6357938" y="1341438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Viewer position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516688" y="1628775"/>
            <a:ext cx="1439862" cy="1079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0" name="TextBox 35"/>
          <p:cNvSpPr txBox="1">
            <a:spLocks noChangeArrowheads="1"/>
          </p:cNvSpPr>
          <p:nvPr/>
        </p:nvSpPr>
        <p:spPr bwMode="auto">
          <a:xfrm>
            <a:off x="7740650" y="1196975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pileup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667625" y="3429000"/>
            <a:ext cx="144463" cy="576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2" name="TextBox 38"/>
          <p:cNvSpPr txBox="1">
            <a:spLocks noChangeArrowheads="1"/>
          </p:cNvSpPr>
          <p:nvPr/>
        </p:nvSpPr>
        <p:spPr bwMode="auto">
          <a:xfrm>
            <a:off x="7343775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+ve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8118475" y="3500438"/>
            <a:ext cx="125413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4" name="TextBox 40"/>
          <p:cNvSpPr txBox="1">
            <a:spLocks noChangeArrowheads="1"/>
          </p:cNvSpPr>
          <p:nvPr/>
        </p:nvSpPr>
        <p:spPr bwMode="auto">
          <a:xfrm>
            <a:off x="7991475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-ve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</p:spTree>
    <p:extLst>
      <p:ext uri="{BB962C8B-B14F-4D97-AF65-F5344CB8AC3E}">
        <p14:creationId xmlns:p14="http://schemas.microsoft.com/office/powerpoint/2010/main" val="3147175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http://www.biostars.org/p/12752/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http://www.biostars.org/p/71300/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Artemis, BamView, Chipster, gbrowse2, GenoViewer, MagicViewer, </a:t>
            </a:r>
            <a:r>
              <a:rPr lang="en-US" b="1">
                <a:latin typeface="Calibri" charset="0"/>
                <a:ea typeface="ＭＳ Ｐゴシック" charset="0"/>
              </a:rPr>
              <a:t>Savant</a:t>
            </a:r>
            <a:r>
              <a:rPr lang="en-US">
                <a:latin typeface="Calibri" charset="0"/>
                <a:ea typeface="ＭＳ Ｐゴシック" charset="0"/>
              </a:rPr>
              <a:t>, Tablet, tview</a:t>
            </a:r>
          </a:p>
        </p:txBody>
      </p:sp>
    </p:spTree>
    <p:extLst>
      <p:ext uri="{BB962C8B-B14F-4D97-AF65-F5344CB8AC3E}">
        <p14:creationId xmlns:p14="http://schemas.microsoft.com/office/powerpoint/2010/main" val="3594012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3' and 5' Bias</a:t>
            </a:r>
          </a:p>
          <a:p>
            <a:r>
              <a:rPr lang="en-US" dirty="0"/>
              <a:t>Nucleotide Content</a:t>
            </a:r>
          </a:p>
          <a:p>
            <a:r>
              <a:rPr lang="en-US" dirty="0"/>
              <a:t>Base/Read Quality</a:t>
            </a:r>
          </a:p>
          <a:p>
            <a:r>
              <a:rPr lang="en-US" dirty="0"/>
              <a:t>PCR Artifact</a:t>
            </a:r>
          </a:p>
          <a:p>
            <a:r>
              <a:rPr lang="en-US" dirty="0"/>
              <a:t>Sequencing Depth</a:t>
            </a:r>
          </a:p>
          <a:p>
            <a:r>
              <a:rPr lang="en-US" dirty="0"/>
              <a:t>Base Distribution</a:t>
            </a:r>
          </a:p>
          <a:p>
            <a:r>
              <a:rPr lang="en-US" dirty="0"/>
              <a:t>Insert Size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17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QC: 3' &amp; 5' Bias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1419225"/>
            <a:ext cx="5930900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638" y="1413470"/>
            <a:ext cx="433546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8928100" y="1772667"/>
            <a:ext cx="1588" cy="15843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1438" y="5877272"/>
            <a:ext cx="30241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6324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 alignment and visualization (lecture)</a:t>
            </a:r>
            <a:endParaRPr lang="en-US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atin typeface="Calibri"/>
                <a:cs typeface="Calibri"/>
              </a:rPr>
              <a:t>Malachi </a:t>
            </a:r>
            <a:r>
              <a:rPr lang="en-US" sz="1600" dirty="0" smtClean="0">
                <a:latin typeface="Calibri"/>
                <a:cs typeface="Calibri"/>
              </a:rPr>
              <a:t>Griffith &amp; </a:t>
            </a:r>
            <a:r>
              <a:rPr lang="en-US" sz="1600" dirty="0">
                <a:latin typeface="Calibri"/>
                <a:cs typeface="Calibri"/>
              </a:rPr>
              <a:t>Obi </a:t>
            </a:r>
            <a:r>
              <a:rPr lang="en-US" sz="1600" dirty="0" smtClean="0">
                <a:latin typeface="Calibri"/>
                <a:cs typeface="Calibri"/>
              </a:rPr>
              <a:t>Griffith &amp; </a:t>
            </a:r>
            <a:r>
              <a:rPr lang="en-US" sz="1600" dirty="0" err="1" smtClean="0">
                <a:latin typeface="Calibri"/>
                <a:cs typeface="Calibri"/>
              </a:rPr>
              <a:t>Fouad</a:t>
            </a:r>
            <a:r>
              <a:rPr lang="en-US" sz="1600" dirty="0" smtClean="0">
                <a:latin typeface="Calibri"/>
                <a:cs typeface="Calibri"/>
              </a:rPr>
              <a:t> </a:t>
            </a:r>
            <a:r>
              <a:rPr lang="en-US" sz="1600" dirty="0" err="1" smtClean="0">
                <a:latin typeface="Calibri"/>
                <a:cs typeface="Calibri"/>
              </a:rPr>
              <a:t>Yousif</a:t>
            </a:r>
            <a:endParaRPr lang="en-US" sz="1600" dirty="0">
              <a:latin typeface="Calibri"/>
              <a:cs typeface="Calibri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Informatics for RNA-seq Analysis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June 8-9,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2015</a:t>
            </a:r>
          </a:p>
        </p:txBody>
      </p:sp>
      <p:pic>
        <p:nvPicPr>
          <p:cNvPr id="8" name="Picture 1" descr="RNA-Seq-align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bioinformatics-ca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223713"/>
            <a:ext cx="2339752" cy="1005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4000500"/>
            <a:ext cx="5349875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513184"/>
            <a:ext cx="457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44463" y="1295400"/>
            <a:ext cx="39592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sz="1800" b="1" dirty="0"/>
              <a:t>Random primers</a:t>
            </a:r>
            <a:r>
              <a:rPr lang="en-CA" sz="1800" dirty="0"/>
              <a:t> are used to reverse transcribe RNA fragments into double-stranded complementary DNA (</a:t>
            </a:r>
            <a:r>
              <a:rPr lang="en-CA" sz="1800" dirty="0" err="1"/>
              <a:t>dscDNA</a:t>
            </a:r>
            <a:r>
              <a:rPr lang="en-CA" sz="1800" dirty="0"/>
              <a:t>)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800" dirty="0"/>
              <a:t>Causes certain patterns to be over represented at the beginning (5’end) of reads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800" dirty="0"/>
              <a:t>Deviation from expected A%=C%=G%=T%=25%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868144" y="5975350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http://</a:t>
            </a:r>
            <a:r>
              <a:rPr lang="en-CA" sz="2000" dirty="0" err="1"/>
              <a:t>rseqc.sourceforge.net</a:t>
            </a:r>
            <a:r>
              <a:rPr lang="en-CA" sz="2000" dirty="0"/>
              <a:t>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Alignment QC: Nucleotide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3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QC: Quality Distribution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Phred</a:t>
            </a:r>
            <a:r>
              <a:rPr lang="en-US" sz="2000" dirty="0"/>
              <a:t> quality score is widely used to characterize the quality of base-</a:t>
            </a:r>
            <a:r>
              <a:rPr lang="en-US" sz="2000" dirty="0" smtClean="0"/>
              <a:t>calling</a:t>
            </a:r>
            <a:endParaRPr lang="en-US" sz="2000" dirty="0"/>
          </a:p>
          <a:p>
            <a:r>
              <a:rPr lang="en-US" sz="2000" dirty="0" err="1"/>
              <a:t>Phred</a:t>
            </a:r>
            <a:r>
              <a:rPr lang="en-US" sz="2000" dirty="0"/>
              <a:t> quality score = -10xlog(10)P, here P is probability that base-calling is </a:t>
            </a:r>
            <a:r>
              <a:rPr lang="en-US" sz="2000" dirty="0" smtClean="0"/>
              <a:t>wrong</a:t>
            </a:r>
            <a:endParaRPr lang="en-US" sz="2000" dirty="0"/>
          </a:p>
          <a:p>
            <a:r>
              <a:rPr lang="en-US" sz="2000" dirty="0" err="1"/>
              <a:t>Phred</a:t>
            </a:r>
            <a:r>
              <a:rPr lang="en-US" sz="2000" dirty="0"/>
              <a:t> score of 30 means there is 1/1000 chance that the base-calling is </a:t>
            </a:r>
            <a:r>
              <a:rPr lang="en-US" sz="2000" dirty="0" smtClean="0"/>
              <a:t>wrong</a:t>
            </a:r>
            <a:endParaRPr lang="en-US" sz="2000" dirty="0"/>
          </a:p>
          <a:p>
            <a:r>
              <a:rPr lang="en-US" sz="2000" dirty="0"/>
              <a:t>The quality of the bases tend to drop at the end of the read, a pattern observed in sequencing by synthesis </a:t>
            </a:r>
            <a:r>
              <a:rPr lang="en-US" sz="2000" dirty="0" smtClean="0"/>
              <a:t>techniques</a:t>
            </a:r>
            <a:endParaRPr lang="en-US" sz="2000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4648200" y="1296888"/>
            <a:ext cx="4343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4551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QC: PCR Duplication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Duplicate reads are reads that have the same start/end positions and same exact sequence</a:t>
            </a:r>
          </a:p>
          <a:p>
            <a:r>
              <a:rPr lang="en-US" sz="2000" dirty="0"/>
              <a:t>In DNA-</a:t>
            </a:r>
            <a:r>
              <a:rPr lang="en-US" sz="2000" dirty="0" err="1"/>
              <a:t>seq</a:t>
            </a:r>
            <a:r>
              <a:rPr lang="en-US" sz="2000" dirty="0"/>
              <a:t>, reads/start point is used as a metric to assess PCR duplication rate</a:t>
            </a:r>
          </a:p>
          <a:p>
            <a:r>
              <a:rPr lang="en-US" sz="2000" dirty="0"/>
              <a:t>In DNA-</a:t>
            </a:r>
            <a:r>
              <a:rPr lang="en-US" sz="2000" dirty="0" err="1"/>
              <a:t>seq</a:t>
            </a:r>
            <a:r>
              <a:rPr lang="en-US" sz="2000" dirty="0"/>
              <a:t>, duplicate reads are collapsed using tools such as </a:t>
            </a:r>
            <a:r>
              <a:rPr lang="en-US" sz="2000" dirty="0" err="1"/>
              <a:t>picard</a:t>
            </a:r>
            <a:endParaRPr lang="en-US" sz="2000" dirty="0"/>
          </a:p>
          <a:p>
            <a:r>
              <a:rPr lang="en-US" sz="2000" dirty="0"/>
              <a:t>How is RNA-</a:t>
            </a:r>
            <a:r>
              <a:rPr lang="en-US" sz="2000" dirty="0" err="1"/>
              <a:t>seq</a:t>
            </a:r>
            <a:r>
              <a:rPr lang="en-US" sz="2000" dirty="0"/>
              <a:t> different from DNA-</a:t>
            </a:r>
            <a:r>
              <a:rPr lang="en-US" sz="2000" dirty="0" err="1"/>
              <a:t>seq</a:t>
            </a:r>
            <a:r>
              <a:rPr lang="en-US" sz="2000" dirty="0"/>
              <a:t>?</a:t>
            </a:r>
          </a:p>
          <a:p>
            <a:endParaRPr lang="en-US" sz="2000" dirty="0"/>
          </a:p>
        </p:txBody>
      </p:sp>
      <p:pic>
        <p:nvPicPr>
          <p:cNvPr id="5" name="Picture 1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1438" y="5975350"/>
            <a:ext cx="30241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 dirty="0"/>
              <a:t>http://</a:t>
            </a:r>
            <a:r>
              <a:rPr lang="en-CA" sz="1800" dirty="0" err="1"/>
              <a:t>rseqc.sourceforge.net</a:t>
            </a:r>
            <a:r>
              <a:rPr lang="en-CA" sz="1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01866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QC: Sequencing 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45000"/>
              <a:buFont typeface="Wingdings" charset="0"/>
              <a:buChar char=""/>
            </a:pPr>
            <a:r>
              <a:rPr lang="en-CA" sz="1600" b="1" dirty="0"/>
              <a:t>Have we sequenced deep enough?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DNA-</a:t>
            </a:r>
            <a:r>
              <a:rPr lang="en-CA" sz="1600" dirty="0" err="1"/>
              <a:t>seq</a:t>
            </a:r>
            <a:r>
              <a:rPr lang="en-CA" sz="1600" dirty="0"/>
              <a:t>, we can determine this by looking at the average coverage over the sequenced region. Is it above a certain threshold?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RNA-</a:t>
            </a:r>
            <a:r>
              <a:rPr lang="en-CA" sz="1600" dirty="0" err="1"/>
              <a:t>seq</a:t>
            </a:r>
            <a:r>
              <a:rPr lang="en-CA" sz="1600" dirty="0"/>
              <a:t>, this is a challenge due to the variability in gene abundance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Use splice junctions detection rate as a way to identify desired sequencing depth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Check for saturation by resampling 5%, 10%, 15%, ..., 95% of total alignments from aligned file, and then detect splice junctions from each subset and compare to reference gene model.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This method ensures that you have sufficient coverage to perform alternative splicing </a:t>
            </a:r>
            <a:r>
              <a:rPr lang="en-CA" sz="1600" dirty="0" smtClean="0"/>
              <a:t>analyses</a:t>
            </a:r>
            <a:endParaRPr lang="en-CA" sz="16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891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QC: Base Distribution</a:t>
            </a:r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23850" y="5327650"/>
            <a:ext cx="87836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096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Your sequenced bases distribution will depend on the library </a:t>
            </a:r>
            <a:r>
              <a:rPr lang="en-CA" sz="1600" dirty="0" smtClean="0"/>
              <a:t>preparation </a:t>
            </a:r>
            <a:r>
              <a:rPr lang="en-CA" sz="1600" dirty="0"/>
              <a:t>protocol selected </a:t>
            </a:r>
          </a:p>
          <a:p>
            <a:pPr>
              <a:buSzPct val="45000"/>
              <a:buFont typeface="Wingdings" charset="0"/>
              <a:buNone/>
            </a:pPr>
            <a:endParaRPr lang="en-CA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331913"/>
            <a:ext cx="403225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116013"/>
            <a:ext cx="4608512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04950" y="4546600"/>
            <a:ext cx="2132013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Whole </a:t>
            </a:r>
            <a:r>
              <a:rPr lang="en-CA" sz="1200" dirty="0" err="1"/>
              <a:t>Transcriptome</a:t>
            </a:r>
            <a:r>
              <a:rPr lang="en-CA" sz="1200" dirty="0"/>
              <a:t> Library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930900" y="4560888"/>
            <a:ext cx="15097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/>
              <a:t>PolyA mRNA library</a:t>
            </a:r>
          </a:p>
        </p:txBody>
      </p:sp>
    </p:spTree>
    <p:extLst>
      <p:ext uri="{BB962C8B-B14F-4D97-AF65-F5344CB8AC3E}">
        <p14:creationId xmlns:p14="http://schemas.microsoft.com/office/powerpoint/2010/main" val="318989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QC: Insert Size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397000"/>
            <a:ext cx="89281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4060825"/>
            <a:ext cx="88550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2550" y="6002338"/>
            <a:ext cx="58213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/>
              <a:t>http://thegenomefactory.blogspot.ca/2013/08/paired-end-read-confusion-library.html</a:t>
            </a:r>
          </a:p>
        </p:txBody>
      </p:sp>
    </p:spTree>
    <p:extLst>
      <p:ext uri="{BB962C8B-B14F-4D97-AF65-F5344CB8AC3E}">
        <p14:creationId xmlns:p14="http://schemas.microsoft.com/office/powerpoint/2010/main" val="4034479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QC: Insert Size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3" y="1268760"/>
            <a:ext cx="41719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682875" y="5594350"/>
            <a:ext cx="397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 dirty="0"/>
              <a:t>Consistent with library size selection?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-71438" y="6061075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http://rseqc.sourceforge.net/</a:t>
            </a:r>
          </a:p>
        </p:txBody>
      </p:sp>
    </p:spTree>
    <p:extLst>
      <p:ext uri="{BB962C8B-B14F-4D97-AF65-F5344CB8AC3E}">
        <p14:creationId xmlns:p14="http://schemas.microsoft.com/office/powerpoint/2010/main" val="21286177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BAM read counting and variant allele expression status</a:t>
            </a:r>
          </a:p>
        </p:txBody>
      </p:sp>
      <p:pic>
        <p:nvPicPr>
          <p:cNvPr id="34818" name="Content Placeholder 1" descr="IGV DNMT3A SNV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r="-487" b="8792"/>
          <a:stretch>
            <a:fillRect/>
          </a:stretch>
        </p:blipFill>
        <p:spPr>
          <a:xfrm>
            <a:off x="517525" y="1352550"/>
            <a:ext cx="8105775" cy="4308475"/>
          </a:xfrm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427038" y="5732463"/>
            <a:ext cx="8224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200"/>
              <a:t>A variant C-&gt;T is observed in 12 of 25 reads covering this position.  Variant allele frequency (VAF) 12/25 = 48%.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Both alleles appear to be expressed equally (not always the case) -&gt; heterozygous, no allele specific expression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How can we determine variant read counts, depth of coverage, and VAF without manually viewing in IGV?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16463" y="42211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837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(Module </a:t>
            </a:r>
            <a:r>
              <a:rPr lang="en-US" sz="4400" b="1" dirty="0">
                <a:latin typeface="Calibri" charset="0"/>
                <a:ea typeface="ＭＳ Ｐゴシック" charset="0"/>
              </a:rPr>
              <a:t>2</a:t>
            </a:r>
            <a:r>
              <a:rPr lang="en-US" sz="4400" b="1" dirty="0" smtClean="0">
                <a:latin typeface="Calibri" charset="0"/>
                <a:ea typeface="ＭＳ Ｐゴシック" charset="0"/>
              </a:rPr>
              <a:t>)</a:t>
            </a:r>
            <a:endParaRPr lang="en-US" sz="4400" b="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72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146050" y="2205038"/>
            <a:ext cx="3240088" cy="2087562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45085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891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37892" name="Group 6"/>
          <p:cNvGrpSpPr>
            <a:grpSpLocks/>
          </p:cNvGrpSpPr>
          <p:nvPr/>
        </p:nvGrpSpPr>
        <p:grpSpPr bwMode="auto">
          <a:xfrm>
            <a:off x="250825" y="27892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RNA-seq reads (2 x 100 bp)</a:t>
              </a:r>
            </a:p>
          </p:txBody>
        </p:sp>
        <p:sp>
          <p:nvSpPr>
            <p:cNvPr id="37922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37893" name="Group 16"/>
          <p:cNvGrpSpPr>
            <a:grpSpLocks/>
          </p:cNvGrpSpPr>
          <p:nvPr/>
        </p:nvGrpSpPr>
        <p:grpSpPr bwMode="auto">
          <a:xfrm>
            <a:off x="1916113" y="26828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Bowtie/TopHat alignment (genome)</a:t>
              </a:r>
            </a:p>
          </p:txBody>
        </p:sp>
        <p:sp>
          <p:nvSpPr>
            <p:cNvPr id="37920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37894" name="Group 18"/>
          <p:cNvGrpSpPr>
            <a:grpSpLocks/>
          </p:cNvGrpSpPr>
          <p:nvPr/>
        </p:nvGrpSpPr>
        <p:grpSpPr bwMode="auto">
          <a:xfrm>
            <a:off x="3419475" y="26828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37918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37895" name="Group 19"/>
          <p:cNvGrpSpPr>
            <a:grpSpLocks/>
          </p:cNvGrpSpPr>
          <p:nvPr/>
        </p:nvGrpSpPr>
        <p:grpSpPr bwMode="auto">
          <a:xfrm>
            <a:off x="5076825" y="26828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(cuffmerge)</a:t>
              </a:r>
            </a:p>
          </p:txBody>
        </p:sp>
        <p:sp>
          <p:nvSpPr>
            <p:cNvPr id="37916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37896" name="Group 20"/>
          <p:cNvGrpSpPr>
            <a:grpSpLocks/>
          </p:cNvGrpSpPr>
          <p:nvPr/>
        </p:nvGrpSpPr>
        <p:grpSpPr bwMode="auto">
          <a:xfrm>
            <a:off x="6804025" y="2682875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Cuffdiff</a:t>
              </a: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37914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37897" name="Group 21"/>
          <p:cNvGrpSpPr>
            <a:grpSpLocks/>
          </p:cNvGrpSpPr>
          <p:nvPr/>
        </p:nvGrpSpPr>
        <p:grpSpPr bwMode="auto">
          <a:xfrm>
            <a:off x="6804025" y="4652963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CummRbund</a:t>
              </a:r>
            </a:p>
          </p:txBody>
        </p:sp>
        <p:sp>
          <p:nvSpPr>
            <p:cNvPr id="37912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37163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37163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37163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37163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40767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46529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(.gtf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46529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(.fa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46529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(.fastq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40767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40767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40767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909" name="TextBox 3"/>
          <p:cNvSpPr txBox="1">
            <a:spLocks noChangeArrowheads="1"/>
          </p:cNvSpPr>
          <p:nvPr/>
        </p:nvSpPr>
        <p:spPr bwMode="auto">
          <a:xfrm>
            <a:off x="2192338" y="56403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37910" name="TextBox 3"/>
          <p:cNvSpPr txBox="1">
            <a:spLocks noChangeArrowheads="1"/>
          </p:cNvSpPr>
          <p:nvPr/>
        </p:nvSpPr>
        <p:spPr bwMode="auto">
          <a:xfrm>
            <a:off x="1228725" y="1844675"/>
            <a:ext cx="1073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</a:t>
            </a:r>
            <a:r>
              <a:rPr lang="en-US" sz="1600" b="1" dirty="0" smtClean="0"/>
              <a:t>2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0393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0: </a:t>
            </a:r>
            <a:r>
              <a:rPr lang="en-US" dirty="0"/>
              <a:t>Introduction to cloud </a:t>
            </a:r>
            <a:r>
              <a:rPr lang="en-US" dirty="0" smtClean="0"/>
              <a:t>computing</a:t>
            </a:r>
          </a:p>
          <a:p>
            <a:pPr>
              <a:defRPr/>
            </a:pPr>
            <a:r>
              <a:rPr lang="en-US" dirty="0" smtClean="0"/>
              <a:t>Module 1: </a:t>
            </a:r>
            <a:r>
              <a:rPr lang="en-US" dirty="0"/>
              <a:t>Introduction to RNA sequencing</a:t>
            </a:r>
          </a:p>
          <a:p>
            <a:pPr>
              <a:defRPr/>
            </a:pPr>
            <a:r>
              <a:rPr lang="en-US" b="1" dirty="0"/>
              <a:t>Module </a:t>
            </a:r>
            <a:r>
              <a:rPr lang="en-US" b="1" dirty="0" smtClean="0"/>
              <a:t>2: </a:t>
            </a:r>
            <a:r>
              <a:rPr lang="en-US" b="1" dirty="0"/>
              <a:t>RNA-seq alignment and visualization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/>
              <a:t>Expression and Differential Expression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4: </a:t>
            </a:r>
            <a:r>
              <a:rPr lang="en-US" dirty="0"/>
              <a:t>Isoform discovery and alternative </a:t>
            </a:r>
            <a:r>
              <a:rPr lang="en-US" dirty="0" smtClean="0"/>
              <a:t>expression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RNA-seq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862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2535238"/>
          </a:xfrm>
          <a:solidFill>
            <a:schemeClr val="tx1"/>
          </a:solidFill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We </a:t>
            </a:r>
            <a:r>
              <a:rPr lang="en-US" sz="4400" dirty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are on a Coffee Break &amp; Networking Session</a:t>
            </a:r>
          </a:p>
        </p:txBody>
      </p:sp>
      <p:pic>
        <p:nvPicPr>
          <p:cNvPr id="2" name="Picture 1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97" y="3800015"/>
            <a:ext cx="2823006" cy="12131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Module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 challenges and common questions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Alignment strategies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Bowtie/</a:t>
            </a:r>
            <a:r>
              <a:rPr lang="en-US" dirty="0" err="1">
                <a:latin typeface="Calibri" charset="0"/>
                <a:ea typeface="ＭＳ Ｐゴシック" charset="0"/>
              </a:rPr>
              <a:t>TopHat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Introduction to the BAM and BED formats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Basic manipulation of BAMs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alignments in </a:t>
            </a:r>
            <a:r>
              <a:rPr lang="en-US" dirty="0" smtClean="0">
                <a:latin typeface="Calibri" charset="0"/>
                <a:ea typeface="ＭＳ Ｐゴシック" charset="0"/>
              </a:rPr>
              <a:t>IGV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Alignment QC Assessment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BAM read counting and determination of variant allele expression status</a:t>
            </a:r>
          </a:p>
        </p:txBody>
      </p:sp>
    </p:spTree>
    <p:extLst>
      <p:ext uri="{BB962C8B-B14F-4D97-AF65-F5344CB8AC3E}">
        <p14:creationId xmlns:p14="http://schemas.microsoft.com/office/powerpoint/2010/main" val="1513399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RNA-seq alignment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Computational cost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100’s of millions of reads</a:t>
            </a:r>
          </a:p>
          <a:p>
            <a:pPr marL="457200" lvl="1" indent="0">
              <a:buFont typeface="Arial" charset="0"/>
              <a:buNone/>
              <a:defRPr/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Introns!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Spliced vs. unspliced alignments</a:t>
            </a:r>
          </a:p>
          <a:p>
            <a:pPr>
              <a:defRPr/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Can I just align my data once using one approach and be done with it?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Unfortunately probably not</a:t>
            </a:r>
          </a:p>
          <a:p>
            <a:pPr lvl="1"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/>
              <a:t>Is </a:t>
            </a:r>
            <a:r>
              <a:rPr lang="en-US" dirty="0" smtClean="0"/>
              <a:t>TopHat </a:t>
            </a:r>
            <a:r>
              <a:rPr lang="en-US" dirty="0"/>
              <a:t>the only mapper to consider for RNA-seq data?</a:t>
            </a:r>
          </a:p>
          <a:p>
            <a:pPr lvl="1">
              <a:defRPr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://www.biostars.org/p/60478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6891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17463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Three RNA-seq mapping strategies</a:t>
            </a:r>
          </a:p>
        </p:txBody>
      </p:sp>
      <p:pic>
        <p:nvPicPr>
          <p:cNvPr id="16386" name="Content Placeholder 3" descr="AlignmentStrategie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" t="38033" r="1949" b="34047"/>
          <a:stretch>
            <a:fillRect/>
          </a:stretch>
        </p:blipFill>
        <p:spPr>
          <a:xfrm>
            <a:off x="2916238" y="3970338"/>
            <a:ext cx="3240087" cy="2051050"/>
          </a:xfrm>
        </p:spPr>
      </p:pic>
      <p:pic>
        <p:nvPicPr>
          <p:cNvPr id="16387" name="Content Placeholder 3" descr="AlignmentStrategi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4" t="4387" r="2649" b="70277"/>
          <a:stretch>
            <a:fillRect/>
          </a:stretch>
        </p:blipFill>
        <p:spPr bwMode="auto">
          <a:xfrm>
            <a:off x="827088" y="1660525"/>
            <a:ext cx="2665412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16388" name="Content Placeholder 3" descr="AlignmentStrategi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" t="71445" r="-2202"/>
          <a:stretch>
            <a:fillRect/>
          </a:stretch>
        </p:blipFill>
        <p:spPr bwMode="auto">
          <a:xfrm>
            <a:off x="5508625" y="1581150"/>
            <a:ext cx="2754313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16389" name="TextBox 3"/>
          <p:cNvSpPr txBox="1">
            <a:spLocks noChangeArrowheads="1"/>
          </p:cNvSpPr>
          <p:nvPr/>
        </p:nvSpPr>
        <p:spPr bwMode="auto">
          <a:xfrm>
            <a:off x="4643438" y="6021388"/>
            <a:ext cx="4281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Diagrams from Cloonan &amp; Grimmond, Nature Methods 2010</a:t>
            </a:r>
          </a:p>
        </p:txBody>
      </p:sp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755650" y="1239838"/>
            <a:ext cx="2716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De novo assembly</a:t>
            </a:r>
          </a:p>
        </p:txBody>
      </p:sp>
      <p:sp>
        <p:nvSpPr>
          <p:cNvPr id="16391" name="TextBox 10"/>
          <p:cNvSpPr txBox="1">
            <a:spLocks noChangeArrowheads="1"/>
          </p:cNvSpPr>
          <p:nvPr/>
        </p:nvSpPr>
        <p:spPr bwMode="auto">
          <a:xfrm>
            <a:off x="5070475" y="1196975"/>
            <a:ext cx="3173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Align to transcriptome</a:t>
            </a:r>
          </a:p>
        </p:txBody>
      </p:sp>
      <p:sp>
        <p:nvSpPr>
          <p:cNvPr id="16392" name="TextBox 11"/>
          <p:cNvSpPr txBox="1">
            <a:spLocks noChangeArrowheads="1"/>
          </p:cNvSpPr>
          <p:nvPr/>
        </p:nvSpPr>
        <p:spPr bwMode="auto">
          <a:xfrm>
            <a:off x="2420938" y="3573463"/>
            <a:ext cx="3806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Align to 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69405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-17463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Which alignment strategy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De novo assembly</a:t>
            </a:r>
          </a:p>
          <a:p>
            <a:pPr lvl="1">
              <a:defRPr/>
            </a:pPr>
            <a:r>
              <a:rPr lang="en-US" dirty="0" smtClean="0"/>
              <a:t>If a reference genome does not exist for the species being studied</a:t>
            </a:r>
          </a:p>
          <a:p>
            <a:pPr lvl="1">
              <a:defRPr/>
            </a:pPr>
            <a:r>
              <a:rPr lang="en-US" dirty="0" smtClean="0"/>
              <a:t>If complex polymorphisms/mutations/haplotypes might be missed by comparing to the reference genome</a:t>
            </a:r>
          </a:p>
          <a:p>
            <a:pPr>
              <a:defRPr/>
            </a:pPr>
            <a:r>
              <a:rPr lang="en-US" dirty="0" smtClean="0"/>
              <a:t>Align to transcriptome</a:t>
            </a:r>
          </a:p>
          <a:p>
            <a:pPr lvl="1">
              <a:defRPr/>
            </a:pPr>
            <a:r>
              <a:rPr lang="en-US" dirty="0" smtClean="0"/>
              <a:t>If you have short reads (&lt; 50bp)</a:t>
            </a:r>
          </a:p>
          <a:p>
            <a:pPr>
              <a:defRPr/>
            </a:pPr>
            <a:r>
              <a:rPr lang="en-US" dirty="0" smtClean="0"/>
              <a:t>Align to reference genome</a:t>
            </a:r>
          </a:p>
          <a:p>
            <a:pPr lvl="1">
              <a:defRPr/>
            </a:pPr>
            <a:r>
              <a:rPr lang="en-US" dirty="0" smtClean="0"/>
              <a:t>All other cases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Each strategy involves different alignment/assembly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11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Which read aligner should I use?</a:t>
            </a:r>
          </a:p>
        </p:txBody>
      </p:sp>
      <p:pic>
        <p:nvPicPr>
          <p:cNvPr id="18434" name="Content Placeholder 5" descr="mappers_timeline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5" t="12167" r="5742" b="2191"/>
          <a:stretch>
            <a:fillRect/>
          </a:stretch>
        </p:blipFill>
        <p:spPr>
          <a:xfrm>
            <a:off x="1763713" y="1196975"/>
            <a:ext cx="5472112" cy="4718050"/>
          </a:xfrm>
        </p:spPr>
      </p:pic>
      <p:sp>
        <p:nvSpPr>
          <p:cNvPr id="18435" name="TextBox 6"/>
          <p:cNvSpPr txBox="1">
            <a:spLocks noChangeArrowheads="1"/>
          </p:cNvSpPr>
          <p:nvPr/>
        </p:nvSpPr>
        <p:spPr bwMode="auto">
          <a:xfrm>
            <a:off x="2536825" y="5949950"/>
            <a:ext cx="39798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hlinkClick r:id="rId3"/>
              </a:rPr>
              <a:t>http://wwwdev.ebi.ac.uk/fg/hts_mappers/</a:t>
            </a:r>
            <a:endParaRPr 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7524750" y="3933825"/>
            <a:ext cx="110807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</a:rPr>
              <a:t>RNA</a:t>
            </a:r>
          </a:p>
          <a:p>
            <a:pPr>
              <a:defRPr/>
            </a:pPr>
            <a:r>
              <a:rPr lang="en-US" sz="1600" dirty="0">
                <a:solidFill>
                  <a:srgbClr val="E652DA"/>
                </a:solidFill>
              </a:rPr>
              <a:t>Bisulfite</a:t>
            </a:r>
          </a:p>
          <a:p>
            <a:pPr>
              <a:defRPr/>
            </a:pPr>
            <a:r>
              <a:rPr lang="en-US" sz="1600" dirty="0">
                <a:solidFill>
                  <a:srgbClr val="0000FF"/>
                </a:solidFill>
              </a:rPr>
              <a:t>DNA</a:t>
            </a:r>
          </a:p>
          <a:p>
            <a:pPr>
              <a:defRPr/>
            </a:pPr>
            <a:r>
              <a:rPr lang="en-US" sz="1600" dirty="0">
                <a:solidFill>
                  <a:srgbClr val="20FF38"/>
                </a:solidFill>
              </a:rPr>
              <a:t>microRNA</a:t>
            </a:r>
          </a:p>
        </p:txBody>
      </p:sp>
    </p:spTree>
    <p:extLst>
      <p:ext uri="{BB962C8B-B14F-4D97-AF65-F5344CB8AC3E}">
        <p14:creationId xmlns:p14="http://schemas.microsoft.com/office/powerpoint/2010/main" val="151166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10053</TotalTime>
  <Words>2146</Words>
  <Application>Microsoft Macintosh PowerPoint</Application>
  <PresentationFormat>On-screen Show (4:3)</PresentationFormat>
  <Paragraphs>304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Canadian Bioinformatics Workshops</vt:lpstr>
      <vt:lpstr>PowerPoint Presentation</vt:lpstr>
      <vt:lpstr>PowerPoint Presentation</vt:lpstr>
      <vt:lpstr>Learning objectives of the course</vt:lpstr>
      <vt:lpstr>Learning Objectives of Module</vt:lpstr>
      <vt:lpstr>RNA-seq alignment challenges</vt:lpstr>
      <vt:lpstr>Three RNA-seq mapping strategies</vt:lpstr>
      <vt:lpstr>Which alignment strategy is best?</vt:lpstr>
      <vt:lpstr>Which read aligner should I use?</vt:lpstr>
      <vt:lpstr>Should I use a splice-aware or unspliced mapper</vt:lpstr>
      <vt:lpstr>Bowtie/TopHat</vt:lpstr>
      <vt:lpstr>Bowtie/TopHat</vt:lpstr>
      <vt:lpstr>Bowtie/TopHat</vt:lpstr>
      <vt:lpstr>Bowtie/TopHat</vt:lpstr>
      <vt:lpstr>Should I allow ‘multi-mapped’ reads?</vt:lpstr>
      <vt:lpstr>What is the output of bowtie/tophat?</vt:lpstr>
      <vt:lpstr>Example of SAM/BAM file format</vt:lpstr>
      <vt:lpstr>Introduction to the SAM/BAM format</vt:lpstr>
      <vt:lpstr>SAM/BAM header section</vt:lpstr>
      <vt:lpstr>SAM/BAM alignment section</vt:lpstr>
      <vt:lpstr>SAM/BAM flags explained</vt:lpstr>
      <vt:lpstr>CIGAR strings explained</vt:lpstr>
      <vt:lpstr>Introduction to the BED format</vt:lpstr>
      <vt:lpstr>Manipulation of SAM/BAM and BED files</vt:lpstr>
      <vt:lpstr>How should I sort my SAM/BAM file?</vt:lpstr>
      <vt:lpstr>Visualization of RNA-seq alignments in IGV browser</vt:lpstr>
      <vt:lpstr>Alternative viewers to IGV</vt:lpstr>
      <vt:lpstr>Alignment QC Assessment</vt:lpstr>
      <vt:lpstr>Alignment QC: 3' &amp; 5' Bias</vt:lpstr>
      <vt:lpstr>Alignment QC: Nucleotide Content</vt:lpstr>
      <vt:lpstr>Alignment QC: Quality Distribution</vt:lpstr>
      <vt:lpstr>Alignment QC: PCR Duplication</vt:lpstr>
      <vt:lpstr>Alignment QC: Sequencing Depth</vt:lpstr>
      <vt:lpstr>Alignment QC: Base Distribution</vt:lpstr>
      <vt:lpstr>Alignment QC: Insert Size</vt:lpstr>
      <vt:lpstr>Alignment QC: Insert Size</vt:lpstr>
      <vt:lpstr>BAM read counting and variant allele expression status</vt:lpstr>
      <vt:lpstr>PowerPoint Presentation</vt:lpstr>
      <vt:lpstr>Bowtie/Tophat/Cufflinks/Cuffdiff  RNA-seq Pipeline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658</cp:revision>
  <dcterms:created xsi:type="dcterms:W3CDTF">2010-04-21T18:53:51Z</dcterms:created>
  <dcterms:modified xsi:type="dcterms:W3CDTF">2015-06-02T00:34:30Z</dcterms:modified>
</cp:coreProperties>
</file>