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1" r:id="rId2"/>
    <p:sldId id="342" r:id="rId3"/>
    <p:sldId id="257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12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3" d="100"/>
          <a:sy n="133" d="100"/>
        </p:scale>
        <p:origin x="-2448" y="-104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C8C39-31A5-BB46-9991-A41ACE8D4E18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2728/" TargetMode="External"/><Relationship Id="rId4" Type="http://schemas.openxmlformats.org/officeDocument/2006/relationships/hyperlink" Target="http://www.biostars.org/p/65617/" TargetMode="External"/><Relationship Id="rId5" Type="http://schemas.openxmlformats.org/officeDocument/2006/relationships/hyperlink" Target="http://www.biostars.org/p/11695/" TargetMode="External"/><Relationship Id="rId6" Type="http://schemas.openxmlformats.org/officeDocument/2006/relationships/hyperlink" Target="http://www.biostars.org/p/50365/" TargetMode="External"/><Relationship Id="rId7" Type="http://schemas.openxmlformats.org/officeDocument/2006/relationships/hyperlink" Target="http://www.biostars.org/p/13525/" TargetMode="External"/><Relationship Id="rId8" Type="http://schemas.openxmlformats.org/officeDocument/2006/relationships/hyperlink" Target="http://www.biostars.org/p/89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8966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900113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68657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2411413" y="1268413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82217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alternative splicing tests</a:t>
            </a:r>
          </a:p>
        </p:txBody>
      </p:sp>
      <p:pic>
        <p:nvPicPr>
          <p:cNvPr id="21506" name="Content Placeholder 3" descr="Cufflinks Alternative Splicing Te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r="-928"/>
          <a:stretch>
            <a:fillRect/>
          </a:stretch>
        </p:blipFill>
        <p:spPr>
          <a:xfrm>
            <a:off x="1493838" y="1152525"/>
            <a:ext cx="6181725" cy="4724400"/>
          </a:xfrm>
        </p:spPr>
      </p:pic>
    </p:spTree>
    <p:extLst>
      <p:ext uri="{BB962C8B-B14F-4D97-AF65-F5344CB8AC3E}">
        <p14:creationId xmlns:p14="http://schemas.microsoft.com/office/powerpoint/2010/main" val="80242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alternative splicing tests</a:t>
            </a:r>
          </a:p>
        </p:txBody>
      </p:sp>
      <p:pic>
        <p:nvPicPr>
          <p:cNvPr id="22530" name="Content Placeholder 3" descr="Cufflinks Alternative Splicing Te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r="-928"/>
          <a:stretch>
            <a:fillRect/>
          </a:stretch>
        </p:blipFill>
        <p:spPr>
          <a:xfrm>
            <a:off x="2254250" y="1081088"/>
            <a:ext cx="6180138" cy="4724400"/>
          </a:xfrm>
        </p:spPr>
      </p:pic>
      <p:sp>
        <p:nvSpPr>
          <p:cNvPr id="5" name="Rounded Rectangle 4"/>
          <p:cNvSpPr/>
          <p:nvPr/>
        </p:nvSpPr>
        <p:spPr>
          <a:xfrm>
            <a:off x="2470150" y="5805488"/>
            <a:ext cx="1511300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splicing.diff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557713" y="5805488"/>
            <a:ext cx="1512887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promoters.diff</a:t>
            </a:r>
            <a:endParaRPr lang="en-US" sz="1600" dirty="0"/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250825" y="5732463"/>
            <a:ext cx="1873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Relevant Cuffdiff output file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59563" y="5805488"/>
            <a:ext cx="1512887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cds.diff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419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4)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2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3521075" y="1844675"/>
            <a:ext cx="4938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4 </a:t>
            </a:r>
            <a:r>
              <a:rPr lang="en-US" sz="1600" b="1" dirty="0"/>
              <a:t>– Rerun Cufflinks in alternative ‘modes’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2926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250825" y="25733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3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25605" name="Group 16"/>
          <p:cNvGrpSpPr>
            <a:grpSpLocks/>
          </p:cNvGrpSpPr>
          <p:nvPr/>
        </p:nvGrpSpPr>
        <p:grpSpPr bwMode="auto">
          <a:xfrm>
            <a:off x="1916113" y="24669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2562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25606" name="Group 18"/>
          <p:cNvGrpSpPr>
            <a:grpSpLocks/>
          </p:cNvGrpSpPr>
          <p:nvPr/>
        </p:nvGrpSpPr>
        <p:grpSpPr bwMode="auto">
          <a:xfrm>
            <a:off x="3419475" y="24669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2562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25607" name="Group 19"/>
          <p:cNvGrpSpPr>
            <a:grpSpLocks/>
          </p:cNvGrpSpPr>
          <p:nvPr/>
        </p:nvGrpSpPr>
        <p:grpSpPr bwMode="auto">
          <a:xfrm>
            <a:off x="5076825" y="24669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2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sp>
        <p:nvSpPr>
          <p:cNvPr id="11" name="Rounded Rectangle 10"/>
          <p:cNvSpPr/>
          <p:nvPr/>
        </p:nvSpPr>
        <p:spPr bwMode="auto">
          <a:xfrm>
            <a:off x="6911975" y="3141663"/>
            <a:ext cx="1439863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Cuffdiff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(A:B comparison)</a:t>
            </a:r>
          </a:p>
        </p:txBody>
      </p:sp>
      <p:sp>
        <p:nvSpPr>
          <p:cNvPr id="25609" name="TextBox 15"/>
          <p:cNvSpPr txBox="1">
            <a:spLocks noChangeArrowheads="1"/>
          </p:cNvSpPr>
          <p:nvPr/>
        </p:nvSpPr>
        <p:spPr bwMode="auto">
          <a:xfrm>
            <a:off x="6804025" y="2466975"/>
            <a:ext cx="165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Alternative expression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48488" y="4437063"/>
            <a:ext cx="1366837" cy="7191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CummRbund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5004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5004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5004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5004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8608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22" name="TextBox 3"/>
          <p:cNvSpPr txBox="1">
            <a:spLocks noChangeArrowheads="1"/>
          </p:cNvSpPr>
          <p:nvPr/>
        </p:nvSpPr>
        <p:spPr bwMode="auto">
          <a:xfrm>
            <a:off x="2192338" y="54244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348038" y="2276475"/>
            <a:ext cx="5184775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6907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if I don’t have a reference genome for my species?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Have you considered sequencing the genome of your species?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that is not practical or you simply prefer a transcript discovery approach that does not rely on prior knowledge of the genome or transcriptome there are some tools available ...</a:t>
            </a:r>
          </a:p>
          <a:p>
            <a:pPr lvl="1">
              <a:defRPr/>
            </a:pPr>
            <a:r>
              <a:rPr lang="en-US" dirty="0" smtClean="0"/>
              <a:t>Unfortunately de novo transcriptome assembly is beyond the scope of this workshop</a:t>
            </a:r>
          </a:p>
          <a:p>
            <a:pPr lvl="1">
              <a:defRPr/>
            </a:pPr>
            <a:r>
              <a:rPr lang="en-US" dirty="0" smtClean="0"/>
              <a:t>The good news is that the skills you learn here will help you figure out how to install and run those tools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48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395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8337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800015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Isoform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discovery and alternative expression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8-9, 2015</a:t>
            </a:r>
          </a:p>
        </p:txBody>
      </p:sp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3713"/>
            <a:ext cx="2339752" cy="1005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0: </a:t>
            </a:r>
            <a:r>
              <a:rPr lang="en-US" dirty="0"/>
              <a:t>Introduction to cloud </a:t>
            </a:r>
            <a:r>
              <a:rPr lang="en-US" dirty="0" smtClean="0"/>
              <a:t>computing</a:t>
            </a:r>
          </a:p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4: </a:t>
            </a:r>
            <a:r>
              <a:rPr lang="en-US" b="1" dirty="0"/>
              <a:t>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6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Explore use of Cufflinks in reference annotation based transcript (RABT) assembly mode and ‘de novo’ assembly mode. 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Both modes require 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378417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116632"/>
            <a:ext cx="3411488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6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2263775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850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Best approach to predict novel and alternative splicing events from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http://www.biostars.org/p/68966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3"/>
              </a:rPr>
              <a:t>http://www.biostars.org/p/62728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Alternative splicing </a:t>
            </a: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http://www.biostars.org/p/65617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5"/>
              </a:rPr>
              <a:t>http://www.biostars.org/p/11695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Identifying genes that express different isoforms in cancer </a:t>
            </a:r>
            <a:r>
              <a:rPr lang="en-US" dirty="0" err="1"/>
              <a:t>vs</a:t>
            </a:r>
            <a:r>
              <a:rPr lang="en-US" dirty="0"/>
              <a:t> normal RNA-seq data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http://www.biostars.org/p/50365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Cufflinks </a:t>
            </a:r>
            <a:r>
              <a:rPr lang="en-US" dirty="0"/>
              <a:t>/ </a:t>
            </a:r>
            <a:r>
              <a:rPr lang="en-US" dirty="0" err="1"/>
              <a:t>Cuffdiff</a:t>
            </a:r>
            <a:r>
              <a:rPr lang="en-US" dirty="0"/>
              <a:t> Output - How are tests different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http://www.biostars.org/p/13525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Visualization </a:t>
            </a:r>
            <a:r>
              <a:rPr lang="en-US" dirty="0"/>
              <a:t>of </a:t>
            </a:r>
            <a:r>
              <a:rPr lang="en-US" dirty="0" smtClean="0"/>
              <a:t>alternative </a:t>
            </a:r>
            <a:r>
              <a:rPr lang="en-US" dirty="0"/>
              <a:t>splicing events using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http://www.biostars.org/p/8979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143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1277938" y="1341438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04761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10036</TotalTime>
  <Words>599</Words>
  <Application>Microsoft Macintosh PowerPoint</Application>
  <PresentationFormat>On-screen Show (4:3)</PresentationFormat>
  <Paragraphs>82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</vt:lpstr>
      <vt:lpstr>Review of gene expression</vt:lpstr>
      <vt:lpstr>Methods to study splicing by RNA-seq</vt:lpstr>
      <vt:lpstr>Useful resources and discussion</vt:lpstr>
      <vt:lpstr>Types of alternative expression - part 1</vt:lpstr>
      <vt:lpstr>Types of alternative expression – part 2</vt:lpstr>
      <vt:lpstr>Sequencing methods for studying alternative isoforms</vt:lpstr>
      <vt:lpstr>Cufflinks alternative splicing tests</vt:lpstr>
      <vt:lpstr>Cufflinks alternative splicing tests</vt:lpstr>
      <vt:lpstr>PowerPoint Presentation</vt:lpstr>
      <vt:lpstr>Bowtie/Tophat/Cufflinks/Cuffdiff  RNA-seq Pipeline</vt:lpstr>
      <vt:lpstr>What if I don’t have a reference genome for my species?</vt:lpstr>
      <vt:lpstr>Methods to study splicing by RNA-seq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658</cp:revision>
  <dcterms:created xsi:type="dcterms:W3CDTF">2010-04-21T18:53:51Z</dcterms:created>
  <dcterms:modified xsi:type="dcterms:W3CDTF">2015-06-02T00:40:44Z</dcterms:modified>
</cp:coreProperties>
</file>