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50" r:id="rId2"/>
    <p:sldId id="551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52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183E1-3D03-AA4D-B1B0-8663466EA307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701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adinstitute.github.io/picard/explain-flags.html" TargetMode="Externa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e.ucsc.edu/FAQ/FAQformat.html%23format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2752/" TargetMode="External"/><Relationship Id="rId3" Type="http://schemas.openxmlformats.org/officeDocument/2006/relationships/hyperlink" Target="http://www.biostars.org/p/71300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0478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://wwwdev.ebi.ac.uk/fg/hts_mapp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use a splice-aware or unspliced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RNA-seq reads may span large introns</a:t>
            </a:r>
          </a:p>
          <a:p>
            <a:pPr>
              <a:defRPr/>
            </a:pPr>
            <a:r>
              <a:rPr lang="en-US" dirty="0" smtClean="0"/>
              <a:t>The fragments being sequenced in RNA-seq represent mRNA and therefore the introns are removed</a:t>
            </a:r>
          </a:p>
          <a:p>
            <a:pPr>
              <a:defRPr/>
            </a:pPr>
            <a:r>
              <a:rPr lang="en-US" dirty="0" smtClean="0"/>
              <a:t>But we are usually aligning these reads back to the reference genome</a:t>
            </a:r>
          </a:p>
          <a:p>
            <a:pPr>
              <a:defRPr/>
            </a:pPr>
            <a:r>
              <a:rPr lang="en-US" dirty="0" smtClean="0"/>
              <a:t>Unless your reads are short (&lt;50bp) you should use a splice-aware aligner</a:t>
            </a:r>
          </a:p>
          <a:p>
            <a:pPr lvl="1">
              <a:defRPr/>
            </a:pPr>
            <a:r>
              <a:rPr lang="en-US" dirty="0" smtClean="0"/>
              <a:t>TopHat, STAR, MapSplice, etc. </a:t>
            </a:r>
            <a:endParaRPr lang="en-US" dirty="0"/>
          </a:p>
        </p:txBody>
      </p:sp>
      <p:pic>
        <p:nvPicPr>
          <p:cNvPr id="19459" name="Picture 5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74"/>
          <a:stretch>
            <a:fillRect/>
          </a:stretch>
        </p:blipFill>
        <p:spPr bwMode="auto">
          <a:xfrm>
            <a:off x="4643438" y="1844675"/>
            <a:ext cx="40147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9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059238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TopHat is a ‘splice-aware’ RNA-seq read aligner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a reference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Breaks reads into pieces, </a:t>
            </a:r>
            <a:r>
              <a:rPr lang="en-US" dirty="0">
                <a:latin typeface="Calibri" charset="0"/>
                <a:ea typeface="ＭＳ Ｐゴシック" charset="0"/>
              </a:rPr>
              <a:t>u</a:t>
            </a:r>
            <a:r>
              <a:rPr lang="en-US" dirty="0" smtClean="0">
                <a:latin typeface="Calibri" charset="0"/>
                <a:ea typeface="ＭＳ Ｐゴシック" charset="0"/>
              </a:rPr>
              <a:t>ses ‘bowtie’ aligner to first align these pieces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Then extends alignments from these seeds and resolves exon edges (splice junctions)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0483" name="Picture 3" descr="TopHat Alignmen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63378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508625" y="5949950"/>
            <a:ext cx="2151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Trapnell et al. 2009</a:t>
            </a:r>
          </a:p>
        </p:txBody>
      </p:sp>
    </p:spTree>
    <p:extLst>
      <p:ext uri="{BB962C8B-B14F-4D97-AF65-F5344CB8AC3E}">
        <p14:creationId xmlns:p14="http://schemas.microsoft.com/office/powerpoint/2010/main" val="314680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16575" y="1763713"/>
            <a:ext cx="230346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9863" y="1728788"/>
            <a:ext cx="2303462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39863" y="1728788"/>
            <a:ext cx="1150937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87563" y="19446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08738" y="1957388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67188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673475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74491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43325" y="46085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2</a:t>
            </a:r>
          </a:p>
        </p:txBody>
      </p:sp>
    </p:spTree>
    <p:extLst>
      <p:ext uri="{BB962C8B-B14F-4D97-AF65-F5344CB8AC3E}">
        <p14:creationId xmlns:p14="http://schemas.microsoft.com/office/powerpoint/2010/main" val="328988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363" y="2447925"/>
            <a:ext cx="2303462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380000">
            <a:off x="3538538" y="1882775"/>
            <a:ext cx="2303462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rot="1380000">
            <a:off x="3582988" y="1657350"/>
            <a:ext cx="1150937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380000">
            <a:off x="4065588" y="20589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43608" y="2641600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060700"/>
            <a:ext cx="2627313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060700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132138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71900" y="35417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2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89600" y="1692275"/>
            <a:ext cx="64770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489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6000"/>
              <a:t>?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020272" y="2016125"/>
            <a:ext cx="18415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Map with Bowtie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175250" y="4824413"/>
            <a:ext cx="1960563" cy="979487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655763" y="4824413"/>
            <a:ext cx="1960562" cy="101123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06575" y="5492750"/>
            <a:ext cx="1608138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375275" y="5483225"/>
            <a:ext cx="1608138" cy="65088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75275" y="5483225"/>
            <a:ext cx="804863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652120" y="5099149"/>
            <a:ext cx="12636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X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43125" y="5085184"/>
            <a:ext cx="1671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979613" y="5902325"/>
            <a:ext cx="216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Aligned Bin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432425" y="5875338"/>
            <a:ext cx="22717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Unaligned Bin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319588" y="41036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1185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2771775" y="5543550"/>
            <a:ext cx="1944688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5400000">
            <a:off x="1118395" y="1081881"/>
            <a:ext cx="1071562" cy="1006475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0975" y="334803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52975" y="3348038"/>
            <a:ext cx="4140200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08288" y="342106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71888" y="3743325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Reference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0806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5161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39775" y="2209800"/>
            <a:ext cx="1927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Unaligned Reads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484438" y="1511300"/>
            <a:ext cx="15224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484438" y="1511300"/>
            <a:ext cx="760412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911475" y="1682750"/>
            <a:ext cx="941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56100" y="1584325"/>
            <a:ext cx="4318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524750" y="1511300"/>
            <a:ext cx="576263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227763" y="1511300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367463" y="1682750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659563" y="1512888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292725" y="1512888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300788" y="2339975"/>
            <a:ext cx="1587" cy="5762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148263" y="3132138"/>
            <a:ext cx="57626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017713" y="3097213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27650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443663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96188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87563" y="2771775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219700" y="2808288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284663" y="45354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376488" y="5472113"/>
            <a:ext cx="503237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716463" y="5472113"/>
            <a:ext cx="539750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500563" y="4608513"/>
            <a:ext cx="44799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Collect Mapping Information for X1 and X3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376488" y="5867400"/>
            <a:ext cx="33115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Construct a Splice Library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 rot="1200000">
            <a:off x="3319463" y="2816225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 rot="1200000">
            <a:off x="3725863" y="2963863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 rot="1200000">
            <a:off x="3616325" y="2514600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103688" y="2447925"/>
            <a:ext cx="461962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7524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32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297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allow ‘multi-mapped’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Depends on the application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*DNA* analysis it is common to use a mapper to randomly select alignments from a series of equally good alignments</a:t>
            </a:r>
          </a:p>
          <a:p>
            <a:pPr>
              <a:defRPr/>
            </a:pPr>
            <a:r>
              <a:rPr lang="en-US" dirty="0" smtClean="0"/>
              <a:t>In *RNA* analysis this is less common</a:t>
            </a:r>
          </a:p>
          <a:p>
            <a:pPr lvl="1">
              <a:defRPr/>
            </a:pPr>
            <a:r>
              <a:rPr lang="en-US" dirty="0" smtClean="0"/>
              <a:t>Perhaps disallow multi-mapped reads if you are variant calling</a:t>
            </a:r>
          </a:p>
          <a:p>
            <a:pPr lvl="1">
              <a:defRPr/>
            </a:pPr>
            <a:r>
              <a:rPr lang="en-US" dirty="0" smtClean="0"/>
              <a:t>Definitely should allow multi-mapped reads for expression analysis with TopHat/Cufflinks</a:t>
            </a:r>
          </a:p>
          <a:p>
            <a:pPr lvl="1">
              <a:defRPr/>
            </a:pPr>
            <a:r>
              <a:rPr lang="en-US" dirty="0" smtClean="0"/>
              <a:t>Definitely should allow multi-mapped reads for gene fusion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1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is the output of bowtie/tophat?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 SAM/BAM file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SAM stands for Sequence Alignment/Map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the binary version of a SAM file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Remember, compressed files require special handling compared to plain text </a:t>
            </a:r>
            <a:r>
              <a:rPr lang="en-US" dirty="0" smtClean="0">
                <a:latin typeface="Calibri" charset="0"/>
                <a:ea typeface="ＭＳ Ｐゴシック" charset="0"/>
              </a:rPr>
              <a:t>files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How can I convert BAM to SAM?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http://www.biostars.org/p/1701/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23850" y="3206750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49400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46063" y="2852738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86041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 smtClean="0"/>
              <a:t>BAM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alignments overlapping a </a:t>
            </a:r>
            <a:r>
              <a:rPr lang="en-US" dirty="0" smtClean="0"/>
              <a:t>specified </a:t>
            </a:r>
            <a:r>
              <a:rPr lang="en-US" dirty="0"/>
              <a:t>region without </a:t>
            </a:r>
            <a:r>
              <a:rPr lang="en-US" dirty="0" smtClean="0"/>
              <a:t>going through </a:t>
            </a:r>
            <a:r>
              <a:rPr lang="en-US" dirty="0"/>
              <a:t>the whole alignments. BAM must be sorted by the reference ID and then the </a:t>
            </a:r>
            <a:r>
              <a:rPr lang="en-US" dirty="0" smtClean="0"/>
              <a:t>leftmost coordinate </a:t>
            </a:r>
            <a:r>
              <a:rPr lang="en-US" dirty="0"/>
              <a:t>before </a:t>
            </a:r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4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34731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62413"/>
            <a:ext cx="8839200" cy="2103437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4300" b="1" dirty="0" smtClean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QNAME  e.g.  HWI</a:t>
            </a:r>
            <a:r>
              <a:rPr lang="en-US" dirty="0">
                <a:latin typeface="Courier New"/>
                <a:cs typeface="Courier New"/>
              </a:rPr>
              <a:t>-ST495_129147882:1:2302:10269:</a:t>
            </a:r>
            <a:r>
              <a:rPr lang="en-US" dirty="0" smtClean="0">
                <a:latin typeface="Courier New"/>
                <a:cs typeface="Courier New"/>
              </a:rPr>
              <a:t>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ACDD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11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11188" y="2406650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8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2513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http://broadinstitute.github.io/picard/explain-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12 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1 to 2048 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0825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487"/>
            <a:ext cx="7884368" cy="31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10001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57300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56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421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</a:t>
            </a:r>
            <a:r>
              <a:rPr lang="en-US" dirty="0" smtClean="0">
                <a:latin typeface="Calibri" charset="0"/>
                <a:ea typeface="ＭＳ Ｐゴシック" charset="0"/>
              </a:rPr>
              <a:t>the </a:t>
            </a:r>
            <a:r>
              <a:rPr lang="en-US" dirty="0">
                <a:latin typeface="Calibri" charset="0"/>
                <a:ea typeface="ＭＳ Ｐゴシック" charset="0"/>
              </a:rPr>
              <a:t>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</a:t>
            </a:r>
            <a:r>
              <a:rPr lang="en-US" dirty="0" smtClean="0">
                <a:latin typeface="Calibri" charset="0"/>
                <a:ea typeface="ＭＳ Ｐゴシック" charset="0"/>
              </a:rPr>
              <a:t>position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Coordinates in BED format are 0 based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5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325263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178828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827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1763713" y="1484313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357313" y="12080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4859338" y="1341438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4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1619250" y="6021388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34925" y="4508500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538163" y="4149725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34925" y="30797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461963" y="2719388"/>
            <a:ext cx="65405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32588" y="3141663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6481763" y="3644900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79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3132138" y="501332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3713" y="2636838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1331913" y="31115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888" y="1557338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6357938" y="13414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16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7740650" y="119697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67625" y="3429000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73437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118475" y="3500438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79914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61757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340752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5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3' &amp; 5' Bias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419225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928100" y="1772667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438" y="5877272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0886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16 - 17, 2016</a:t>
            </a:r>
          </a:p>
        </p:txBody>
      </p:sp>
      <p:pic>
        <p:nvPicPr>
          <p:cNvPr id="7" name="Picture 6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5721"/>
            <a:ext cx="2339752" cy="10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4463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800" b="1" dirty="0"/>
              <a:t>Random primers</a:t>
            </a:r>
            <a:r>
              <a:rPr lang="en-CA" sz="1800" dirty="0"/>
              <a:t> are used to reverse transcribe RNA fragments into double-stranded complementary DNA (</a:t>
            </a:r>
            <a:r>
              <a:rPr lang="en-CA" sz="1800" dirty="0" err="1"/>
              <a:t>dscDNA</a:t>
            </a:r>
            <a:r>
              <a:rPr lang="en-CA" sz="1800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68144" y="597535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Alignment QC: Nucleotide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14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Quality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</a:t>
            </a:r>
            <a:r>
              <a:rPr lang="en-US" sz="2000" dirty="0" smtClean="0"/>
              <a:t>calling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/>
              <a:t>The quality of the bases tend to drop at the end of the read, a pattern observed in sequencing by synthesis </a:t>
            </a:r>
            <a:r>
              <a:rPr lang="en-US" sz="2000" dirty="0" smtClean="0"/>
              <a:t>techniques</a:t>
            </a:r>
            <a:endParaRPr lang="en-US" sz="2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4648200" y="1296888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68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PCR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Duplicate reads are reads that have the same start/end positions and same exact sequence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reads/start point is used as a metric to assess PCR duplication rate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duplicate reads are collapsed using tools such as </a:t>
            </a:r>
            <a:r>
              <a:rPr lang="en-US" sz="2000" dirty="0" err="1"/>
              <a:t>picard</a:t>
            </a:r>
            <a:endParaRPr lang="en-US" sz="2000" dirty="0"/>
          </a:p>
          <a:p>
            <a:r>
              <a:rPr lang="en-US" sz="2000" dirty="0"/>
              <a:t>How is RNA-</a:t>
            </a:r>
            <a:r>
              <a:rPr lang="en-US" sz="2000" dirty="0" err="1"/>
              <a:t>seq</a:t>
            </a:r>
            <a:r>
              <a:rPr lang="en-US" sz="2000" dirty="0"/>
              <a:t> different from DNA-</a:t>
            </a:r>
            <a:r>
              <a:rPr lang="en-US" sz="2000" dirty="0" err="1"/>
              <a:t>seq</a:t>
            </a:r>
            <a:r>
              <a:rPr lang="en-US" sz="2000" dirty="0"/>
              <a:t>?</a:t>
            </a:r>
          </a:p>
          <a:p>
            <a:endParaRPr lang="en-US" sz="2000" dirty="0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38" y="5975350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http://</a:t>
            </a:r>
            <a:r>
              <a:rPr lang="en-CA" sz="1800" dirty="0" err="1"/>
              <a:t>rseqc.sourceforge.net</a:t>
            </a:r>
            <a:r>
              <a:rPr lang="en-CA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36660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Sequencing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</a:t>
            </a:r>
            <a:r>
              <a:rPr lang="en-CA" sz="1600" dirty="0" smtClean="0"/>
              <a:t>analyses</a:t>
            </a:r>
            <a:endParaRPr lang="en-CA" sz="16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88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Base Distribution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5327650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</a:t>
            </a:r>
            <a:r>
              <a:rPr lang="en-CA" sz="1600" dirty="0" smtClean="0"/>
              <a:t>preparation </a:t>
            </a:r>
            <a:r>
              <a:rPr lang="en-CA" sz="1600" dirty="0"/>
              <a:t>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31913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16013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04950" y="4546600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30900" y="4560888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2061057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550" y="6002338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http://thegenomefactory.blogspot.ca/2013/08/paired-end-read-confusion-library.html</a:t>
            </a:r>
          </a:p>
        </p:txBody>
      </p:sp>
    </p:spTree>
    <p:extLst>
      <p:ext uri="{BB962C8B-B14F-4D97-AF65-F5344CB8AC3E}">
        <p14:creationId xmlns:p14="http://schemas.microsoft.com/office/powerpoint/2010/main" val="3217480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82875" y="5594350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71438" y="6061075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http://rseqc.sourceforge.net/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01949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517525" y="1352550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7038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16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6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2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9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2205038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91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84467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3098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2: Alignment </a:t>
            </a:r>
            <a:r>
              <a:rPr lang="en-US" b="1" dirty="0"/>
              <a:t>and </a:t>
            </a:r>
            <a:r>
              <a:rPr lang="en-US" b="1" dirty="0" smtClean="0"/>
              <a:t>Visualization</a:t>
            </a:r>
            <a:endParaRPr lang="en-US" b="1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</a:t>
            </a:r>
            <a:r>
              <a:rPr lang="en-US" dirty="0" smtClean="0"/>
              <a:t>Discovery </a:t>
            </a:r>
            <a:r>
              <a:rPr lang="en-US" dirty="0"/>
              <a:t>and </a:t>
            </a:r>
            <a:r>
              <a:rPr lang="en-US" dirty="0" smtClean="0"/>
              <a:t>Alternative </a:t>
            </a:r>
            <a:r>
              <a:rPr lang="en-US" dirty="0"/>
              <a:t>E</a:t>
            </a:r>
            <a:r>
              <a:rPr lang="en-US" dirty="0" smtClean="0"/>
              <a:t>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RNA-seq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</a:t>
            </a:r>
            <a:r>
              <a:rPr lang="en-US" smtClean="0">
                <a:latin typeface="Calibri" charset="0"/>
                <a:ea typeface="ＭＳ Ｐゴシック" charset="0"/>
              </a:rPr>
              <a:t>objectives </a:t>
            </a:r>
            <a:r>
              <a:rPr lang="en-US">
                <a:latin typeface="Calibri" charset="0"/>
                <a:ea typeface="ＭＳ Ｐゴシック" charset="0"/>
              </a:rPr>
              <a:t>of </a:t>
            </a:r>
            <a:r>
              <a:rPr lang="en-US" smtClean="0">
                <a:latin typeface="Calibri" charset="0"/>
                <a:ea typeface="ＭＳ Ｐゴシック" charset="0"/>
              </a:rPr>
              <a:t>module 2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 challenges and common questions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strategies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Bowtie/</a:t>
            </a:r>
            <a:r>
              <a:rPr lang="en-US" dirty="0" err="1">
                <a:latin typeface="Calibri" charset="0"/>
                <a:ea typeface="ＭＳ Ｐゴシック" charset="0"/>
              </a:rPr>
              <a:t>TopHat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</a:t>
            </a:r>
            <a:r>
              <a:rPr lang="en-US" dirty="0" smtClean="0">
                <a:latin typeface="Calibri" charset="0"/>
                <a:ea typeface="ＭＳ Ｐゴシック" charset="0"/>
              </a:rPr>
              <a:t>IGV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Alignment QC Assessment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47388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Computational cost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100’s of millions of reads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Introns!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Spliced vs. unspliced alignments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Can I just align my data once using one approach and be done with it?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Unfortunately probably not</a:t>
            </a:r>
          </a:p>
          <a:p>
            <a:pPr lvl="1"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Is </a:t>
            </a:r>
            <a:r>
              <a:rPr lang="en-US" dirty="0" smtClean="0"/>
              <a:t>TopHat </a:t>
            </a:r>
            <a:r>
              <a:rPr lang="en-US" dirty="0"/>
              <a:t>the only mapper to consider for RNA-seq data?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://www.biostars.org/p/60478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56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RNA-seq mapping strategies</a:t>
            </a:r>
          </a:p>
        </p:txBody>
      </p:sp>
      <p:pic>
        <p:nvPicPr>
          <p:cNvPr id="16386" name="Content Placeholder 3" descr="AlignmentStrategi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8033" r="1949" b="34047"/>
          <a:stretch>
            <a:fillRect/>
          </a:stretch>
        </p:blipFill>
        <p:spPr>
          <a:xfrm>
            <a:off x="2916238" y="3970338"/>
            <a:ext cx="3240087" cy="2051050"/>
          </a:xfrm>
        </p:spPr>
      </p:pic>
      <p:pic>
        <p:nvPicPr>
          <p:cNvPr id="16387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387" r="2649" b="70277"/>
          <a:stretch>
            <a:fillRect/>
          </a:stretch>
        </p:blipFill>
        <p:spPr bwMode="auto">
          <a:xfrm>
            <a:off x="827088" y="1660525"/>
            <a:ext cx="26654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6388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71445" r="-2202"/>
          <a:stretch>
            <a:fillRect/>
          </a:stretch>
        </p:blipFill>
        <p:spPr bwMode="auto">
          <a:xfrm>
            <a:off x="5508625" y="1581150"/>
            <a:ext cx="275431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643438" y="6021388"/>
            <a:ext cx="428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Diagrams from Cloonan &amp; Grimmond, Nature Methods 2010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55650" y="123983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 novo assembly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5070475" y="119697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transcriptome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2420938" y="3573463"/>
            <a:ext cx="380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9529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alignment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 novo assembly</a:t>
            </a:r>
          </a:p>
          <a:p>
            <a:pPr lvl="1">
              <a:defRPr/>
            </a:pPr>
            <a:r>
              <a:rPr lang="en-US" dirty="0" smtClean="0"/>
              <a:t>If a reference genome does not exist for the species being studied</a:t>
            </a:r>
          </a:p>
          <a:p>
            <a:pPr lvl="1">
              <a:defRPr/>
            </a:pPr>
            <a:r>
              <a:rPr lang="en-US" dirty="0" smtClean="0"/>
              <a:t>If complex polymorphisms/mutations/haplotypes might be missed by comparing to the reference genome</a:t>
            </a:r>
          </a:p>
          <a:p>
            <a:pPr>
              <a:defRPr/>
            </a:pPr>
            <a:r>
              <a:rPr lang="en-US" dirty="0" smtClean="0"/>
              <a:t>Align to transcriptome</a:t>
            </a:r>
          </a:p>
          <a:p>
            <a:pPr lvl="1">
              <a:defRPr/>
            </a:pPr>
            <a:r>
              <a:rPr lang="en-US" dirty="0" smtClean="0"/>
              <a:t>If you have short reads (&lt; 50bp)</a:t>
            </a:r>
          </a:p>
          <a:p>
            <a:pPr>
              <a:defRPr/>
            </a:pPr>
            <a:r>
              <a:rPr lang="en-US" dirty="0" smtClean="0"/>
              <a:t>Align to reference genome</a:t>
            </a:r>
          </a:p>
          <a:p>
            <a:pPr lvl="1">
              <a:defRPr/>
            </a:pPr>
            <a:r>
              <a:rPr lang="en-US" dirty="0" smtClean="0"/>
              <a:t>All other cases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strategy involves different alignment/assembly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ppers_timelin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65" r="-28165"/>
          <a:stretch>
            <a:fillRect/>
          </a:stretch>
        </p:blipFill>
        <p:spPr>
          <a:xfrm>
            <a:off x="-756592" y="620688"/>
            <a:ext cx="10040682" cy="5415880"/>
          </a:xfrm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read aligner should I use?</a:t>
            </a:r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2536825" y="5949950"/>
            <a:ext cx="397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hlinkClick r:id="rId3"/>
              </a:rPr>
              <a:t>http://wwwdev.ebi.ac.uk/fg/hts_mappers/</a:t>
            </a: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7524750" y="3933825"/>
            <a:ext cx="110807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RNA</a:t>
            </a:r>
          </a:p>
          <a:p>
            <a:pPr>
              <a:defRPr/>
            </a:pPr>
            <a:r>
              <a:rPr lang="en-US" sz="1600" dirty="0">
                <a:solidFill>
                  <a:srgbClr val="E652DA"/>
                </a:solidFill>
              </a:rPr>
              <a:t>Bisulfite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</a:rPr>
              <a:t>DNA</a:t>
            </a:r>
          </a:p>
          <a:p>
            <a:pPr>
              <a:defRPr/>
            </a:pPr>
            <a:r>
              <a:rPr lang="en-US" sz="1600" dirty="0">
                <a:solidFill>
                  <a:srgbClr val="20FF38"/>
                </a:solidFill>
              </a:rPr>
              <a:t>microRNA</a:t>
            </a:r>
          </a:p>
        </p:txBody>
      </p:sp>
    </p:spTree>
    <p:extLst>
      <p:ext uri="{BB962C8B-B14F-4D97-AF65-F5344CB8AC3E}">
        <p14:creationId xmlns:p14="http://schemas.microsoft.com/office/powerpoint/2010/main" val="169116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9842</TotalTime>
  <Words>2147</Words>
  <Application>Microsoft Macintosh PowerPoint</Application>
  <PresentationFormat>On-screen Show (4:3)</PresentationFormat>
  <Paragraphs>304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2</vt:lpstr>
      <vt:lpstr>RNA-seq alignment challenges</vt:lpstr>
      <vt:lpstr>Three RNA-seq mapping strategies</vt:lpstr>
      <vt:lpstr>Which alignment strategy is best?</vt:lpstr>
      <vt:lpstr>Which read aligner should I use?</vt:lpstr>
      <vt:lpstr>Should I use a splice-aware or unspliced mapper</vt:lpstr>
      <vt:lpstr>Bowtie/TopHat</vt:lpstr>
      <vt:lpstr>Bowtie/TopHat</vt:lpstr>
      <vt:lpstr>Bowtie/TopHat</vt:lpstr>
      <vt:lpstr>Bowtie/TopHat</vt:lpstr>
      <vt:lpstr>Should I allow ‘multi-mapped’ reads?</vt:lpstr>
      <vt:lpstr>What is the output of bowtie/tophat?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654</cp:revision>
  <dcterms:created xsi:type="dcterms:W3CDTF">2011-11-14T19:50:16Z</dcterms:created>
  <dcterms:modified xsi:type="dcterms:W3CDTF">2016-06-14T02:18:52Z</dcterms:modified>
</cp:coreProperties>
</file>