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41" r:id="rId2"/>
    <p:sldId id="342" r:id="rId3"/>
    <p:sldId id="257"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12" r:id="rId23"/>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3" d="100"/>
          <a:sy n="103" d="100"/>
        </p:scale>
        <p:origin x="-96" y="-192"/>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7/8/17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7/8/17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Job_scheduler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9829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Cloud_computing</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11513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Virtual_machine</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118190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Workflow_management_system</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41727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Software_development_kit</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1287487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Application_programming_interface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244504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7/8/17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ommon-workflow-language/common-workflow-language" TargetMode="External"/><Relationship Id="rId3" Type="http://schemas.openxmlformats.org/officeDocument/2006/relationships/hyperlink" Target="https://github.com/broadinstitute/wd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alaxyproject.org/" TargetMode="External"/><Relationship Id="rId3" Type="http://schemas.openxmlformats.org/officeDocument/2006/relationships/hyperlink" Target="https://usegalaxy.org/u/mwolfien/w/rnaseq-wolfien-pipelin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s://basespace.illumina.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hyperlink" Target="https://www.dnanexus.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enome/gms" TargetMode="External"/><Relationship Id="rId4" Type="http://schemas.openxmlformats.org/officeDocument/2006/relationships/hyperlink" Target="https://arvados.org/" TargetMode="External"/><Relationship Id="rId5" Type="http://schemas.openxmlformats.org/officeDocument/2006/relationships/hyperlink" Target="https://bcbio-nextgen.readthedocs.org/en/latest/" TargetMode="External"/><Relationship Id="rId6" Type="http://schemas.openxmlformats.org/officeDocument/2006/relationships/hyperlink" Target="http://sulab.org/tools/omics-pipe/" TargetMode="External"/><Relationship Id="rId7" Type="http://schemas.openxmlformats.org/officeDocument/2006/relationships/hyperlink" Target="https://github.com/BauerLab/ngsane" TargetMode="External"/><Relationship Id="rId1" Type="http://schemas.openxmlformats.org/officeDocument/2006/relationships/slideLayout" Target="../slideLayouts/slideLayout2.xml"/><Relationship Id="rId2" Type="http://schemas.openxmlformats.org/officeDocument/2006/relationships/hyperlink" Target="http://gkno.m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ga4gh.org/%23/" TargetMode="External"/><Relationship Id="rId4" Type="http://schemas.openxmlformats.org/officeDocument/2006/relationships/hyperlink" Target="https://github.com/ga4gh" TargetMode="External"/><Relationship Id="rId5" Type="http://schemas.openxmlformats.org/officeDocument/2006/relationships/hyperlink" Target="http://ga4gh.org/%23/beacon" TargetMode="External"/><Relationship Id="rId1" Type="http://schemas.openxmlformats.org/officeDocument/2006/relationships/slideLayout" Target="../slideLayouts/slideLayout2.xml"/><Relationship Id="rId2" Type="http://schemas.openxmlformats.org/officeDocument/2006/relationships/hyperlink" Target="http://genomicsandhealth.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cbiit.nci.nih.gov/ncip/nci-cancer-genomics-cloud-pilots/cloud-credits" TargetMode="External"/><Relationship Id="rId4" Type="http://schemas.openxmlformats.org/officeDocument/2006/relationships/hyperlink" Target="https://www.systemsbiology.org/research/cancer-genomics-cloud/" TargetMode="External"/><Relationship Id="rId5" Type="http://schemas.openxmlformats.org/officeDocument/2006/relationships/hyperlink" Target="https://software.broadinstitute.org/firecloud/" TargetMode="External"/><Relationship Id="rId6" Type="http://schemas.openxmlformats.org/officeDocument/2006/relationships/hyperlink" Target="https://www.sbgenomics.com/cancer-genomics-cloud/" TargetMode="External"/><Relationship Id="rId1" Type="http://schemas.openxmlformats.org/officeDocument/2006/relationships/slideLayout" Target="../slideLayouts/slideLayout2.xml"/><Relationship Id="rId2" Type="http://schemas.openxmlformats.org/officeDocument/2006/relationships/hyperlink" Target="https://cbiit.nci.nih.gov/ncip/nci-cancer-genomics-cloud-pilots/nci-cloud-initiativ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tascience.nih.gov/commons" TargetMode="External"/><Relationship Id="rId3" Type="http://schemas.openxmlformats.org/officeDocument/2006/relationships/hyperlink" Target="https://www.commons-credit-portal.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spreadsheets/d/1o8iYwYUy0V7IECmu21Und3XALwQihioj23WGv-w0itk/pub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workflow language?</a:t>
            </a:r>
            <a:endParaRPr lang="en-US" dirty="0"/>
          </a:p>
        </p:txBody>
      </p:sp>
      <p:sp>
        <p:nvSpPr>
          <p:cNvPr id="3" name="Content Placeholder 2"/>
          <p:cNvSpPr>
            <a:spLocks noGrp="1"/>
          </p:cNvSpPr>
          <p:nvPr>
            <p:ph idx="1"/>
          </p:nvPr>
        </p:nvSpPr>
        <p:spPr/>
        <p:txBody>
          <a:bodyPr/>
          <a:lstStyle/>
          <a:p>
            <a:r>
              <a:rPr lang="en-US" dirty="0" smtClean="0"/>
              <a:t>A workflow </a:t>
            </a:r>
            <a:r>
              <a:rPr lang="en-US" dirty="0"/>
              <a:t>language is “a specification for describing analysis workflows and tools that are portable and scalable across a variety of software and hardware environments, from workstations to cluster, cloud, and high performance computing (HPC) environments</a:t>
            </a:r>
            <a:r>
              <a:rPr lang="en-US" dirty="0" smtClean="0"/>
              <a:t>”.</a:t>
            </a:r>
          </a:p>
          <a:p>
            <a:r>
              <a:rPr lang="en-US" dirty="0" smtClean="0"/>
              <a:t>Two main workflow language being used for NGS:</a:t>
            </a:r>
          </a:p>
          <a:p>
            <a:pPr lvl="1"/>
            <a:r>
              <a:rPr lang="en-US" dirty="0" smtClean="0">
                <a:hlinkClick r:id="rId2"/>
              </a:rPr>
              <a:t>Common Workflow Language (CWL)</a:t>
            </a:r>
            <a:endParaRPr lang="en-US" dirty="0" smtClean="0"/>
          </a:p>
          <a:p>
            <a:pPr lvl="1"/>
            <a:r>
              <a:rPr lang="en-US" dirty="0" smtClean="0">
                <a:hlinkClick r:id="rId3"/>
              </a:rPr>
              <a:t>Workflow Description Language (WDL)</a:t>
            </a:r>
            <a:endParaRPr lang="en-US" dirty="0"/>
          </a:p>
        </p:txBody>
      </p:sp>
    </p:spTree>
    <p:extLst>
      <p:ext uri="{BB962C8B-B14F-4D97-AF65-F5344CB8AC3E}">
        <p14:creationId xmlns:p14="http://schemas.microsoft.com/office/powerpoint/2010/main" val="1861384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software development kit (SDK)?</a:t>
            </a:r>
            <a:endParaRPr lang="en-US" dirty="0"/>
          </a:p>
        </p:txBody>
      </p:sp>
      <p:sp>
        <p:nvSpPr>
          <p:cNvPr id="3" name="Content Placeholder 2"/>
          <p:cNvSpPr>
            <a:spLocks noGrp="1"/>
          </p:cNvSpPr>
          <p:nvPr>
            <p:ph idx="1"/>
          </p:nvPr>
        </p:nvSpPr>
        <p:spPr/>
        <p:txBody>
          <a:bodyPr/>
          <a:lstStyle/>
          <a:p>
            <a:r>
              <a:rPr lang="en-US" dirty="0"/>
              <a:t>A software development kit (</a:t>
            </a:r>
            <a:r>
              <a:rPr lang="en-US" dirty="0" smtClean="0"/>
              <a:t>SDK) </a:t>
            </a:r>
            <a:r>
              <a:rPr lang="en-US" dirty="0"/>
              <a:t>is </a:t>
            </a:r>
            <a:r>
              <a:rPr lang="en-US" dirty="0" smtClean="0"/>
              <a:t>a </a:t>
            </a:r>
            <a:r>
              <a:rPr lang="en-US" dirty="0"/>
              <a:t>set of software development tools that </a:t>
            </a:r>
            <a:r>
              <a:rPr lang="en-US" dirty="0" smtClean="0"/>
              <a:t>facilitates </a:t>
            </a:r>
            <a:r>
              <a:rPr lang="en-US" dirty="0"/>
              <a:t>the creation of applications for a certain </a:t>
            </a:r>
            <a:r>
              <a:rPr lang="en-US" dirty="0" smtClean="0"/>
              <a:t>software framework</a:t>
            </a:r>
            <a:endParaRPr lang="en-US" dirty="0"/>
          </a:p>
          <a:p>
            <a:r>
              <a:rPr lang="en-US" dirty="0" smtClean="0"/>
              <a:t>E.g. DNA Nexus Platforms provides software development kit with support for several programming languages to help you build pipelines efficiently in their system</a:t>
            </a:r>
            <a:endParaRPr lang="en-US" dirty="0"/>
          </a:p>
        </p:txBody>
      </p:sp>
    </p:spTree>
    <p:extLst>
      <p:ext uri="{BB962C8B-B14F-4D97-AF65-F5344CB8AC3E}">
        <p14:creationId xmlns:p14="http://schemas.microsoft.com/office/powerpoint/2010/main" val="216687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“container” </a:t>
            </a:r>
            <a:br>
              <a:rPr lang="en-US" dirty="0" smtClean="0"/>
            </a:br>
            <a:r>
              <a:rPr lang="en-US" dirty="0" smtClean="0"/>
              <a:t>(e.g. </a:t>
            </a:r>
            <a:r>
              <a:rPr lang="en-US" dirty="0" err="1" smtClean="0"/>
              <a:t>Docker</a:t>
            </a:r>
            <a:r>
              <a:rPr lang="en-US" dirty="0" smtClean="0"/>
              <a:t> container?)</a:t>
            </a:r>
            <a:endParaRPr lang="en-US" dirty="0"/>
          </a:p>
        </p:txBody>
      </p:sp>
      <p:sp>
        <p:nvSpPr>
          <p:cNvPr id="3" name="Content Placeholder 2"/>
          <p:cNvSpPr>
            <a:spLocks noGrp="1"/>
          </p:cNvSpPr>
          <p:nvPr>
            <p:ph idx="1"/>
          </p:nvPr>
        </p:nvSpPr>
        <p:spPr/>
        <p:txBody>
          <a:bodyPr>
            <a:normAutofit lnSpcReduction="10000"/>
          </a:bodyPr>
          <a:lstStyle/>
          <a:p>
            <a:r>
              <a:rPr lang="en-US" dirty="0" smtClean="0"/>
              <a:t>“Containers </a:t>
            </a:r>
            <a:r>
              <a:rPr lang="en-US" dirty="0"/>
              <a:t>wrap up a piece of software in a complete </a:t>
            </a:r>
            <a:r>
              <a:rPr lang="en-US" dirty="0" err="1"/>
              <a:t>filesystem</a:t>
            </a:r>
            <a:r>
              <a:rPr lang="en-US" dirty="0"/>
              <a:t> that contains everything it needs to run: code, runtime, system tools, system libraries – anything you can install on a server. This guarantees that it will always run the same, regardless of the environment it is running in</a:t>
            </a:r>
            <a:r>
              <a:rPr lang="en-US" dirty="0" smtClean="0"/>
              <a:t>”</a:t>
            </a:r>
          </a:p>
          <a:p>
            <a:pPr lvl="1"/>
            <a:r>
              <a:rPr lang="en-US" dirty="0"/>
              <a:t>“</a:t>
            </a:r>
            <a:r>
              <a:rPr lang="en-US" dirty="0" err="1"/>
              <a:t>Docker</a:t>
            </a:r>
            <a:r>
              <a:rPr lang="en-US" dirty="0"/>
              <a:t> provides an additional layer of abstraction and automation of operating-system-level virtualization on Linux</a:t>
            </a:r>
            <a:r>
              <a:rPr lang="en-US" dirty="0" smtClean="0"/>
              <a:t>. </a:t>
            </a:r>
            <a:r>
              <a:rPr lang="en-US" dirty="0" err="1"/>
              <a:t>Docker</a:t>
            </a:r>
            <a:r>
              <a:rPr lang="en-US" dirty="0"/>
              <a:t> uses the resource isolation features </a:t>
            </a:r>
            <a:r>
              <a:rPr lang="en-US" dirty="0" smtClean="0"/>
              <a:t>of the Linux kernel to </a:t>
            </a:r>
            <a:r>
              <a:rPr lang="en-US" dirty="0"/>
              <a:t>allow independent "containers" to run within a single Linux instance, avoiding the overhead of starting and maintaining virtual machines.”</a:t>
            </a:r>
          </a:p>
        </p:txBody>
      </p:sp>
    </p:spTree>
    <p:extLst>
      <p:ext uri="{BB962C8B-B14F-4D97-AF65-F5344CB8AC3E}">
        <p14:creationId xmlns:p14="http://schemas.microsoft.com/office/powerpoint/2010/main" val="3752935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an application programming interface (API)</a:t>
            </a:r>
            <a:endParaRPr lang="en-US" dirty="0"/>
          </a:p>
        </p:txBody>
      </p:sp>
      <p:sp>
        <p:nvSpPr>
          <p:cNvPr id="3" name="Content Placeholder 2"/>
          <p:cNvSpPr>
            <a:spLocks noGrp="1"/>
          </p:cNvSpPr>
          <p:nvPr>
            <p:ph idx="1"/>
          </p:nvPr>
        </p:nvSpPr>
        <p:spPr/>
        <p:txBody>
          <a:bodyPr/>
          <a:lstStyle/>
          <a:p>
            <a:r>
              <a:rPr lang="en-US" dirty="0" smtClean="0"/>
              <a:t>An API is a set </a:t>
            </a:r>
            <a:r>
              <a:rPr lang="en-US" dirty="0"/>
              <a:t>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each other</a:t>
            </a:r>
            <a:r>
              <a:rPr lang="en-US" dirty="0" smtClean="0"/>
              <a:t>.</a:t>
            </a:r>
            <a:endParaRPr lang="en-US" dirty="0"/>
          </a:p>
        </p:txBody>
      </p:sp>
    </p:spTree>
    <p:extLst>
      <p:ext uri="{BB962C8B-B14F-4D97-AF65-F5344CB8AC3E}">
        <p14:creationId xmlns:p14="http://schemas.microsoft.com/office/powerpoint/2010/main" val="1961159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Examples</a:t>
            </a:r>
            <a:endParaRPr lang="en-US" dirty="0"/>
          </a:p>
        </p:txBody>
      </p:sp>
      <p:sp>
        <p:nvSpPr>
          <p:cNvPr id="3" name="Content Placeholder 2"/>
          <p:cNvSpPr>
            <a:spLocks noGrp="1"/>
          </p:cNvSpPr>
          <p:nvPr>
            <p:ph idx="1"/>
          </p:nvPr>
        </p:nvSpPr>
        <p:spPr>
          <a:xfrm>
            <a:off x="152400" y="1124744"/>
            <a:ext cx="8839200" cy="5199856"/>
          </a:xfrm>
        </p:spPr>
        <p:txBody>
          <a:bodyPr>
            <a:normAutofit fontScale="92500" lnSpcReduction="10000"/>
          </a:bodyPr>
          <a:lstStyle/>
          <a:p>
            <a:r>
              <a:rPr lang="en-US" b="1" dirty="0" smtClean="0"/>
              <a:t>Assuming you have some NGS data, how should you analyze it?</a:t>
            </a:r>
          </a:p>
          <a:p>
            <a:r>
              <a:rPr lang="en-US" dirty="0" smtClean="0"/>
              <a:t>Depends where you are on the informatics spectrum.  Do you want to:</a:t>
            </a:r>
          </a:p>
          <a:p>
            <a:pPr lvl="1"/>
            <a:r>
              <a:rPr lang="en-US" dirty="0" smtClean="0"/>
              <a:t>Build a completely novel process, a custom pipeline, develop algorithms, write software, etc.</a:t>
            </a:r>
          </a:p>
          <a:p>
            <a:pPr lvl="2"/>
            <a:r>
              <a:rPr lang="en-US" dirty="0" smtClean="0"/>
              <a:t>Maximum flexibility. </a:t>
            </a:r>
            <a:r>
              <a:rPr lang="en-US" dirty="0"/>
              <a:t>P</a:t>
            </a:r>
            <a:r>
              <a:rPr lang="en-US" dirty="0" smtClean="0"/>
              <a:t>erformance and scalability are determined by how well you engineer it.</a:t>
            </a:r>
          </a:p>
          <a:p>
            <a:pPr lvl="1"/>
            <a:r>
              <a:rPr lang="en-US" dirty="0" smtClean="0"/>
              <a:t>Build on top of someone else genome analysis platform</a:t>
            </a:r>
          </a:p>
          <a:p>
            <a:pPr lvl="2"/>
            <a:r>
              <a:rPr lang="en-US" dirty="0" smtClean="0"/>
              <a:t>Don’t have to start from scratch but still have a lot of flexibility.</a:t>
            </a:r>
          </a:p>
          <a:p>
            <a:pPr lvl="2"/>
            <a:r>
              <a:rPr lang="en-US" dirty="0"/>
              <a:t>e</a:t>
            </a:r>
            <a:r>
              <a:rPr lang="en-US" dirty="0" smtClean="0"/>
              <a:t>.g. GMS, </a:t>
            </a:r>
            <a:r>
              <a:rPr lang="en-US" dirty="0" err="1" smtClean="0"/>
              <a:t>Arvados</a:t>
            </a:r>
            <a:r>
              <a:rPr lang="en-US" dirty="0" smtClean="0"/>
              <a:t>, DNA Nexus, </a:t>
            </a:r>
            <a:r>
              <a:rPr lang="en-US" dirty="0" err="1" smtClean="0"/>
              <a:t>bcbio-nextgen</a:t>
            </a:r>
            <a:r>
              <a:rPr lang="en-US" dirty="0" smtClean="0"/>
              <a:t>, </a:t>
            </a:r>
            <a:r>
              <a:rPr lang="en-US" dirty="0" err="1" smtClean="0"/>
              <a:t>Gkno</a:t>
            </a:r>
            <a:r>
              <a:rPr lang="en-US" dirty="0" smtClean="0"/>
              <a:t>, etc.</a:t>
            </a:r>
          </a:p>
          <a:p>
            <a:pPr lvl="1"/>
            <a:r>
              <a:rPr lang="en-US" dirty="0" smtClean="0"/>
              <a:t>Upload data in web browser, use graphical user interface</a:t>
            </a:r>
          </a:p>
          <a:p>
            <a:pPr lvl="2"/>
            <a:r>
              <a:rPr lang="en-US" dirty="0" smtClean="0"/>
              <a:t>Sacrifices flexibility for ease of use</a:t>
            </a:r>
          </a:p>
          <a:p>
            <a:pPr lvl="2"/>
            <a:r>
              <a:rPr lang="en-US" dirty="0" smtClean="0"/>
              <a:t>Galaxy, </a:t>
            </a:r>
            <a:r>
              <a:rPr lang="en-US" dirty="0" err="1" smtClean="0"/>
              <a:t>Illumina</a:t>
            </a:r>
            <a:r>
              <a:rPr lang="en-US" dirty="0" smtClean="0"/>
              <a:t> </a:t>
            </a:r>
            <a:r>
              <a:rPr lang="en-US" dirty="0" err="1" smtClean="0"/>
              <a:t>BaseSpace</a:t>
            </a:r>
            <a:endParaRPr lang="en-US" dirty="0" smtClean="0"/>
          </a:p>
        </p:txBody>
      </p:sp>
    </p:spTree>
    <p:extLst>
      <p:ext uri="{BB962C8B-B14F-4D97-AF65-F5344CB8AC3E}">
        <p14:creationId xmlns:p14="http://schemas.microsoft.com/office/powerpoint/2010/main" val="4284864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Galaxy</a:t>
            </a:r>
            <a:endParaRPr lang="en-US" dirty="0"/>
          </a:p>
        </p:txBody>
      </p:sp>
      <p:sp>
        <p:nvSpPr>
          <p:cNvPr id="3" name="Content Placeholder 2"/>
          <p:cNvSpPr>
            <a:spLocks noGrp="1"/>
          </p:cNvSpPr>
          <p:nvPr>
            <p:ph idx="1"/>
          </p:nvPr>
        </p:nvSpPr>
        <p:spPr/>
        <p:txBody>
          <a:bodyPr/>
          <a:lstStyle/>
          <a:p>
            <a:r>
              <a:rPr lang="en-US" dirty="0">
                <a:hlinkClick r:id="rId2"/>
              </a:rPr>
              <a:t>http://galaxyproject.org</a:t>
            </a:r>
            <a:r>
              <a:rPr lang="en-US" dirty="0" smtClean="0">
                <a:hlinkClick r:id="rId2"/>
              </a:rPr>
              <a:t>/</a:t>
            </a:r>
            <a:r>
              <a:rPr lang="en-US" dirty="0" smtClean="0"/>
              <a:t> </a:t>
            </a:r>
          </a:p>
          <a:p>
            <a:r>
              <a:rPr lang="en-US" dirty="0" smtClean="0"/>
              <a:t>Open Source academic project.</a:t>
            </a:r>
          </a:p>
          <a:p>
            <a:r>
              <a:rPr lang="en-US" dirty="0" smtClean="0"/>
              <a:t>Example RNA-seq workflow</a:t>
            </a:r>
          </a:p>
          <a:p>
            <a:pPr lvl="1"/>
            <a:r>
              <a:rPr lang="en-US" dirty="0" smtClean="0">
                <a:hlinkClick r:id="rId3"/>
              </a:rPr>
              <a:t>https</a:t>
            </a:r>
            <a:r>
              <a:rPr lang="en-US" dirty="0">
                <a:hlinkClick r:id="rId3"/>
              </a:rPr>
              <a:t>://usegalaxy.org/u/mwolfien/w/rnaseq-wolfien-</a:t>
            </a:r>
            <a:r>
              <a:rPr lang="en-US" dirty="0" smtClean="0">
                <a:hlinkClick r:id="rId3"/>
              </a:rPr>
              <a:t>pipeline</a:t>
            </a:r>
            <a:endParaRPr lang="en-US" dirty="0" smtClean="0"/>
          </a:p>
          <a:p>
            <a:endParaRPr lang="en-US" dirty="0" smtClean="0"/>
          </a:p>
          <a:p>
            <a:r>
              <a:rPr lang="en-US" dirty="0" smtClean="0"/>
              <a:t>A web based interface that allows you to run existing workflows or create custom analyses by combining tools in the Galaxy ‘toolshed’</a:t>
            </a:r>
            <a:endParaRPr lang="en-US" dirty="0"/>
          </a:p>
        </p:txBody>
      </p:sp>
    </p:spTree>
    <p:extLst>
      <p:ext uri="{BB962C8B-B14F-4D97-AF65-F5344CB8AC3E}">
        <p14:creationId xmlns:p14="http://schemas.microsoft.com/office/powerpoint/2010/main" val="327180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err="1" smtClean="0"/>
              <a:t>Illumina</a:t>
            </a:r>
            <a:r>
              <a:rPr lang="en-US" dirty="0" smtClean="0"/>
              <a:t> </a:t>
            </a:r>
            <a:r>
              <a:rPr lang="en-US" dirty="0" err="1" smtClean="0"/>
              <a:t>BaseSpace</a:t>
            </a:r>
            <a:endParaRPr lang="en-US" dirty="0"/>
          </a:p>
        </p:txBody>
      </p:sp>
      <p:pic>
        <p:nvPicPr>
          <p:cNvPr id="4" name="Content Placeholder 3" descr="basespace.png"/>
          <p:cNvPicPr>
            <a:picLocks noGrp="1" noChangeAspect="1"/>
          </p:cNvPicPr>
          <p:nvPr>
            <p:ph idx="1"/>
          </p:nvPr>
        </p:nvPicPr>
        <p:blipFill>
          <a:blip r:embed="rId2" cstate="print">
            <a:extLst>
              <a:ext uri="{28A0092B-C50C-407E-A947-70E740481C1C}">
                <a14:useLocalDpi xmlns:a14="http://schemas.microsoft.com/office/drawing/2010/main" val="0"/>
              </a:ext>
            </a:extLst>
          </a:blip>
          <a:srcRect t="-1948" b="-1948"/>
          <a:stretch>
            <a:fillRect/>
          </a:stretch>
        </p:blipFill>
        <p:spPr>
          <a:xfrm>
            <a:off x="755576" y="1163638"/>
            <a:ext cx="7875984" cy="4209578"/>
          </a:xfrm>
        </p:spPr>
      </p:pic>
      <p:sp>
        <p:nvSpPr>
          <p:cNvPr id="5" name="TextBox 4"/>
          <p:cNvSpPr txBox="1"/>
          <p:nvPr/>
        </p:nvSpPr>
        <p:spPr>
          <a:xfrm>
            <a:off x="799460" y="5229200"/>
            <a:ext cx="5852884" cy="1015663"/>
          </a:xfrm>
          <a:prstGeom prst="rect">
            <a:avLst/>
          </a:prstGeom>
          <a:noFill/>
        </p:spPr>
        <p:txBody>
          <a:bodyPr wrap="none" rtlCol="0">
            <a:spAutoFit/>
          </a:bodyPr>
          <a:lstStyle/>
          <a:p>
            <a:pPr marL="342900" indent="-342900">
              <a:buFontTx/>
              <a:buChar char="-"/>
            </a:pPr>
            <a:r>
              <a:rPr lang="en-US" sz="2000" dirty="0" smtClean="0"/>
              <a:t>Use integrated ‘apps’ and automated pipelines.</a:t>
            </a:r>
          </a:p>
          <a:p>
            <a:pPr marL="342900" indent="-342900">
              <a:buFontTx/>
              <a:buChar char="-"/>
            </a:pPr>
            <a:r>
              <a:rPr lang="en-US" sz="2000" dirty="0" smtClean="0"/>
              <a:t>Graphical interface</a:t>
            </a:r>
          </a:p>
          <a:p>
            <a:pPr marL="342900" indent="-342900">
              <a:buFontTx/>
              <a:buChar char="-"/>
            </a:pPr>
            <a:r>
              <a:rPr lang="en-US" sz="2000" dirty="0">
                <a:hlinkClick r:id="rId3"/>
              </a:rPr>
              <a:t>https://</a:t>
            </a:r>
            <a:r>
              <a:rPr lang="en-US" sz="2000" dirty="0" smtClean="0">
                <a:hlinkClick r:id="rId3"/>
              </a:rPr>
              <a:t>basespace.illumina.com</a:t>
            </a:r>
            <a:r>
              <a:rPr lang="en-US" sz="2000" dirty="0" smtClean="0"/>
              <a:t> </a:t>
            </a:r>
            <a:endParaRPr lang="en-US" sz="2000" dirty="0"/>
          </a:p>
        </p:txBody>
      </p:sp>
    </p:spTree>
    <p:extLst>
      <p:ext uri="{BB962C8B-B14F-4D97-AF65-F5344CB8AC3E}">
        <p14:creationId xmlns:p14="http://schemas.microsoft.com/office/powerpoint/2010/main" val="3463337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DNA Nexus Platform</a:t>
            </a:r>
            <a:endParaRPr lang="en-US" dirty="0"/>
          </a:p>
        </p:txBody>
      </p:sp>
      <p:pic>
        <p:nvPicPr>
          <p:cNvPr id="4" name="Content Placeholder 3" descr="DNA Nexus.png"/>
          <p:cNvPicPr>
            <a:picLocks noGrp="1" noChangeAspect="1"/>
          </p:cNvPicPr>
          <p:nvPr>
            <p:ph idx="1"/>
          </p:nvPr>
        </p:nvPicPr>
        <p:blipFill>
          <a:blip r:embed="rId2" cstate="print">
            <a:extLst>
              <a:ext uri="{28A0092B-C50C-407E-A947-70E740481C1C}">
                <a14:useLocalDpi xmlns:a14="http://schemas.microsoft.com/office/drawing/2010/main" val="0"/>
              </a:ext>
            </a:extLst>
          </a:blip>
          <a:srcRect l="-8682" r="-8682"/>
          <a:stretch>
            <a:fillRect/>
          </a:stretch>
        </p:blipFill>
        <p:spPr>
          <a:xfrm>
            <a:off x="872480" y="1081698"/>
            <a:ext cx="7659960" cy="4094117"/>
          </a:xfrm>
        </p:spPr>
      </p:pic>
      <p:sp>
        <p:nvSpPr>
          <p:cNvPr id="5" name="TextBox 4"/>
          <p:cNvSpPr txBox="1"/>
          <p:nvPr/>
        </p:nvSpPr>
        <p:spPr>
          <a:xfrm>
            <a:off x="799460" y="5229200"/>
            <a:ext cx="6288901" cy="1015663"/>
          </a:xfrm>
          <a:prstGeom prst="rect">
            <a:avLst/>
          </a:prstGeom>
          <a:noFill/>
        </p:spPr>
        <p:txBody>
          <a:bodyPr wrap="none" rtlCol="0">
            <a:spAutoFit/>
          </a:bodyPr>
          <a:lstStyle/>
          <a:p>
            <a:pPr marL="342900" indent="-342900">
              <a:buFontTx/>
              <a:buChar char="-"/>
            </a:pPr>
            <a:r>
              <a:rPr lang="en-US" sz="2000" dirty="0" smtClean="0"/>
              <a:t>Build your own pipeline or use an existing one</a:t>
            </a:r>
          </a:p>
          <a:p>
            <a:pPr marL="342900" indent="-342900">
              <a:buFontTx/>
              <a:buChar char="-"/>
            </a:pPr>
            <a:r>
              <a:rPr lang="en-US" sz="2000" dirty="0" smtClean="0"/>
              <a:t>DNA Nexus handles cloud deployment, etc. for you</a:t>
            </a:r>
          </a:p>
          <a:p>
            <a:pPr marL="342900" indent="-342900">
              <a:buFontTx/>
              <a:buChar char="-"/>
            </a:pPr>
            <a:r>
              <a:rPr lang="en-US" sz="2000" dirty="0">
                <a:hlinkClick r:id="rId3"/>
              </a:rPr>
              <a:t>https://www.dnanexus.com</a:t>
            </a:r>
            <a:r>
              <a:rPr lang="en-US" sz="2000" dirty="0" smtClean="0">
                <a:hlinkClick r:id="rId3"/>
              </a:rPr>
              <a:t>/</a:t>
            </a:r>
            <a:endParaRPr lang="en-US" sz="2000" dirty="0" smtClean="0"/>
          </a:p>
        </p:txBody>
      </p:sp>
    </p:spTree>
    <p:extLst>
      <p:ext uri="{BB962C8B-B14F-4D97-AF65-F5344CB8AC3E}">
        <p14:creationId xmlns:p14="http://schemas.microsoft.com/office/powerpoint/2010/main" val="3489233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6632"/>
            <a:ext cx="8839200" cy="1143000"/>
          </a:xfrm>
        </p:spPr>
        <p:txBody>
          <a:bodyPr/>
          <a:lstStyle/>
          <a:p>
            <a:r>
              <a:rPr lang="en-US" dirty="0" smtClean="0"/>
              <a:t>Other pipeline development platforms to build on top of</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Gkno</a:t>
            </a:r>
            <a:endParaRPr lang="en-US" dirty="0"/>
          </a:p>
          <a:p>
            <a:pPr lvl="1"/>
            <a:r>
              <a:rPr lang="en-US" dirty="0" smtClean="0">
                <a:hlinkClick r:id="rId2"/>
              </a:rPr>
              <a:t>http</a:t>
            </a:r>
            <a:r>
              <a:rPr lang="en-US" dirty="0">
                <a:hlinkClick r:id="rId2"/>
              </a:rPr>
              <a:t>://gkno.me</a:t>
            </a:r>
            <a:r>
              <a:rPr lang="en-US" dirty="0" smtClean="0">
                <a:hlinkClick r:id="rId2"/>
              </a:rPr>
              <a:t>/</a:t>
            </a:r>
            <a:r>
              <a:rPr lang="en-US" dirty="0" smtClean="0"/>
              <a:t> </a:t>
            </a:r>
          </a:p>
          <a:p>
            <a:r>
              <a:rPr lang="en-US" dirty="0" smtClean="0"/>
              <a:t>Genome Modeling System (GMS)</a:t>
            </a:r>
          </a:p>
          <a:p>
            <a:pPr lvl="1"/>
            <a:r>
              <a:rPr lang="en-US" dirty="0">
                <a:hlinkClick r:id="rId3"/>
              </a:rPr>
              <a:t>https://github.com/genome/</a:t>
            </a:r>
            <a:r>
              <a:rPr lang="en-US" dirty="0" smtClean="0">
                <a:hlinkClick r:id="rId3"/>
              </a:rPr>
              <a:t>gms</a:t>
            </a:r>
            <a:r>
              <a:rPr lang="en-US" dirty="0" smtClean="0"/>
              <a:t> </a:t>
            </a:r>
          </a:p>
          <a:p>
            <a:r>
              <a:rPr lang="en-US" dirty="0" err="1" smtClean="0"/>
              <a:t>Arvados</a:t>
            </a:r>
            <a:endParaRPr lang="en-US" dirty="0" smtClean="0"/>
          </a:p>
          <a:p>
            <a:pPr lvl="1"/>
            <a:r>
              <a:rPr lang="en-US" dirty="0">
                <a:hlinkClick r:id="rId4"/>
              </a:rPr>
              <a:t>https://arvados.org</a:t>
            </a:r>
            <a:r>
              <a:rPr lang="en-US" dirty="0" smtClean="0">
                <a:hlinkClick r:id="rId4"/>
              </a:rPr>
              <a:t>/</a:t>
            </a:r>
            <a:r>
              <a:rPr lang="en-US" dirty="0" smtClean="0"/>
              <a:t> </a:t>
            </a:r>
          </a:p>
          <a:p>
            <a:r>
              <a:rPr lang="en-US" dirty="0" err="1" smtClean="0"/>
              <a:t>Bcbio-nextgen</a:t>
            </a:r>
            <a:endParaRPr lang="en-US" dirty="0" smtClean="0"/>
          </a:p>
          <a:p>
            <a:pPr lvl="1"/>
            <a:r>
              <a:rPr lang="en-US" dirty="0">
                <a:hlinkClick r:id="rId5"/>
              </a:rPr>
              <a:t>https://bcbio-nextgen.readthedocs.org/en/latest</a:t>
            </a:r>
            <a:r>
              <a:rPr lang="en-US" dirty="0" smtClean="0">
                <a:hlinkClick r:id="rId5"/>
              </a:rPr>
              <a:t>/</a:t>
            </a:r>
            <a:endParaRPr lang="en-US" dirty="0" smtClean="0"/>
          </a:p>
          <a:p>
            <a:r>
              <a:rPr lang="en-US" dirty="0" err="1" smtClean="0"/>
              <a:t>OmicsPipe</a:t>
            </a:r>
            <a:endParaRPr lang="en-US" dirty="0" smtClean="0"/>
          </a:p>
          <a:p>
            <a:pPr lvl="1"/>
            <a:r>
              <a:rPr lang="en-US" dirty="0">
                <a:hlinkClick r:id="rId6"/>
              </a:rPr>
              <a:t>http://sulab.org/tools/omics-pipe</a:t>
            </a:r>
            <a:r>
              <a:rPr lang="en-US" dirty="0" smtClean="0">
                <a:hlinkClick r:id="rId6"/>
              </a:rPr>
              <a:t>/</a:t>
            </a:r>
            <a:r>
              <a:rPr lang="en-US" dirty="0" smtClean="0"/>
              <a:t> </a:t>
            </a:r>
          </a:p>
          <a:p>
            <a:r>
              <a:rPr lang="en-US" dirty="0" smtClean="0"/>
              <a:t>NGSANE</a:t>
            </a:r>
          </a:p>
          <a:p>
            <a:pPr lvl="1"/>
            <a:r>
              <a:rPr lang="en-US" dirty="0" smtClean="0">
                <a:hlinkClick r:id="rId7"/>
              </a:rPr>
              <a:t>https</a:t>
            </a:r>
            <a:r>
              <a:rPr lang="en-US" dirty="0">
                <a:hlinkClick r:id="rId7"/>
              </a:rPr>
              <a:t>://github.com/BauerLab/</a:t>
            </a:r>
            <a:r>
              <a:rPr lang="en-US" dirty="0" smtClean="0">
                <a:hlinkClick r:id="rId7"/>
              </a:rPr>
              <a:t>ngsane</a:t>
            </a:r>
            <a:r>
              <a:rPr lang="en-US" dirty="0" smtClean="0"/>
              <a:t> </a:t>
            </a:r>
            <a:endParaRPr lang="en-US" dirty="0"/>
          </a:p>
        </p:txBody>
      </p:sp>
    </p:spTree>
    <p:extLst>
      <p:ext uri="{BB962C8B-B14F-4D97-AF65-F5344CB8AC3E}">
        <p14:creationId xmlns:p14="http://schemas.microsoft.com/office/powerpoint/2010/main" val="216306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Global Alliance for Genomics Health (ga4gh)</a:t>
            </a:r>
            <a:endParaRPr lang="en-US" dirty="0"/>
          </a:p>
        </p:txBody>
      </p:sp>
      <p:sp>
        <p:nvSpPr>
          <p:cNvPr id="3" name="Content Placeholder 2"/>
          <p:cNvSpPr>
            <a:spLocks noGrp="1"/>
          </p:cNvSpPr>
          <p:nvPr>
            <p:ph idx="1"/>
          </p:nvPr>
        </p:nvSpPr>
        <p:spPr/>
        <p:txBody>
          <a:bodyPr/>
          <a:lstStyle/>
          <a:p>
            <a:r>
              <a:rPr lang="en-US" dirty="0"/>
              <a:t>An international coalition, formed to enable the </a:t>
            </a:r>
            <a:r>
              <a:rPr lang="en-US" u="sng" dirty="0"/>
              <a:t>sharing</a:t>
            </a:r>
            <a:r>
              <a:rPr lang="en-US" dirty="0"/>
              <a:t> of genomic and clinical data</a:t>
            </a:r>
            <a:r>
              <a:rPr lang="en-US" dirty="0" smtClean="0"/>
              <a:t>.</a:t>
            </a:r>
          </a:p>
          <a:p>
            <a:r>
              <a:rPr lang="en-US" dirty="0"/>
              <a:t>Work on data models and APIs for Genomic data</a:t>
            </a:r>
            <a:r>
              <a:rPr lang="en-US" dirty="0" smtClean="0"/>
              <a:t>.</a:t>
            </a:r>
          </a:p>
          <a:p>
            <a:r>
              <a:rPr lang="en-US" dirty="0" smtClean="0"/>
              <a:t>Not yet entirely clear what is available to be used by end users beyond the ‘beacon’ project:</a:t>
            </a:r>
          </a:p>
          <a:p>
            <a:r>
              <a:rPr lang="en-US" dirty="0" smtClean="0">
                <a:hlinkClick r:id="rId2"/>
              </a:rPr>
              <a:t>http://genomicsandhealth.org/</a:t>
            </a:r>
            <a:endParaRPr lang="en-US" dirty="0" smtClean="0"/>
          </a:p>
          <a:p>
            <a:r>
              <a:rPr lang="en-US" dirty="0" smtClean="0">
                <a:hlinkClick r:id="rId3"/>
              </a:rPr>
              <a:t>http</a:t>
            </a:r>
            <a:r>
              <a:rPr lang="en-US" dirty="0">
                <a:hlinkClick r:id="rId3"/>
              </a:rPr>
              <a:t>://ga4gh.org/#</a:t>
            </a:r>
            <a:r>
              <a:rPr lang="en-US" dirty="0" smtClean="0">
                <a:hlinkClick r:id="rId3"/>
              </a:rPr>
              <a:t>/</a:t>
            </a:r>
            <a:endParaRPr lang="en-US" dirty="0" smtClean="0"/>
          </a:p>
          <a:p>
            <a:r>
              <a:rPr lang="en-US" dirty="0">
                <a:hlinkClick r:id="rId4"/>
              </a:rPr>
              <a:t>https://github.com/</a:t>
            </a:r>
            <a:r>
              <a:rPr lang="en-US" dirty="0" smtClean="0">
                <a:hlinkClick r:id="rId4"/>
              </a:rPr>
              <a:t>ga4gh</a:t>
            </a:r>
            <a:endParaRPr lang="en-US" dirty="0" smtClean="0"/>
          </a:p>
          <a:p>
            <a:pPr marL="342900" lvl="1" indent="-342900">
              <a:buFont typeface="Arial" charset="0"/>
              <a:buChar char="•"/>
            </a:pPr>
            <a:r>
              <a:rPr lang="en-US" sz="2800" dirty="0" smtClean="0">
                <a:hlinkClick r:id="rId5"/>
              </a:rPr>
              <a:t>http</a:t>
            </a:r>
            <a:r>
              <a:rPr lang="en-US" sz="2800" dirty="0">
                <a:hlinkClick r:id="rId5"/>
              </a:rPr>
              <a:t>://ga4gh.org/#/</a:t>
            </a:r>
            <a:r>
              <a:rPr lang="en-US" sz="2800" dirty="0" smtClean="0">
                <a:hlinkClick r:id="rId5"/>
              </a:rPr>
              <a:t>beacon</a:t>
            </a:r>
            <a:endParaRPr lang="en-US" sz="2800" dirty="0" smtClean="0"/>
          </a:p>
          <a:p>
            <a:pPr marL="342900" lvl="1" indent="-342900">
              <a:buFont typeface="Arial" charset="0"/>
              <a:buChar char="•"/>
            </a:pPr>
            <a:endParaRPr lang="en-US" dirty="0">
              <a:hlinkClick r:id="rId2"/>
            </a:endParaRPr>
          </a:p>
          <a:p>
            <a:endParaRPr lang="en-US" dirty="0" smtClean="0"/>
          </a:p>
          <a:p>
            <a:pPr marL="0" indent="0">
              <a:buNone/>
            </a:pPr>
            <a:endParaRPr lang="en-US" dirty="0"/>
          </a:p>
        </p:txBody>
      </p:sp>
    </p:spTree>
    <p:extLst>
      <p:ext uri="{BB962C8B-B14F-4D97-AF65-F5344CB8AC3E}">
        <p14:creationId xmlns:p14="http://schemas.microsoft.com/office/powerpoint/2010/main" val="35071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752"/>
            <a:ext cx="8839200" cy="1143000"/>
          </a:xfrm>
        </p:spPr>
        <p:txBody>
          <a:bodyPr/>
          <a:lstStyle/>
          <a:p>
            <a:r>
              <a:rPr lang="en-US" dirty="0" smtClean="0"/>
              <a:t>The NCI Cancer Genomics Cloud (CGC) Program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“Bringing </a:t>
            </a:r>
            <a:r>
              <a:rPr lang="en-US" dirty="0"/>
              <a:t>data and computation together to create knowledge that accelerates cancer research and enables precision </a:t>
            </a:r>
            <a:r>
              <a:rPr lang="en-US" dirty="0" smtClean="0"/>
              <a:t>medicine”. </a:t>
            </a:r>
            <a:r>
              <a:rPr lang="en-US" dirty="0" smtClean="0">
                <a:hlinkClick r:id="rId2"/>
              </a:rPr>
              <a:t>NCI Cloud Initiative</a:t>
            </a:r>
            <a:r>
              <a:rPr lang="en-US" dirty="0" smtClean="0"/>
              <a:t>.</a:t>
            </a:r>
          </a:p>
          <a:p>
            <a:r>
              <a:rPr lang="en-US" dirty="0" smtClean="0"/>
              <a:t>Make large cancer data sets available (e.g. TCGA and TARGET) and allow you to analyze these data on the cloud without downloading yourself</a:t>
            </a:r>
          </a:p>
          <a:p>
            <a:r>
              <a:rPr lang="en-US" dirty="0" smtClean="0"/>
              <a:t>Credits to perform analysis are available: </a:t>
            </a:r>
            <a:r>
              <a:rPr lang="en-US" dirty="0" smtClean="0">
                <a:hlinkClick r:id="rId3"/>
              </a:rPr>
              <a:t>Cancer Cloud Credits</a:t>
            </a:r>
            <a:endParaRPr lang="en-US" dirty="0" smtClean="0"/>
          </a:p>
          <a:p>
            <a:r>
              <a:rPr lang="en-US" dirty="0" smtClean="0"/>
              <a:t>Three CGC implementations available</a:t>
            </a:r>
          </a:p>
          <a:p>
            <a:pPr lvl="1"/>
            <a:r>
              <a:rPr lang="en-US" dirty="0" smtClean="0">
                <a:hlinkClick r:id="rId4"/>
              </a:rPr>
              <a:t>ISB Cancer Genomics Cloud</a:t>
            </a:r>
            <a:endParaRPr lang="en-US" dirty="0" smtClean="0"/>
          </a:p>
          <a:p>
            <a:pPr lvl="1"/>
            <a:r>
              <a:rPr lang="en-US" dirty="0" smtClean="0">
                <a:hlinkClick r:id="rId5"/>
              </a:rPr>
              <a:t>Broad </a:t>
            </a:r>
            <a:r>
              <a:rPr lang="en-US" dirty="0" err="1" smtClean="0">
                <a:hlinkClick r:id="rId5"/>
              </a:rPr>
              <a:t>FireCloud</a:t>
            </a:r>
            <a:endParaRPr lang="en-US" dirty="0" smtClean="0"/>
          </a:p>
          <a:p>
            <a:pPr lvl="1"/>
            <a:r>
              <a:rPr lang="en-US" dirty="0" smtClean="0">
                <a:hlinkClick r:id="rId6"/>
              </a:rPr>
              <a:t>Seven Bridges Cancer Genomics Cloud</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854773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The </a:t>
            </a:r>
            <a:r>
              <a:rPr lang="en-US" i="1" dirty="0" smtClean="0"/>
              <a:t>NIH Commons </a:t>
            </a:r>
            <a:endParaRPr lang="en-US" i="1" dirty="0"/>
          </a:p>
        </p:txBody>
      </p:sp>
      <p:sp>
        <p:nvSpPr>
          <p:cNvPr id="3" name="Content Placeholder 2"/>
          <p:cNvSpPr>
            <a:spLocks noGrp="1"/>
          </p:cNvSpPr>
          <p:nvPr>
            <p:ph idx="1"/>
          </p:nvPr>
        </p:nvSpPr>
        <p:spPr/>
        <p:txBody>
          <a:bodyPr/>
          <a:lstStyle/>
          <a:p>
            <a:r>
              <a:rPr lang="en-US" dirty="0">
                <a:hlinkClick r:id="rId2"/>
              </a:rPr>
              <a:t>The NIH </a:t>
            </a:r>
            <a:r>
              <a:rPr lang="en-US" dirty="0" smtClean="0">
                <a:hlinkClick r:id="rId2"/>
              </a:rPr>
              <a:t>Commons</a:t>
            </a:r>
            <a:endParaRPr lang="en-US" dirty="0" smtClean="0"/>
          </a:p>
          <a:p>
            <a:pPr lvl="1"/>
            <a:r>
              <a:rPr lang="en-US" dirty="0"/>
              <a:t>“The Commons is a shared virtual space where scientists can work with the digital objects of biomedical research, i.e. it is a system that will allow investigators to find, manage, share, use and reuse data, software, metadata and workflows.</a:t>
            </a:r>
            <a:r>
              <a:rPr lang="en-US" dirty="0" smtClean="0"/>
              <a:t>”</a:t>
            </a:r>
          </a:p>
          <a:p>
            <a:r>
              <a:rPr lang="en-US" dirty="0" smtClean="0">
                <a:hlinkClick r:id="rId3"/>
              </a:rPr>
              <a:t>The Commons Credit Portal</a:t>
            </a:r>
            <a:endParaRPr lang="en-US" dirty="0" smtClean="0"/>
          </a:p>
          <a:p>
            <a:pPr lvl="1"/>
            <a:r>
              <a:rPr lang="en-US" dirty="0" smtClean="0"/>
              <a:t>Used to apply for compute credits</a:t>
            </a:r>
          </a:p>
          <a:p>
            <a:pPr lvl="2"/>
            <a:r>
              <a:rPr lang="en-US" dirty="0" smtClean="0"/>
              <a:t>For example, to perform analysis on approved vendors such as Amazon, IBM, Microsoft or Google clouds</a:t>
            </a:r>
          </a:p>
          <a:p>
            <a:pPr lvl="2"/>
            <a:r>
              <a:rPr lang="en-US" dirty="0" smtClean="0"/>
              <a:t>Need to provide scientific proposal (analysis plan) and detailed budget for compute costs</a:t>
            </a:r>
            <a:endParaRPr lang="en-US" dirty="0"/>
          </a:p>
        </p:txBody>
      </p:sp>
    </p:spTree>
    <p:extLst>
      <p:ext uri="{BB962C8B-B14F-4D97-AF65-F5344CB8AC3E}">
        <p14:creationId xmlns:p14="http://schemas.microsoft.com/office/powerpoint/2010/main" val="3420440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800" dirty="0">
                <a:solidFill>
                  <a:schemeClr val="bg1"/>
                </a:solidFill>
                <a:latin typeface="Calibri" charset="0"/>
                <a:cs typeface="Segoe UI" charset="0"/>
              </a:rPr>
              <a:t>Introduction to Genome Analysis Platforms</a:t>
            </a: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a:t>
            </a:r>
            <a:r>
              <a:rPr lang="en-US" sz="1600" dirty="0">
                <a:latin typeface="Calibri"/>
                <a:ea typeface="+mj-ea"/>
                <a:cs typeface="Calibri"/>
              </a:rPr>
              <a:t>, </a:t>
            </a:r>
            <a:r>
              <a:rPr lang="en-US" sz="1600" dirty="0" err="1">
                <a:latin typeface="Calibri"/>
                <a:ea typeface="+mj-ea"/>
                <a:cs typeface="Calibri"/>
              </a:rPr>
              <a:t>Fouad</a:t>
            </a:r>
            <a:r>
              <a:rPr lang="en-US" sz="1600" dirty="0">
                <a:latin typeface="Calibri"/>
                <a:ea typeface="+mj-ea"/>
                <a:cs typeface="Calibri"/>
              </a:rPr>
              <a:t> </a:t>
            </a:r>
            <a:r>
              <a:rPr lang="en-US" sz="1600" dirty="0" err="1">
                <a:latin typeface="Calibri"/>
                <a:ea typeface="+mj-ea"/>
                <a:cs typeface="Calibri"/>
              </a:rPr>
              <a:t>Yousif</a:t>
            </a:r>
            <a:endParaRPr lang="en-US" sz="1600" dirty="0" smtClean="0">
              <a:latin typeface="Calibri"/>
              <a:ea typeface="+mj-ea"/>
              <a:cs typeface="Calibri"/>
            </a:endParaRPr>
          </a:p>
          <a:p>
            <a:pPr fontAlgn="auto">
              <a:spcAft>
                <a:spcPts val="0"/>
              </a:spcAft>
              <a:defRPr/>
            </a:pPr>
            <a:r>
              <a:rPr lang="en-US" sz="1600" dirty="0">
                <a:ln w="1270">
                  <a:solidFill>
                    <a:schemeClr val="tx1">
                      <a:alpha val="38000"/>
                    </a:schemeClr>
                  </a:solidFill>
                </a:ln>
                <a:latin typeface="Calibri"/>
                <a:cs typeface="Calibri"/>
              </a:rPr>
              <a:t>Informatics for RNA-</a:t>
            </a:r>
            <a:r>
              <a:rPr lang="en-US" sz="1600" dirty="0" err="1">
                <a:ln w="1270">
                  <a:solidFill>
                    <a:schemeClr val="tx1">
                      <a:alpha val="38000"/>
                    </a:schemeClr>
                  </a:solidFill>
                </a:ln>
                <a:latin typeface="Calibri"/>
                <a:cs typeface="Calibri"/>
              </a:rPr>
              <a:t>seq</a:t>
            </a:r>
            <a:r>
              <a:rPr lang="en-US" sz="1600" dirty="0">
                <a:ln w="1270">
                  <a:solidFill>
                    <a:schemeClr val="tx1">
                      <a:alpha val="38000"/>
                    </a:schemeClr>
                  </a:solidFill>
                </a:ln>
                <a:latin typeface="Calibri"/>
                <a:cs typeface="Calibri"/>
              </a:rPr>
              <a:t> Analysis</a:t>
            </a:r>
            <a:br>
              <a:rPr lang="en-US" sz="1600" dirty="0">
                <a:ln w="1270">
                  <a:solidFill>
                    <a:schemeClr val="tx1">
                      <a:alpha val="38000"/>
                    </a:schemeClr>
                  </a:solidFill>
                </a:ln>
                <a:latin typeface="Calibri"/>
                <a:cs typeface="Calibri"/>
              </a:rPr>
            </a:br>
            <a:r>
              <a:rPr lang="en-US" sz="1400" dirty="0">
                <a:ln w="1270">
                  <a:solidFill>
                    <a:schemeClr val="tx1">
                      <a:alpha val="38000"/>
                    </a:schemeClr>
                  </a:solidFill>
                </a:ln>
                <a:latin typeface="Calibri"/>
                <a:cs typeface="Calibri"/>
              </a:rPr>
              <a:t>July 10-12, 2017</a:t>
            </a: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genome analysis ‘platform’?</a:t>
            </a:r>
            <a:endParaRPr lang="en-US" dirty="0"/>
          </a:p>
        </p:txBody>
      </p:sp>
      <p:sp>
        <p:nvSpPr>
          <p:cNvPr id="3" name="Content Placeholder 2"/>
          <p:cNvSpPr>
            <a:spLocks noGrp="1"/>
          </p:cNvSpPr>
          <p:nvPr>
            <p:ph idx="1"/>
          </p:nvPr>
        </p:nvSpPr>
        <p:spPr>
          <a:xfrm>
            <a:off x="152400" y="1253480"/>
            <a:ext cx="8839200" cy="5199856"/>
          </a:xfrm>
        </p:spPr>
        <p:txBody>
          <a:bodyPr>
            <a:normAutofit fontScale="77500" lnSpcReduction="20000"/>
          </a:bodyPr>
          <a:lstStyle/>
          <a:p>
            <a:r>
              <a:rPr lang="en-US" dirty="0" smtClean="0"/>
              <a:t>Means different things to different people…</a:t>
            </a:r>
          </a:p>
          <a:p>
            <a:pPr lvl="1"/>
            <a:r>
              <a:rPr lang="en-US" dirty="0" smtClean="0"/>
              <a:t>Lost of jargon (and buzzwords)</a:t>
            </a:r>
            <a:endParaRPr lang="en-US" dirty="0"/>
          </a:p>
          <a:p>
            <a:r>
              <a:rPr lang="en-US" dirty="0"/>
              <a:t>Hardware</a:t>
            </a:r>
          </a:p>
          <a:p>
            <a:pPr lvl="1"/>
            <a:r>
              <a:rPr lang="en-US" dirty="0"/>
              <a:t>e.g. ‘Dell Genomic Data Analysis Platform</a:t>
            </a:r>
            <a:r>
              <a:rPr lang="en-US" dirty="0" smtClean="0"/>
              <a:t>’</a:t>
            </a:r>
          </a:p>
          <a:p>
            <a:r>
              <a:rPr lang="en-US" dirty="0" smtClean="0"/>
              <a:t>Pipelines</a:t>
            </a:r>
          </a:p>
          <a:p>
            <a:r>
              <a:rPr lang="en-US" dirty="0" smtClean="0"/>
              <a:t>Cloud computing</a:t>
            </a:r>
          </a:p>
          <a:p>
            <a:pPr lvl="1"/>
            <a:r>
              <a:rPr lang="en-US" dirty="0" smtClean="0"/>
              <a:t>‘Private clouds’</a:t>
            </a:r>
          </a:p>
          <a:p>
            <a:pPr lvl="1"/>
            <a:r>
              <a:rPr lang="en-US" dirty="0" smtClean="0"/>
              <a:t>‘Public clouds’ - Amazon AWS, Google Cloud, digital ocean, etc.</a:t>
            </a:r>
          </a:p>
          <a:p>
            <a:r>
              <a:rPr lang="en-US" dirty="0" smtClean="0"/>
              <a:t>Virtualization and virtual machines</a:t>
            </a:r>
          </a:p>
          <a:p>
            <a:pPr lvl="1"/>
            <a:r>
              <a:rPr lang="en-US" dirty="0" err="1" smtClean="0"/>
              <a:t>VirtualBox</a:t>
            </a:r>
            <a:r>
              <a:rPr lang="en-US" dirty="0" smtClean="0"/>
              <a:t> (vagrant), </a:t>
            </a:r>
            <a:r>
              <a:rPr lang="en-US" dirty="0" err="1" smtClean="0"/>
              <a:t>OpenStack</a:t>
            </a:r>
            <a:r>
              <a:rPr lang="en-US" dirty="0" smtClean="0"/>
              <a:t>, </a:t>
            </a:r>
            <a:r>
              <a:rPr lang="en-US" dirty="0" err="1" smtClean="0"/>
              <a:t>VMWare</a:t>
            </a:r>
            <a:endParaRPr lang="en-US" dirty="0" smtClean="0"/>
          </a:p>
          <a:p>
            <a:r>
              <a:rPr lang="en-US" dirty="0" smtClean="0"/>
              <a:t>Workflow management systems and workflow languages</a:t>
            </a:r>
          </a:p>
          <a:p>
            <a:r>
              <a:rPr lang="en-US" dirty="0" smtClean="0"/>
              <a:t>Software development kits (SDKs)</a:t>
            </a:r>
          </a:p>
          <a:p>
            <a:r>
              <a:rPr lang="en-US" dirty="0" smtClean="0"/>
              <a:t>Application programming interfaces (APIs)</a:t>
            </a:r>
          </a:p>
          <a:p>
            <a:r>
              <a:rPr lang="en-US" dirty="0" smtClean="0"/>
              <a:t>Distributed storage and processing</a:t>
            </a:r>
          </a:p>
          <a:p>
            <a:r>
              <a:rPr lang="en-US" dirty="0" smtClean="0"/>
              <a:t>Job schedulers.  </a:t>
            </a:r>
            <a:r>
              <a:rPr lang="en-US" dirty="0"/>
              <a:t>e</a:t>
            </a:r>
            <a:r>
              <a:rPr lang="en-US" dirty="0" smtClean="0"/>
              <a:t>.g. </a:t>
            </a:r>
            <a:r>
              <a:rPr lang="en-US" dirty="0" err="1" smtClean="0"/>
              <a:t>pbs</a:t>
            </a:r>
            <a:r>
              <a:rPr lang="en-US" dirty="0" smtClean="0"/>
              <a:t>, </a:t>
            </a:r>
            <a:r>
              <a:rPr lang="en-US" dirty="0" err="1" smtClean="0"/>
              <a:t>lsf</a:t>
            </a:r>
            <a:r>
              <a:rPr lang="en-US" dirty="0" smtClean="0"/>
              <a:t>, </a:t>
            </a:r>
            <a:r>
              <a:rPr lang="en-US" dirty="0" err="1" smtClean="0"/>
              <a:t>sge</a:t>
            </a:r>
            <a:r>
              <a:rPr lang="en-US" dirty="0" smtClean="0"/>
              <a:t>, </a:t>
            </a:r>
            <a:r>
              <a:rPr lang="en-US" dirty="0" err="1" smtClean="0"/>
              <a:t>openlava</a:t>
            </a:r>
            <a:r>
              <a:rPr lang="en-US" dirty="0" smtClean="0"/>
              <a:t>, </a:t>
            </a:r>
          </a:p>
        </p:txBody>
      </p:sp>
    </p:spTree>
    <p:extLst>
      <p:ext uri="{BB962C8B-B14F-4D97-AF65-F5344CB8AC3E}">
        <p14:creationId xmlns:p14="http://schemas.microsoft.com/office/powerpoint/2010/main" val="231224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List of existing genome analysis platforms</a:t>
            </a:r>
            <a:endParaRPr lang="en-US" dirty="0"/>
          </a:p>
        </p:txBody>
      </p:sp>
      <p:sp>
        <p:nvSpPr>
          <p:cNvPr id="3" name="Content Placeholder 2"/>
          <p:cNvSpPr>
            <a:spLocks noGrp="1"/>
          </p:cNvSpPr>
          <p:nvPr>
            <p:ph idx="1"/>
          </p:nvPr>
        </p:nvSpPr>
        <p:spPr/>
        <p:txBody>
          <a:bodyPr/>
          <a:lstStyle/>
          <a:p>
            <a:r>
              <a:rPr lang="en-US" dirty="0">
                <a:hlinkClick r:id="rId2"/>
              </a:rPr>
              <a:t>https://docs.google.com/spreadsheets/d/1o8iYwYUy0V7IECmu21Und3XALwQihioj23WGv-w0itk/</a:t>
            </a:r>
            <a:r>
              <a:rPr lang="en-US" dirty="0" smtClean="0">
                <a:hlinkClick r:id="rId2"/>
              </a:rPr>
              <a:t>pubhtml</a:t>
            </a:r>
            <a:endParaRPr lang="en-US" dirty="0" smtClean="0"/>
          </a:p>
          <a:p>
            <a:r>
              <a:rPr lang="en-US" dirty="0"/>
              <a:t>Genome Modeling System (GMS</a:t>
            </a:r>
            <a:r>
              <a:rPr lang="en-US" dirty="0" smtClean="0"/>
              <a:t>), Galaxy, </a:t>
            </a:r>
            <a:r>
              <a:rPr lang="en-US" dirty="0" err="1" smtClean="0"/>
              <a:t>bcbio</a:t>
            </a:r>
            <a:r>
              <a:rPr lang="en-US" dirty="0" err="1"/>
              <a:t>-</a:t>
            </a:r>
            <a:r>
              <a:rPr lang="en-US" dirty="0" err="1" smtClean="0"/>
              <a:t>nextgen</a:t>
            </a:r>
            <a:r>
              <a:rPr lang="en-US" dirty="0" smtClean="0"/>
              <a:t>, </a:t>
            </a:r>
            <a:r>
              <a:rPr lang="en-US" dirty="0" err="1" smtClean="0"/>
              <a:t>Omics</a:t>
            </a:r>
            <a:r>
              <a:rPr lang="en-US" dirty="0" smtClean="0"/>
              <a:t> Pipe, </a:t>
            </a:r>
            <a:r>
              <a:rPr lang="en-US" dirty="0" err="1" smtClean="0"/>
              <a:t>Illumina</a:t>
            </a:r>
            <a:r>
              <a:rPr lang="en-US" dirty="0" smtClean="0"/>
              <a:t> </a:t>
            </a:r>
            <a:r>
              <a:rPr lang="en-US" dirty="0" err="1" smtClean="0"/>
              <a:t>BaseSpace</a:t>
            </a:r>
            <a:r>
              <a:rPr lang="en-US" dirty="0" smtClean="0"/>
              <a:t>, BINA </a:t>
            </a:r>
            <a:r>
              <a:rPr lang="en-US" dirty="0"/>
              <a:t>Genomic </a:t>
            </a:r>
            <a:r>
              <a:rPr lang="en-US" dirty="0" smtClean="0"/>
              <a:t>Analysis System, </a:t>
            </a:r>
            <a:r>
              <a:rPr lang="en-US" dirty="0" err="1" smtClean="0"/>
              <a:t>SeqWare</a:t>
            </a:r>
            <a:r>
              <a:rPr lang="en-US" dirty="0" smtClean="0"/>
              <a:t>, DNA </a:t>
            </a:r>
            <a:r>
              <a:rPr lang="en-US" dirty="0"/>
              <a:t>Nexus </a:t>
            </a:r>
            <a:r>
              <a:rPr lang="en-US" dirty="0" smtClean="0"/>
              <a:t>Platform, </a:t>
            </a:r>
            <a:r>
              <a:rPr lang="en-US" dirty="0" err="1" smtClean="0"/>
              <a:t>gkno</a:t>
            </a:r>
            <a:r>
              <a:rPr lang="en-US" dirty="0" smtClean="0"/>
              <a:t>, NGSANE, </a:t>
            </a:r>
            <a:r>
              <a:rPr lang="en-US" dirty="0" err="1" smtClean="0"/>
              <a:t>Appistry's</a:t>
            </a:r>
            <a:r>
              <a:rPr lang="en-US" dirty="0" smtClean="0"/>
              <a:t> </a:t>
            </a:r>
            <a:r>
              <a:rPr lang="en-US" dirty="0" err="1" smtClean="0"/>
              <a:t>Ayrris</a:t>
            </a:r>
            <a:r>
              <a:rPr lang="en-US" dirty="0" smtClean="0"/>
              <a:t>, GATK's Queue, </a:t>
            </a:r>
            <a:r>
              <a:rPr lang="en-US" dirty="0" err="1" smtClean="0"/>
              <a:t>Curoverse's</a:t>
            </a:r>
            <a:r>
              <a:rPr lang="en-US" dirty="0" smtClean="0"/>
              <a:t> </a:t>
            </a:r>
            <a:r>
              <a:rPr lang="en-US" dirty="0" err="1" smtClean="0"/>
              <a:t>Arvados</a:t>
            </a:r>
            <a:r>
              <a:rPr lang="en-US" dirty="0" smtClean="0"/>
              <a:t>, CGA's </a:t>
            </a:r>
            <a:r>
              <a:rPr lang="en-US" dirty="0" err="1" smtClean="0"/>
              <a:t>Firehose</a:t>
            </a:r>
            <a:r>
              <a:rPr lang="en-US" dirty="0" smtClean="0"/>
              <a:t>, Seven </a:t>
            </a:r>
            <a:r>
              <a:rPr lang="en-US" dirty="0"/>
              <a:t>Bridges </a:t>
            </a:r>
            <a:r>
              <a:rPr lang="en-US" dirty="0" smtClean="0"/>
              <a:t>Genomics, MIT STAR, </a:t>
            </a:r>
            <a:r>
              <a:rPr lang="en-US" dirty="0" err="1" smtClean="0"/>
              <a:t>GenomOncology</a:t>
            </a:r>
            <a:r>
              <a:rPr lang="en-US" dirty="0" smtClean="0"/>
              <a:t>, ga4gh, IBM's </a:t>
            </a:r>
            <a:r>
              <a:rPr lang="en-US" dirty="0" err="1"/>
              <a:t>PowerGene</a:t>
            </a:r>
            <a:r>
              <a:rPr lang="en-US" dirty="0"/>
              <a:t> </a:t>
            </a:r>
            <a:r>
              <a:rPr lang="en-US" dirty="0" smtClean="0"/>
              <a:t>Orchestrator, etc.</a:t>
            </a:r>
            <a:endParaRPr lang="en-US" dirty="0"/>
          </a:p>
        </p:txBody>
      </p:sp>
    </p:spTree>
    <p:extLst>
      <p:ext uri="{BB962C8B-B14F-4D97-AF65-F5344CB8AC3E}">
        <p14:creationId xmlns:p14="http://schemas.microsoft.com/office/powerpoint/2010/main" val="217223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job scheduler?</a:t>
            </a:r>
            <a:endParaRPr lang="en-US" dirty="0"/>
          </a:p>
        </p:txBody>
      </p:sp>
      <p:sp>
        <p:nvSpPr>
          <p:cNvPr id="3" name="Content Placeholder 2"/>
          <p:cNvSpPr>
            <a:spLocks noGrp="1"/>
          </p:cNvSpPr>
          <p:nvPr>
            <p:ph idx="1"/>
          </p:nvPr>
        </p:nvSpPr>
        <p:spPr/>
        <p:txBody>
          <a:bodyPr/>
          <a:lstStyle/>
          <a:p>
            <a:r>
              <a:rPr lang="en-US" dirty="0"/>
              <a:t>A </a:t>
            </a:r>
            <a:r>
              <a:rPr lang="en-US" b="1" dirty="0"/>
              <a:t>job scheduler</a:t>
            </a:r>
            <a:r>
              <a:rPr lang="en-US" dirty="0"/>
              <a:t> is a computer application for controlling unattended background program execution (commonly called batch processing</a:t>
            </a:r>
            <a:r>
              <a:rPr lang="en-US" dirty="0" smtClean="0"/>
              <a:t>).</a:t>
            </a:r>
          </a:p>
          <a:p>
            <a:r>
              <a:rPr lang="en-US" dirty="0" smtClean="0"/>
              <a:t>For example, in genomics data processing, a researcher might use a job scheduler to submit 100 HISAT alignment jobs to a cluster of computers at their institute’s data center</a:t>
            </a:r>
            <a:endParaRPr lang="en-US" dirty="0"/>
          </a:p>
        </p:txBody>
      </p:sp>
    </p:spTree>
    <p:extLst>
      <p:ext uri="{BB962C8B-B14F-4D97-AF65-F5344CB8AC3E}">
        <p14:creationId xmlns:p14="http://schemas.microsoft.com/office/powerpoint/2010/main" val="77052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cloud computing?</a:t>
            </a:r>
            <a:endParaRPr lang="en-US" dirty="0"/>
          </a:p>
        </p:txBody>
      </p:sp>
      <p:sp>
        <p:nvSpPr>
          <p:cNvPr id="3" name="Content Placeholder 2"/>
          <p:cNvSpPr>
            <a:spLocks noGrp="1"/>
          </p:cNvSpPr>
          <p:nvPr>
            <p:ph idx="1"/>
          </p:nvPr>
        </p:nvSpPr>
        <p:spPr>
          <a:xfrm>
            <a:off x="152400" y="1340768"/>
            <a:ext cx="4343400" cy="4724400"/>
          </a:xfrm>
        </p:spPr>
        <p:txBody>
          <a:bodyPr>
            <a:normAutofit fontScale="77500" lnSpcReduction="20000"/>
          </a:bodyPr>
          <a:lstStyle/>
          <a:p>
            <a:r>
              <a:rPr lang="en-US" dirty="0" smtClean="0"/>
              <a:t>The </a:t>
            </a:r>
            <a:r>
              <a:rPr lang="en-US" dirty="0"/>
              <a:t>practice of using a network of remote servers hosted on the Internet to store, manage, and process data, rather than a local server or a personal computer</a:t>
            </a:r>
            <a:r>
              <a:rPr lang="en-US" dirty="0" smtClean="0"/>
              <a:t>.</a:t>
            </a:r>
          </a:p>
          <a:p>
            <a:r>
              <a:rPr lang="en-US" dirty="0" smtClean="0"/>
              <a:t>For example, instead of using a local server or buying 25 computers with 8 CPU’s each, 70Gg of RAM, etc. for the RNA-seq course we rented these computers on the Amazon ‘Cloud’.  All analysis for the course actually happened at a massive data center in Northern Virginia</a:t>
            </a:r>
            <a:endParaRPr lang="en-US" dirty="0"/>
          </a:p>
        </p:txBody>
      </p:sp>
      <p:pic>
        <p:nvPicPr>
          <p:cNvPr id="5" name="Content Placeholder 4" descr="iStock_000018332245Medium1.png"/>
          <p:cNvPicPr>
            <a:picLocks noGrp="1" noChangeAspect="1"/>
          </p:cNvPicPr>
          <p:nvPr>
            <p:ph idx="10"/>
          </p:nvPr>
        </p:nvPicPr>
        <p:blipFill rotWithShape="1">
          <a:blip r:embed="rId3">
            <a:extLst>
              <a:ext uri="{28A0092B-C50C-407E-A947-70E740481C1C}">
                <a14:useLocalDpi xmlns:a14="http://schemas.microsoft.com/office/drawing/2010/main" val="0"/>
              </a:ext>
            </a:extLst>
          </a:blip>
          <a:srcRect t="-306" b="946"/>
          <a:stretch/>
        </p:blipFill>
        <p:spPr>
          <a:xfrm>
            <a:off x="4648200" y="1340768"/>
            <a:ext cx="4343400" cy="2390806"/>
          </a:xfrm>
        </p:spPr>
      </p:pic>
      <p:pic>
        <p:nvPicPr>
          <p:cNvPr id="7" name="Picture 6" descr="Apple-Data-Center-300x19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789040"/>
            <a:ext cx="3810000" cy="2501900"/>
          </a:xfrm>
          <a:prstGeom prst="rect">
            <a:avLst/>
          </a:prstGeom>
        </p:spPr>
      </p:pic>
    </p:spTree>
    <p:extLst>
      <p:ext uri="{BB962C8B-B14F-4D97-AF65-F5344CB8AC3E}">
        <p14:creationId xmlns:p14="http://schemas.microsoft.com/office/powerpoint/2010/main" val="231504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What is a virtual machine?</a:t>
            </a:r>
            <a:endParaRPr lang="en-US" dirty="0"/>
          </a:p>
        </p:txBody>
      </p:sp>
      <p:sp>
        <p:nvSpPr>
          <p:cNvPr id="3" name="Content Placeholder 2"/>
          <p:cNvSpPr>
            <a:spLocks noGrp="1"/>
          </p:cNvSpPr>
          <p:nvPr>
            <p:ph idx="1"/>
          </p:nvPr>
        </p:nvSpPr>
        <p:spPr/>
        <p:txBody>
          <a:bodyPr/>
          <a:lstStyle/>
          <a:p>
            <a:r>
              <a:rPr lang="en-US" dirty="0"/>
              <a:t>A </a:t>
            </a:r>
            <a:r>
              <a:rPr lang="en-US" i="1" dirty="0"/>
              <a:t>virtual machine</a:t>
            </a:r>
            <a:r>
              <a:rPr lang="en-US" dirty="0"/>
              <a:t> (</a:t>
            </a:r>
            <a:r>
              <a:rPr lang="en-US" i="1" dirty="0"/>
              <a:t>VM</a:t>
            </a:r>
            <a:r>
              <a:rPr lang="en-US" dirty="0"/>
              <a:t>) is an operating system OS or application environment that is installed on software which imitates dedicated hardware. The end user has the same experience on a </a:t>
            </a:r>
            <a:r>
              <a:rPr lang="en-US" i="1" dirty="0"/>
              <a:t>virtual machine</a:t>
            </a:r>
            <a:r>
              <a:rPr lang="en-US" dirty="0"/>
              <a:t> as they would have on dedicated hardware</a:t>
            </a:r>
            <a:r>
              <a:rPr lang="en-US" dirty="0" smtClean="0"/>
              <a:t>.</a:t>
            </a:r>
          </a:p>
          <a:p>
            <a:r>
              <a:rPr lang="en-US" dirty="0" smtClean="0"/>
              <a:t>In the context of genome analysis pipelines a virtual machine may sometimes be used to allow researchers to share and distribute very complex computing environments (may dependencies) that are difficult to set up.</a:t>
            </a:r>
          </a:p>
        </p:txBody>
      </p:sp>
    </p:spTree>
    <p:extLst>
      <p:ext uri="{BB962C8B-B14F-4D97-AF65-F5344CB8AC3E}">
        <p14:creationId xmlns:p14="http://schemas.microsoft.com/office/powerpoint/2010/main" val="261061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392"/>
            <a:ext cx="8839200" cy="1143000"/>
          </a:xfrm>
        </p:spPr>
        <p:txBody>
          <a:bodyPr/>
          <a:lstStyle/>
          <a:p>
            <a:r>
              <a:rPr lang="en-US" sz="3600" dirty="0" smtClean="0"/>
              <a:t>What is a workflow management system?</a:t>
            </a:r>
            <a:endParaRPr lang="en-US" sz="3600" dirty="0"/>
          </a:p>
        </p:txBody>
      </p:sp>
      <p:sp>
        <p:nvSpPr>
          <p:cNvPr id="3" name="Content Placeholder 2"/>
          <p:cNvSpPr>
            <a:spLocks noGrp="1"/>
          </p:cNvSpPr>
          <p:nvPr>
            <p:ph idx="1"/>
          </p:nvPr>
        </p:nvSpPr>
        <p:spPr>
          <a:xfrm>
            <a:off x="152400" y="1196752"/>
            <a:ext cx="8839200" cy="2592288"/>
          </a:xfrm>
        </p:spPr>
        <p:txBody>
          <a:bodyPr>
            <a:normAutofit fontScale="77500" lnSpcReduction="20000"/>
          </a:bodyPr>
          <a:lstStyle/>
          <a:p>
            <a:r>
              <a:rPr lang="en-US" dirty="0"/>
              <a:t>A </a:t>
            </a:r>
            <a:r>
              <a:rPr lang="en-US" b="1" dirty="0"/>
              <a:t>workflow management system</a:t>
            </a:r>
            <a:r>
              <a:rPr lang="en-US" dirty="0"/>
              <a:t> (</a:t>
            </a:r>
            <a:r>
              <a:rPr lang="en-US" dirty="0" err="1"/>
              <a:t>WfMS</a:t>
            </a:r>
            <a:r>
              <a:rPr lang="en-US" dirty="0"/>
              <a:t>) is a software </a:t>
            </a:r>
            <a:r>
              <a:rPr lang="en-US" b="1" dirty="0"/>
              <a:t>system</a:t>
            </a:r>
            <a:r>
              <a:rPr lang="en-US" dirty="0"/>
              <a:t> for the </a:t>
            </a:r>
            <a:r>
              <a:rPr lang="en-US" dirty="0" smtClean="0"/>
              <a:t>execution </a:t>
            </a:r>
            <a:r>
              <a:rPr lang="en-US" dirty="0"/>
              <a:t>of a defined sequence of tasks, arranged as a </a:t>
            </a:r>
            <a:r>
              <a:rPr lang="en-US" b="1" dirty="0"/>
              <a:t>workflow</a:t>
            </a:r>
            <a:r>
              <a:rPr lang="en-US" dirty="0" smtClean="0"/>
              <a:t>.</a:t>
            </a:r>
          </a:p>
          <a:p>
            <a:r>
              <a:rPr lang="en-US" dirty="0" smtClean="0"/>
              <a:t>For example, the RNA-seq analysis has many steps with interconnected dependencies</a:t>
            </a:r>
          </a:p>
          <a:p>
            <a:pPr lvl="1"/>
            <a:r>
              <a:rPr lang="en-US" dirty="0" err="1" smtClean="0"/>
              <a:t>TopHat</a:t>
            </a:r>
            <a:r>
              <a:rPr lang="en-US" dirty="0" smtClean="0"/>
              <a:t> alignment of several lanes of data needs to happens before they can all be merged into a final BAM file, and merging needs to happen before indexing of the BAM, and so on.</a:t>
            </a:r>
          </a:p>
          <a:p>
            <a:pPr lvl="1"/>
            <a:r>
              <a:rPr lang="en-US" dirty="0" smtClean="0"/>
              <a:t>Some steps can happen in parallel, other in series. Workflow systems help handle these dependencies </a:t>
            </a:r>
            <a:endParaRPr lang="en-US" dirty="0"/>
          </a:p>
        </p:txBody>
      </p:sp>
      <p:pic>
        <p:nvPicPr>
          <p:cNvPr id="4" name="Picture 3" descr="687474703a2f2f676b6e6f2e6d652f696d616765732f696e7465726e616c5f6c6f6f705f6578616d706c65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768181"/>
            <a:ext cx="5040560" cy="2502899"/>
          </a:xfrm>
          <a:prstGeom prst="rect">
            <a:avLst/>
          </a:prstGeom>
        </p:spPr>
      </p:pic>
    </p:spTree>
    <p:extLst>
      <p:ext uri="{BB962C8B-B14F-4D97-AF65-F5344CB8AC3E}">
        <p14:creationId xmlns:p14="http://schemas.microsoft.com/office/powerpoint/2010/main" val="196509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9905</TotalTime>
  <Words>1507</Words>
  <Application>Microsoft Macintosh PowerPoint</Application>
  <PresentationFormat>On-screen Show (4:3)</PresentationFormat>
  <Paragraphs>129</Paragraphs>
  <Slides>22</Slides>
  <Notes>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Canadian Bioinformatics Workshops</vt:lpstr>
      <vt:lpstr>PowerPoint Presentation</vt:lpstr>
      <vt:lpstr>PowerPoint Presentation</vt:lpstr>
      <vt:lpstr>What is a genome analysis ‘platform’?</vt:lpstr>
      <vt:lpstr>List of existing genome analysis platforms</vt:lpstr>
      <vt:lpstr>What is a job scheduler?</vt:lpstr>
      <vt:lpstr>What is cloud computing?</vt:lpstr>
      <vt:lpstr>What is a virtual machine?</vt:lpstr>
      <vt:lpstr>What is a workflow management system?</vt:lpstr>
      <vt:lpstr>What is a workflow language?</vt:lpstr>
      <vt:lpstr>What is a software development kit (SDK)?</vt:lpstr>
      <vt:lpstr>What is a “container”  (e.g. Docker container?)</vt:lpstr>
      <vt:lpstr>What is an application programming interface (API)</vt:lpstr>
      <vt:lpstr>Examples</vt:lpstr>
      <vt:lpstr>Galaxy</vt:lpstr>
      <vt:lpstr>Illumina BaseSpace</vt:lpstr>
      <vt:lpstr>DNA Nexus Platform</vt:lpstr>
      <vt:lpstr>Other pipeline development platforms to build on top of</vt:lpstr>
      <vt:lpstr>The Global Alliance for Genomics Health (ga4gh)</vt:lpstr>
      <vt:lpstr>The NCI Cancer Genomics Cloud (CGC) Program</vt:lpstr>
      <vt:lpstr>The NIH Commons </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661</cp:revision>
  <dcterms:created xsi:type="dcterms:W3CDTF">2010-04-21T18:53:51Z</dcterms:created>
  <dcterms:modified xsi:type="dcterms:W3CDTF">2017-07-08T17:59:45Z</dcterms:modified>
</cp:coreProperties>
</file>