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12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7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12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eqan/flexbar" TargetMode="External"/><Relationship Id="rId12" Type="http://schemas.openxmlformats.org/officeDocument/2006/relationships/hyperlink" Target="https://www.r-project.org/" TargetMode="External"/><Relationship Id="rId13" Type="http://schemas.openxmlformats.org/officeDocument/2006/relationships/hyperlink" Target="https://www.bioconductor.org/install/" TargetMode="External"/><Relationship Id="rId14" Type="http://schemas.openxmlformats.org/officeDocument/2006/relationships/hyperlink" Target="http://bioconductor.org/packages/release/bioc/html/ballgown.html" TargetMode="External"/><Relationship Id="rId15" Type="http://schemas.openxmlformats.org/officeDocument/2006/relationships/hyperlink" Target="https://bioconductor.org/packages/release/bioc/html/edg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htslib.org/download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s://ccb.jhu.edu/software/hisat2/index.shtml" TargetMode="External"/><Relationship Id="rId6" Type="http://schemas.openxmlformats.org/officeDocument/2006/relationships/hyperlink" Target="https://ccb.jhu.edu/software/stringtie/" TargetMode="External"/><Relationship Id="rId7" Type="http://schemas.openxmlformats.org/officeDocument/2006/relationships/hyperlink" Target="http://ccb.jhu.edu/software/stringtie/gff.shtml" TargetMode="External"/><Relationship Id="rId8" Type="http://schemas.openxmlformats.org/officeDocument/2006/relationships/hyperlink" Target="https://pypi.python.org/pypi/HTSeq" TargetMode="External"/><Relationship Id="rId9" Type="http://schemas.openxmlformats.org/officeDocument/2006/relationships/hyperlink" Target="http://www.bioinformatics.babraham.ac.uk/projects/fastqc/" TargetMode="External"/><Relationship Id="rId10" Type="http://schemas.openxmlformats.org/officeDocument/2006/relationships/hyperlink" Target="https://github.com/broadinstitute/picar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ftp://ftp.ensembl.org/pub/release-86/fasta/homo_sapiens/dn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seast.ensembl.org/info/data/ftp/index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dirty="0" smtClean="0">
                <a:latin typeface="Calibri" charset="0"/>
                <a:ea typeface="ＭＳ Ｐゴシック" charset="0"/>
              </a:rPr>
              <a:t>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indexed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Since we are using HISAT2 for alignment, we will need an index built for that purpose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 RNA-seq aligners will have their own indexing utility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E.g.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and STAR. 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Do not use an index created for another aligner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8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9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107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smtClean="0">
                <a:latin typeface="Calibri" charset="0"/>
                <a:ea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</a:rPr>
              <a:t>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60233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</a:t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(tutorial)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</a:t>
            </a:r>
            <a:r>
              <a:rPr lang="en-US" sz="16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</a:t>
            </a:r>
            <a:b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10-12, 2017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Install commonly used RNA-seq tools (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bam-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readcount</a:t>
            </a:r>
            <a:r>
              <a:rPr lang="en-US" dirty="0" smtClean="0">
                <a:latin typeface="Calibri" charset="0"/>
                <a:ea typeface="ＭＳ Ｐゴシック" charset="0"/>
              </a:rPr>
              <a:t>, HISAT2,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gffcompare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picard</a:t>
            </a:r>
            <a:r>
              <a:rPr lang="en-US" dirty="0">
                <a:latin typeface="Calibri" charset="0"/>
                <a:ea typeface="ＭＳ Ｐゴシック" charset="0"/>
              </a:rPr>
              <a:t>-tools,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Flexbar</a:t>
            </a:r>
            <a:r>
              <a:rPr lang="en-US" dirty="0" smtClean="0">
                <a:latin typeface="Calibri" charset="0"/>
                <a:ea typeface="ＭＳ Ｐゴシック" charset="0"/>
              </a:rPr>
              <a:t>, R,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, …)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</a:t>
            </a:r>
            <a:r>
              <a:rPr lang="en-US" dirty="0" err="1">
                <a:latin typeface="Calibri" charset="0"/>
                <a:ea typeface="ＭＳ Ｐゴシック" charset="0"/>
              </a:rPr>
              <a:t>fasta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fastq</a:t>
            </a:r>
            <a:r>
              <a:rPr lang="en-US" dirty="0">
                <a:latin typeface="Calibri" charset="0"/>
                <a:ea typeface="ＭＳ Ｐゴシック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409885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5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for: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Samtools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http://www.htslib.org/download</a:t>
            </a:r>
            <a:r>
              <a:rPr lang="en-US" sz="18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bam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8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HISAT2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5"/>
              </a:rPr>
              <a:t>https://ccb.jhu.edu/software/hisat2/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5"/>
              </a:rPr>
              <a:t>index.shtml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StringTie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6"/>
              </a:rPr>
              <a:t>https://ccb.jhu.edu/software/stringtie</a:t>
            </a:r>
            <a:r>
              <a:rPr lang="en-US" sz="18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Gffcompare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http://ccb.jhu.edu/software/stringtie/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gff.shtml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8"/>
              </a:rPr>
              <a:t>https://pypi.python.org/pypi/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8"/>
              </a:rPr>
              <a:t>HTSeq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9"/>
              </a:rPr>
              <a:t>http://www.bioinformatics.babraham.ac.uk/projects/fastqc</a:t>
            </a:r>
            <a:r>
              <a:rPr lang="en-US" sz="18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picard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tools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0"/>
              </a:rPr>
              <a:t>https://github.com/broadinstitute/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0"/>
              </a:rPr>
              <a:t>picard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Flexbar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1"/>
              </a:rPr>
              <a:t>https://github.com/seqan/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1"/>
              </a:rPr>
              <a:t>flexbar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2"/>
              </a:rPr>
              <a:t>https://www.r-project.org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2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3"/>
              </a:rPr>
              <a:t>https://www.bioconductor.org/install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4"/>
              </a:rPr>
              <a:t>http://bioconductor.org/packages/release/bioc/html/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4"/>
              </a:rPr>
              <a:t>ballgown.html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5"/>
              </a:rPr>
              <a:t>https://bioconductor.org/packages/release/bioc/html/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5"/>
              </a:rPr>
              <a:t>edgeR.html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26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reference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 action="ppaction://hlinkfile"/>
              </a:rPr>
              <a:t>ftp://ftp.ensembl.org/pub/release-86/fasta/homo_sapiens/dna</a:t>
            </a:r>
            <a:r>
              <a:rPr lang="en-US" dirty="0" smtClean="0">
                <a:latin typeface="Calibri" charset="0"/>
                <a:ea typeface="ＭＳ Ｐゴシック" charset="0"/>
                <a:hlinkClick r:id="rId3" action="ppaction://hlinkfile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</a:t>
            </a:r>
            <a:r>
              <a:rPr lang="en-US" dirty="0">
                <a:latin typeface="Calibri" charset="0"/>
                <a:ea typeface="ＭＳ Ｐゴシック" charset="0"/>
              </a:rPr>
              <a:t>step downloads reference human genome files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</a:t>
            </a:r>
            <a:r>
              <a:rPr lang="en-US" dirty="0" smtClean="0">
                <a:latin typeface="Calibri" charset="0"/>
                <a:ea typeface="ＭＳ Ｐゴシック" charset="0"/>
              </a:rPr>
              <a:t>GRCh38 build </a:t>
            </a:r>
            <a:r>
              <a:rPr lang="en-US" dirty="0">
                <a:latin typeface="Calibri" charset="0"/>
                <a:ea typeface="ＭＳ Ｐゴシック" charset="0"/>
              </a:rPr>
              <a:t>of the human genome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This is the latest version of the human reference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For the tutorial, a single chromosome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chr.</a:t>
            </a:r>
            <a:r>
              <a:rPr lang="en-US" dirty="0" smtClean="0">
                <a:latin typeface="Calibri" charset="0"/>
                <a:ea typeface="ＭＳ Ｐゴシック" charset="0"/>
              </a:rPr>
              <a:t> 22)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96886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annotation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http://useast.ensembl.org/info/data/ftp/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There </a:t>
            </a:r>
            <a:r>
              <a:rPr lang="en-US" dirty="0">
                <a:latin typeface="Calibri" charset="0"/>
                <a:ea typeface="ＭＳ Ｐゴシック" charset="0"/>
              </a:rPr>
              <a:t>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UCSC Genome Browser, </a:t>
            </a:r>
            <a:r>
              <a:rPr lang="en-US" dirty="0" err="1">
                <a:latin typeface="Calibri" charset="0"/>
                <a:ea typeface="ＭＳ Ｐゴシック" charset="0"/>
              </a:rPr>
              <a:t>Ensembl</a:t>
            </a:r>
            <a:r>
              <a:rPr lang="en-US" dirty="0">
                <a:latin typeface="Calibri" charset="0"/>
                <a:ea typeface="ＭＳ Ｐゴシック" charset="0"/>
              </a:rPr>
              <a:t> API, </a:t>
            </a:r>
            <a:r>
              <a:rPr lang="en-US" dirty="0" err="1">
                <a:latin typeface="Calibri" charset="0"/>
                <a:ea typeface="ＭＳ Ｐゴシック" charset="0"/>
              </a:rPr>
              <a:t>BioMart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Entrez</a:t>
            </a:r>
            <a:r>
              <a:rPr lang="en-US" dirty="0">
                <a:latin typeface="Calibri" charset="0"/>
                <a:ea typeface="ＭＳ Ｐゴシック" charset="0"/>
              </a:rPr>
              <a:t>, Galaxy, etc. could also be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9900</TotalTime>
  <Words>1279</Words>
  <Application>Microsoft Macintosh PowerPoint</Application>
  <PresentationFormat>On-screen Show (4:3)</PresentationFormat>
  <Paragraphs>126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The most common problems encountered while working on the tutorials</vt:lpstr>
      <vt:lpstr>Introduction</vt:lpstr>
      <vt:lpstr>1-i. Installation</vt:lpstr>
      <vt:lpstr>1-ii. Obtain reference genome</vt:lpstr>
      <vt:lpstr>1-iii. Obtain known transcript annotations</vt:lpstr>
      <vt:lpstr>1-iv. Create Indexed reference genome</vt:lpstr>
      <vt:lpstr>1-v. Obtain RNA-seq data</vt:lpstr>
      <vt:lpstr>1-v. Obtain RNA-seq data (cont’d)</vt:lpstr>
      <vt:lpstr>1-vi.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661</cp:revision>
  <dcterms:created xsi:type="dcterms:W3CDTF">2010-04-21T18:53:51Z</dcterms:created>
  <dcterms:modified xsi:type="dcterms:W3CDTF">2017-07-08T18:03:35Z</dcterms:modified>
</cp:coreProperties>
</file>