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257" r:id="rId4"/>
    <p:sldId id="514" r:id="rId5"/>
    <p:sldId id="515" r:id="rId6"/>
    <p:sldId id="516" r:id="rId7"/>
    <p:sldId id="517" r:id="rId8"/>
    <p:sldId id="519" r:id="rId9"/>
    <p:sldId id="518" r:id="rId10"/>
    <p:sldId id="520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get longer, there are more possible unique combinations.  For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representing strings of DNA sequence there are 4^k possible unique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Alignment free transcript abundance estimation methods obtain fast performance in part by keeping an index of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in memory.  Longer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K-</a:t>
            </a:r>
            <a:r>
              <a:rPr lang="en-US" baseline="0" dirty="0" err="1" smtClean="0"/>
              <a:t>mer</a:t>
            </a:r>
            <a:r>
              <a:rPr lang="en-US" baseline="0" dirty="0" smtClean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Default k-</a:t>
            </a:r>
            <a:r>
              <a:rPr lang="en-US" baseline="0" dirty="0" err="1" smtClean="0"/>
              <a:t>mer</a:t>
            </a:r>
            <a:r>
              <a:rPr lang="en-US" baseline="0" dirty="0" smtClean="0"/>
              <a:t> length for </a:t>
            </a:r>
            <a:r>
              <a:rPr lang="en-US" baseline="0" dirty="0" err="1" smtClean="0"/>
              <a:t>Kallisto</a:t>
            </a:r>
            <a:r>
              <a:rPr lang="en-US" baseline="0" dirty="0" smtClean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orpachter.wordpress.com/2017/08/02/how-not-to-perform-a-differential-expression-analysis-or-scienc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slideshare.net/duruofei/cmsc702-project-final-presen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4" Type="http://schemas.openxmlformats.org/officeDocument/2006/relationships/hyperlink" Target="https://www.ncbi.nlm.nih.gov/pubmed/27043002" TargetMode="External"/><Relationship Id="rId5" Type="http://schemas.openxmlformats.org/officeDocument/2006/relationships/hyperlink" Target="https://www.ncbi.nlm.nih.gov/pubmed/2826395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ubmed/247520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Which is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controversial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https://liorpachter.wordpress.com/2017/08/02/how-not-to-perform-a-differential-expression-analysis-or-science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Various sources suggest that Salmon, </a:t>
            </a:r>
            <a:r>
              <a:rPr lang="en-US" dirty="0" err="1" smtClean="0"/>
              <a:t>Kallisto</a:t>
            </a:r>
            <a:r>
              <a:rPr lang="en-US" dirty="0" smtClean="0"/>
              <a:t>, and Sailfish  results are quite comparable</a:t>
            </a:r>
          </a:p>
          <a:p>
            <a:r>
              <a:rPr lang="en-US" dirty="0" smtClean="0"/>
              <a:t>Usability, documentation, and supporting downstream tools could be used to 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4920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</a:t>
            </a:r>
            <a:r>
              <a:rPr lang="en-US" dirty="0" smtClean="0"/>
              <a:t>Expression</a:t>
            </a:r>
          </a:p>
          <a:p>
            <a:pPr>
              <a:defRPr/>
            </a:pPr>
            <a:r>
              <a:rPr lang="en-US" b="1" dirty="0" smtClean="0"/>
              <a:t>Module 4: Alignment Free Expression Estimation</a:t>
            </a:r>
            <a:endParaRPr lang="en-US" b="1" dirty="0"/>
          </a:p>
          <a:p>
            <a:pPr>
              <a:defRPr/>
            </a:pPr>
            <a:r>
              <a:rPr lang="en-US" dirty="0"/>
              <a:t>Module 5</a:t>
            </a:r>
            <a:r>
              <a:rPr lang="en-US" dirty="0" smtClean="0"/>
              <a:t>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Learning objectives of module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free estimation of transcript abundance</a:t>
            </a:r>
          </a:p>
          <a:p>
            <a:endParaRPr lang="en-US" dirty="0" smtClean="0"/>
          </a:p>
          <a:p>
            <a:r>
              <a:rPr lang="en-US" dirty="0" smtClean="0"/>
              <a:t>Introduction to k-</a:t>
            </a:r>
            <a:r>
              <a:rPr lang="en-US" dirty="0" err="1" smtClean="0"/>
              <a:t>mers</a:t>
            </a:r>
            <a:endParaRPr lang="en-US" dirty="0" smtClean="0"/>
          </a:p>
          <a:p>
            <a:r>
              <a:rPr lang="en-US" dirty="0" smtClean="0"/>
              <a:t>Alignment free tools</a:t>
            </a:r>
          </a:p>
          <a:p>
            <a:pPr lvl="1"/>
            <a:r>
              <a:rPr lang="en-US" dirty="0" smtClean="0"/>
              <a:t>Sailfish, RNA-Skim, </a:t>
            </a:r>
            <a:r>
              <a:rPr lang="en-US" dirty="0" err="1" smtClean="0"/>
              <a:t>Kallisto</a:t>
            </a:r>
            <a:r>
              <a:rPr lang="en-US" dirty="0" smtClean="0"/>
              <a:t>, Salmon</a:t>
            </a:r>
          </a:p>
          <a:p>
            <a:r>
              <a:rPr lang="en-US" dirty="0" smtClean="0"/>
              <a:t>Abundance estimation and differential expression analysis with </a:t>
            </a:r>
            <a:r>
              <a:rPr lang="en-US" dirty="0" err="1" smtClean="0"/>
              <a:t>Kallisto</a:t>
            </a:r>
            <a:r>
              <a:rPr lang="en-US" dirty="0" smtClean="0"/>
              <a:t> and Sleuth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k-</a:t>
            </a:r>
            <a:r>
              <a:rPr lang="en-US" dirty="0" err="1" smtClean="0"/>
              <a:t>mer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52400" y="1081088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226673" y="5877272"/>
            <a:ext cx="736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https://www.slideshare.net/duruofei/cmsc702-project-final-</a:t>
            </a:r>
            <a:r>
              <a:rPr lang="en-US" sz="1800" dirty="0" smtClean="0">
                <a:hlinkClick r:id="rId4"/>
              </a:rPr>
              <a:t>presentation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3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Basic concept of alignment free approaches for transcript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Obtain reference transcript sequences (e.g. Ensembl, </a:t>
            </a:r>
            <a:r>
              <a:rPr lang="en-US" dirty="0" err="1" smtClean="0"/>
              <a:t>Refseq</a:t>
            </a:r>
            <a:r>
              <a:rPr lang="en-US" dirty="0" smtClean="0"/>
              <a:t>, or GENCODE)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b="1" dirty="0" smtClean="0"/>
              <a:t>k-</a:t>
            </a:r>
            <a:r>
              <a:rPr lang="en-US" b="1" dirty="0" err="1" smtClean="0"/>
              <a:t>mer</a:t>
            </a:r>
            <a:r>
              <a:rPr lang="en-US" b="1" dirty="0" smtClean="0"/>
              <a:t> index</a:t>
            </a:r>
            <a:r>
              <a:rPr lang="en-US" dirty="0" smtClean="0"/>
              <a:t> of all of the k-</a:t>
            </a:r>
            <a:r>
              <a:rPr lang="en-US" dirty="0" err="1" smtClean="0"/>
              <a:t>mers</a:t>
            </a:r>
            <a:r>
              <a:rPr lang="en-US" dirty="0" smtClean="0"/>
              <a:t> occurring in each  transcript sequence</a:t>
            </a:r>
          </a:p>
          <a:p>
            <a:pPr marL="914400" lvl="1" indent="-514350"/>
            <a:r>
              <a:rPr lang="en-US" dirty="0" smtClean="0"/>
              <a:t>Store each k-</a:t>
            </a:r>
            <a:r>
              <a:rPr lang="en-US" dirty="0" err="1" smtClean="0"/>
              <a:t>mer</a:t>
            </a:r>
            <a:r>
              <a:rPr lang="en-US" dirty="0" smtClean="0"/>
              <a:t> and its position within the transcript. “hashing”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all RNA-seq reads and count how many times each k-</a:t>
            </a:r>
            <a:r>
              <a:rPr lang="en-US" dirty="0" err="1" smtClean="0"/>
              <a:t>mer</a:t>
            </a:r>
            <a:r>
              <a:rPr lang="en-US" dirty="0" smtClean="0"/>
              <a:t> occurs within each read</a:t>
            </a:r>
          </a:p>
          <a:p>
            <a:pPr marL="914400" lvl="1" indent="-514350"/>
            <a:r>
              <a:rPr lang="en-US" dirty="0" smtClean="0"/>
              <a:t>Model relationship between RNA-seq read k-</a:t>
            </a:r>
            <a:r>
              <a:rPr lang="en-US" dirty="0" err="1" smtClean="0"/>
              <a:t>mers</a:t>
            </a:r>
            <a:r>
              <a:rPr lang="en-US" dirty="0" smtClean="0"/>
              <a:t> and the transcript k-</a:t>
            </a:r>
            <a:r>
              <a:rPr lang="en-US" dirty="0" err="1" smtClean="0"/>
              <a:t>mer</a:t>
            </a:r>
            <a:r>
              <a:rPr lang="en-US" dirty="0" smtClean="0"/>
              <a:t> index. </a:t>
            </a:r>
          </a:p>
          <a:p>
            <a:pPr marL="914400" lvl="1" indent="-514350"/>
            <a:r>
              <a:rPr lang="en-US" dirty="0" smtClean="0"/>
              <a:t>What transcript is the most likely source for each read?</a:t>
            </a:r>
          </a:p>
          <a:p>
            <a:pPr marL="914400" lvl="1" indent="-514350"/>
            <a:r>
              <a:rPr lang="en-US" dirty="0" smtClean="0"/>
              <a:t>Called “</a:t>
            </a:r>
            <a:r>
              <a:rPr lang="en-US" dirty="0" err="1" smtClean="0"/>
              <a:t>pseudoalignment</a:t>
            </a:r>
            <a:r>
              <a:rPr lang="en-US" dirty="0" smtClean="0"/>
              <a:t>” , “quasi-mapping”,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 sequencing errors, isoforms, ambiguity, and determine abundance estimates</a:t>
            </a:r>
          </a:p>
          <a:p>
            <a:pPr marL="914400" lvl="1" indent="-514350"/>
            <a:r>
              <a:rPr lang="en-US" dirty="0" smtClean="0"/>
              <a:t>Transcriptome de </a:t>
            </a:r>
            <a:r>
              <a:rPr lang="en-US" dirty="0" err="1" smtClean="0"/>
              <a:t>Bruijn</a:t>
            </a:r>
            <a:r>
              <a:rPr lang="en-US" dirty="0" smtClean="0"/>
              <a:t> graphs, likelihood function, expectation maximization, etc.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Advantages/disadvantages of alignment free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Very fast and efficient</a:t>
            </a:r>
          </a:p>
          <a:p>
            <a:pPr lvl="2"/>
            <a:r>
              <a:rPr lang="en-US" dirty="0" smtClean="0"/>
              <a:t>Similar accuracy to alignment based approach but with much, much shorter run time.</a:t>
            </a:r>
          </a:p>
          <a:p>
            <a:pPr lvl="1"/>
            <a:r>
              <a:rPr lang="en-US" dirty="0"/>
              <a:t>Do not need a reference genome, only a reference </a:t>
            </a:r>
            <a:r>
              <a:rPr lang="en-US" dirty="0" smtClean="0"/>
              <a:t>transcriptome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You don’t get a proper BAM file</a:t>
            </a:r>
          </a:p>
          <a:p>
            <a:pPr lvl="1"/>
            <a:r>
              <a:rPr lang="en-US" dirty="0" smtClean="0"/>
              <a:t>Information in reads with sequence errors may be ignored</a:t>
            </a:r>
          </a:p>
          <a:p>
            <a:pPr lvl="1"/>
            <a:r>
              <a:rPr lang="en-US" dirty="0" smtClean="0"/>
              <a:t>Limited potential for transcript discovery, variant calling, fusion detection,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6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Common alignment free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Sailfish</a:t>
            </a:r>
          </a:p>
          <a:p>
            <a:pPr lvl="1"/>
            <a:r>
              <a:rPr lang="en-US" dirty="0" smtClean="0"/>
              <a:t>“Sailfish </a:t>
            </a:r>
            <a:r>
              <a:rPr lang="en-US" dirty="0"/>
              <a:t>enables alignment-free isoform quantification from RNA-seq reads using lightweight </a:t>
            </a:r>
            <a:r>
              <a:rPr lang="en-US" dirty="0" smtClean="0"/>
              <a:t>algorithms.” 2014</a:t>
            </a:r>
          </a:p>
          <a:p>
            <a:pPr lvl="1"/>
            <a:r>
              <a:rPr lang="en-US" dirty="0">
                <a:hlinkClick r:id="rId2"/>
              </a:rPr>
              <a:t>https://www.ncbi.nlm.nih.gov/pubmed/</a:t>
            </a:r>
            <a:r>
              <a:rPr lang="en-US" dirty="0" smtClean="0">
                <a:hlinkClick r:id="rId2"/>
              </a:rPr>
              <a:t>24752080</a:t>
            </a:r>
            <a:r>
              <a:rPr lang="en-US" dirty="0" smtClean="0"/>
              <a:t> </a:t>
            </a:r>
          </a:p>
          <a:p>
            <a:r>
              <a:rPr lang="en-US" dirty="0" smtClean="0"/>
              <a:t>RNA</a:t>
            </a:r>
            <a:r>
              <a:rPr lang="en-US" dirty="0"/>
              <a:t>-</a:t>
            </a:r>
            <a:r>
              <a:rPr lang="en-US" dirty="0" smtClean="0"/>
              <a:t>Skim</a:t>
            </a:r>
          </a:p>
          <a:p>
            <a:pPr lvl="1"/>
            <a:r>
              <a:rPr lang="en-US" dirty="0" smtClean="0"/>
              <a:t>“RNA</a:t>
            </a:r>
            <a:r>
              <a:rPr lang="en-US" dirty="0"/>
              <a:t>-Skim: a rapid method for RNA-Seq quantification at transcript level</a:t>
            </a:r>
            <a:r>
              <a:rPr lang="en-US" dirty="0" smtClean="0"/>
              <a:t>.” 2014</a:t>
            </a:r>
          </a:p>
          <a:p>
            <a:pPr lvl="1"/>
            <a:r>
              <a:rPr lang="en-US" dirty="0">
                <a:hlinkClick r:id="rId3"/>
              </a:rPr>
              <a:t>https://www.ncbi.nlm.nih.gov/pubmed/</a:t>
            </a:r>
            <a:r>
              <a:rPr lang="en-US" dirty="0" smtClean="0">
                <a:hlinkClick r:id="rId3"/>
              </a:rPr>
              <a:t>24931995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Kallisto</a:t>
            </a:r>
            <a:endParaRPr lang="en-US" dirty="0" smtClean="0"/>
          </a:p>
          <a:p>
            <a:pPr lvl="1"/>
            <a:r>
              <a:rPr lang="en-US" dirty="0" smtClean="0"/>
              <a:t>“Near</a:t>
            </a:r>
            <a:r>
              <a:rPr lang="en-US" dirty="0"/>
              <a:t>-optimal probabilistic RNA-seq quantification</a:t>
            </a:r>
            <a:r>
              <a:rPr lang="en-US" dirty="0" smtClean="0"/>
              <a:t>.” 2016</a:t>
            </a:r>
          </a:p>
          <a:p>
            <a:pPr lvl="1"/>
            <a:r>
              <a:rPr lang="en-US" dirty="0">
                <a:hlinkClick r:id="rId4"/>
              </a:rPr>
              <a:t>https://www.ncbi.nlm.nih.gov/pubmed/</a:t>
            </a:r>
            <a:r>
              <a:rPr lang="en-US" dirty="0" smtClean="0">
                <a:hlinkClick r:id="rId4"/>
              </a:rPr>
              <a:t>27043002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Salmon</a:t>
            </a:r>
          </a:p>
          <a:p>
            <a:pPr lvl="1"/>
            <a:r>
              <a:rPr lang="en-US" dirty="0"/>
              <a:t>“Salmon provides fast and bias-aware quantification of transcript expression</a:t>
            </a:r>
            <a:r>
              <a:rPr lang="en-US" dirty="0" smtClean="0"/>
              <a:t>.” 2017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://www.ncbi.nlm.nih.gov/pubmed/</a:t>
            </a:r>
            <a:r>
              <a:rPr lang="en-US" dirty="0" smtClean="0">
                <a:hlinkClick r:id="rId5"/>
              </a:rPr>
              <a:t>28263959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10059</TotalTime>
  <Words>665</Words>
  <Application>Microsoft Macintosh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 </vt:lpstr>
      <vt:lpstr>What is a k-mer?</vt:lpstr>
      <vt:lpstr>Basic concept of alignment free approaches for transcript abundance</vt:lpstr>
      <vt:lpstr>Advantages/disadvantages of alignment free approaches</vt:lpstr>
      <vt:lpstr>Common alignment free tools</vt:lpstr>
      <vt:lpstr>Which is best?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686</cp:revision>
  <dcterms:created xsi:type="dcterms:W3CDTF">2010-04-21T18:53:51Z</dcterms:created>
  <dcterms:modified xsi:type="dcterms:W3CDTF">2018-05-28T20:13:39Z</dcterms:modified>
</cp:coreProperties>
</file>