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41" r:id="rId2"/>
    <p:sldId id="513" r:id="rId3"/>
    <p:sldId id="514" r:id="rId4"/>
    <p:sldId id="517" r:id="rId5"/>
    <p:sldId id="515" r:id="rId6"/>
    <p:sldId id="518" r:id="rId7"/>
    <p:sldId id="516" r:id="rId8"/>
    <p:sldId id="519" r:id="rId9"/>
    <p:sldId id="520" r:id="rId10"/>
    <p:sldId id="521" r:id="rId11"/>
    <p:sldId id="522" r:id="rId12"/>
    <p:sldId id="525" r:id="rId13"/>
    <p:sldId id="530" r:id="rId14"/>
    <p:sldId id="523" r:id="rId15"/>
    <p:sldId id="526" r:id="rId16"/>
    <p:sldId id="527" r:id="rId17"/>
    <p:sldId id="528" r:id="rId18"/>
    <p:sldId id="529" r:id="rId1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28"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11/19/14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11/19/14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244504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Apache_Hadoop</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98704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basespace.illumin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www.dnanexu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268943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What is distributed </a:t>
            </a:r>
            <a:r>
              <a:rPr lang="en-US" dirty="0"/>
              <a:t>storage and processing (e.g. ‘</a:t>
            </a:r>
            <a:r>
              <a:rPr lang="en-US" dirty="0" err="1"/>
              <a:t>Hadoop</a:t>
            </a:r>
            <a:r>
              <a:rPr lang="en-US" dirty="0"/>
              <a:t>’</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err="1" smtClean="0"/>
              <a:t>Hadoop</a:t>
            </a:r>
            <a:r>
              <a:rPr lang="en-US" dirty="0" smtClean="0"/>
              <a:t> </a:t>
            </a:r>
            <a:r>
              <a:rPr lang="en-US" dirty="0"/>
              <a:t>is an open-source software framework for distributed storage and distributed processing of Big Data on clusters of commodity hardware. Its </a:t>
            </a:r>
            <a:r>
              <a:rPr lang="en-US" dirty="0" err="1"/>
              <a:t>Hadoop</a:t>
            </a:r>
            <a:r>
              <a:rPr lang="en-US" dirty="0"/>
              <a:t> Distributed File System (HDFS) splits files into large blocks </a:t>
            </a:r>
            <a:r>
              <a:rPr lang="en-US" dirty="0" smtClean="0"/>
              <a:t>and </a:t>
            </a:r>
            <a:r>
              <a:rPr lang="en-US" dirty="0"/>
              <a:t>distributes the blocks amongst the nodes in the cluster. For processing the data, the </a:t>
            </a:r>
            <a:r>
              <a:rPr lang="en-US" dirty="0" err="1"/>
              <a:t>Hadoop</a:t>
            </a:r>
            <a:r>
              <a:rPr lang="en-US" dirty="0"/>
              <a:t> Map/Reduce </a:t>
            </a:r>
            <a:r>
              <a:rPr lang="en-US" dirty="0" smtClean="0"/>
              <a:t>moves code (software) </a:t>
            </a:r>
            <a:r>
              <a:rPr lang="en-US" dirty="0"/>
              <a:t>to the nodes that have the required data, and the nodes then process the data in parallel. This approach takes advantage of data locality</a:t>
            </a:r>
            <a:r>
              <a:rPr lang="en-US" dirty="0" smtClean="0"/>
              <a:t>, </a:t>
            </a:r>
            <a:r>
              <a:rPr lang="en-US" dirty="0"/>
              <a:t>in contrast to conventional HPC architecture which usually relies on a parallel file system (compute and data separated, but connected with high-speed networking).</a:t>
            </a:r>
          </a:p>
        </p:txBody>
      </p:sp>
    </p:spTree>
    <p:extLst>
      <p:ext uri="{BB962C8B-B14F-4D97-AF65-F5344CB8AC3E}">
        <p14:creationId xmlns:p14="http://schemas.microsoft.com/office/powerpoint/2010/main" val="55606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20000"/>
          </a:bodyPr>
          <a:lstStyle/>
          <a:p>
            <a:r>
              <a:rPr lang="en-US" b="1" dirty="0" smtClean="0"/>
              <a:t>Assuming you have some NGS data, how should you analyze it?</a:t>
            </a:r>
          </a:p>
          <a:p>
            <a:r>
              <a:rPr lang="en-US" dirty="0" smtClean="0"/>
              <a:t>Depends where you are on the informatics spectrum.  Do you want to:</a:t>
            </a:r>
          </a:p>
          <a:p>
            <a:pPr lvl="1"/>
            <a:r>
              <a:rPr lang="en-US" dirty="0" smtClean="0"/>
              <a:t>Build a completely novel process, a custom pipeline, develop algorithms, write software, etc.</a:t>
            </a:r>
          </a:p>
          <a:p>
            <a:pPr lvl="2"/>
            <a:r>
              <a:rPr lang="en-US" dirty="0" smtClean="0"/>
              <a:t>Maximum flexibility. </a:t>
            </a:r>
            <a:r>
              <a:rPr lang="en-US" dirty="0"/>
              <a:t>P</a:t>
            </a:r>
            <a:r>
              <a:rPr lang="en-US" dirty="0" smtClean="0"/>
              <a:t>erformance 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bcbio-nextgen</a:t>
            </a:r>
            <a:r>
              <a:rPr lang="en-US" dirty="0" smtClean="0"/>
              <a:t>, </a:t>
            </a:r>
            <a:r>
              <a:rPr lang="en-US" dirty="0" err="1" smtClean="0"/>
              <a:t>Gkno</a:t>
            </a:r>
            <a:r>
              <a:rPr lang="en-US" dirty="0" smtClean="0"/>
              <a:t>, etc.</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a:p>
            <a:pPr lvl="1"/>
            <a:r>
              <a:rPr lang="en-US" dirty="0" smtClean="0"/>
              <a:t>Have someone do the analysis for you and give you the results</a:t>
            </a:r>
            <a:endParaRPr lang="en-US" dirty="0"/>
          </a:p>
        </p:txBody>
      </p:sp>
    </p:spTree>
    <p:extLst>
      <p:ext uri="{BB962C8B-B14F-4D97-AF65-F5344CB8AC3E}">
        <p14:creationId xmlns:p14="http://schemas.microsoft.com/office/powerpoint/2010/main" val="411440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Companies whose platforms amount to bioinformatics for hire…</a:t>
            </a:r>
            <a:endParaRPr lang="en-US" dirty="0"/>
          </a:p>
        </p:txBody>
      </p:sp>
      <p:sp>
        <p:nvSpPr>
          <p:cNvPr id="3" name="Content Placeholder 2"/>
          <p:cNvSpPr>
            <a:spLocks noGrp="1"/>
          </p:cNvSpPr>
          <p:nvPr>
            <p:ph idx="1"/>
          </p:nvPr>
        </p:nvSpPr>
        <p:spPr/>
        <p:txBody>
          <a:bodyPr/>
          <a:lstStyle/>
          <a:p>
            <a:r>
              <a:rPr lang="en-US" dirty="0" err="1" smtClean="0"/>
              <a:t>Appistry's</a:t>
            </a:r>
            <a:r>
              <a:rPr lang="en-US" dirty="0" smtClean="0"/>
              <a:t> </a:t>
            </a:r>
            <a:r>
              <a:rPr lang="en-US" dirty="0" err="1" smtClean="0"/>
              <a:t>Ayrris</a:t>
            </a:r>
            <a:endParaRPr lang="en-US" dirty="0" smtClean="0"/>
          </a:p>
          <a:p>
            <a:r>
              <a:rPr lang="en-US" dirty="0" smtClean="0"/>
              <a:t>Seven </a:t>
            </a:r>
            <a:r>
              <a:rPr lang="en-US" dirty="0"/>
              <a:t>Bridges </a:t>
            </a:r>
            <a:r>
              <a:rPr lang="en-US" dirty="0" smtClean="0"/>
              <a:t>Genomics</a:t>
            </a:r>
          </a:p>
          <a:p>
            <a:r>
              <a:rPr lang="en-US" dirty="0" err="1" smtClean="0"/>
              <a:t>GenomOncology</a:t>
            </a:r>
            <a:endParaRPr lang="en-US" dirty="0"/>
          </a:p>
          <a:p>
            <a:r>
              <a:rPr lang="en-US" dirty="0" smtClean="0"/>
              <a:t>IBM's </a:t>
            </a:r>
            <a:r>
              <a:rPr lang="en-US" dirty="0" err="1"/>
              <a:t>PowerGene</a:t>
            </a:r>
            <a:r>
              <a:rPr lang="en-US" dirty="0"/>
              <a:t> </a:t>
            </a:r>
            <a:r>
              <a:rPr lang="en-US" dirty="0" smtClean="0"/>
              <a:t>Orchestrator</a:t>
            </a:r>
          </a:p>
          <a:p>
            <a:r>
              <a:rPr lang="en-US" dirty="0"/>
              <a:t>BINA Genomic Analysis System</a:t>
            </a:r>
          </a:p>
          <a:p>
            <a:pPr lvl="1"/>
            <a:r>
              <a:rPr lang="en-US" dirty="0" smtClean="0"/>
              <a:t>Sort of.  They provide a pre-configured hardware + software solution, help you install it and connect it to your in house data production</a:t>
            </a:r>
          </a:p>
          <a:p>
            <a:r>
              <a:rPr lang="en-US" dirty="0" smtClean="0"/>
              <a:t>Etc</a:t>
            </a:r>
            <a:r>
              <a:rPr lang="en-US" dirty="0"/>
              <a:t>.</a:t>
            </a:r>
          </a:p>
          <a:p>
            <a:endParaRPr lang="en-US" dirty="0"/>
          </a:p>
        </p:txBody>
      </p:sp>
    </p:spTree>
    <p:extLst>
      <p:ext uri="{BB962C8B-B14F-4D97-AF65-F5344CB8AC3E}">
        <p14:creationId xmlns:p14="http://schemas.microsoft.com/office/powerpoint/2010/main" val="771570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148768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238607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374039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174155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402884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Introduction to Genome Analysis Platforms</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a:t>
            </a:r>
            <a:r>
              <a:rPr lang="en-US" sz="1600" dirty="0" smtClean="0">
                <a:latin typeface="Calibri"/>
                <a:ea typeface="+mj-ea"/>
                <a:cs typeface="Calibri"/>
              </a:rPr>
              <a:t>Griffith</a:t>
            </a:r>
          </a:p>
          <a:p>
            <a:pPr fontAlgn="auto">
              <a:spcAft>
                <a:spcPts val="0"/>
              </a:spcAft>
              <a:buFont typeface="Arial" pitchFamily="34" charset="0"/>
              <a:buNone/>
              <a:defRPr/>
            </a:pPr>
            <a:r>
              <a:rPr lang="en-US" sz="1600" dirty="0" smtClean="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smtClean="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11-23, 2014</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and buzzwords</a:t>
            </a:r>
            <a:endParaRPr lang="en-US" dirty="0"/>
          </a:p>
          <a:p>
            <a:r>
              <a:rPr lang="en-US" dirty="0"/>
              <a:t>Hardware</a:t>
            </a:r>
          </a:p>
          <a:p>
            <a:pPr lvl="1"/>
            <a:r>
              <a:rPr lang="en-US" dirty="0"/>
              <a:t>e.g. ‘Dell Genomic Data Analysis Platform</a:t>
            </a:r>
            <a:r>
              <a:rPr lang="en-US" dirty="0" smtClean="0"/>
              <a:t>’</a:t>
            </a:r>
          </a:p>
          <a:p>
            <a:r>
              <a:rPr lang="en-US" dirty="0" smtClean="0"/>
              <a:t>Pipelines</a:t>
            </a:r>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systems</a:t>
            </a:r>
          </a:p>
          <a:p>
            <a:r>
              <a:rPr lang="en-US" dirty="0" smtClean="0"/>
              <a:t>Software development kits (SDKs)</a:t>
            </a:r>
          </a:p>
          <a:p>
            <a:r>
              <a:rPr lang="en-US" dirty="0" smtClean="0"/>
              <a:t>Application programming interfaces (APIs)</a:t>
            </a:r>
          </a:p>
          <a:p>
            <a:r>
              <a:rPr lang="en-US" dirty="0" smtClean="0"/>
              <a:t>Distributed storage and processing (e.g. ‘</a:t>
            </a:r>
            <a:r>
              <a:rPr lang="en-US" dirty="0" err="1" smtClean="0"/>
              <a:t>Hadoop</a:t>
            </a:r>
            <a:r>
              <a:rPr lang="en-US" dirty="0" smtClean="0"/>
              <a:t>’)</a:t>
            </a:r>
          </a:p>
          <a:p>
            <a:r>
              <a:rPr lang="en-US" dirty="0" smtClean="0"/>
              <a:t>Job 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214143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139371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a:t>
            </a:r>
            <a:r>
              <a:rPr lang="en-US" dirty="0" err="1" smtClean="0"/>
              <a:t>tophat</a:t>
            </a:r>
            <a:r>
              <a:rPr lang="en-US" dirty="0" smtClean="0"/>
              <a:t> alignment jobs to a cluster of computers at their institute’s data center</a:t>
            </a:r>
            <a:endParaRPr lang="en-US" dirty="0"/>
          </a:p>
        </p:txBody>
      </p:sp>
    </p:spTree>
    <p:extLst>
      <p:ext uri="{BB962C8B-B14F-4D97-AF65-F5344CB8AC3E}">
        <p14:creationId xmlns:p14="http://schemas.microsoft.com/office/powerpoint/2010/main" val="2234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210204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19266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19975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 DNA Nexus Platforms provides software development kit with support for several programming languages to help you build pipelines efficiently in their system</a:t>
            </a:r>
            <a:endParaRPr lang="en-US" dirty="0"/>
          </a:p>
        </p:txBody>
      </p:sp>
    </p:spTree>
    <p:extLst>
      <p:ext uri="{BB962C8B-B14F-4D97-AF65-F5344CB8AC3E}">
        <p14:creationId xmlns:p14="http://schemas.microsoft.com/office/powerpoint/2010/main" val="475985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9956</TotalTime>
  <Words>1337</Words>
  <Application>Microsoft Macintosh PowerPoint</Application>
  <PresentationFormat>On-screen Show (4:3)</PresentationFormat>
  <Paragraphs>117</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Advanced Sequencing Technologies &amp; Applications</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software development kit (SDK)?</vt:lpstr>
      <vt:lpstr>What is an application programming interface (API)</vt:lpstr>
      <vt:lpstr>What is distributed storage and processing (e.g. ‘Hadoop’)?</vt:lpstr>
      <vt:lpstr>Examples</vt:lpstr>
      <vt:lpstr>Companies whose platforms amount to bioinformatics for hire…</vt:lpstr>
      <vt:lpstr>Galaxy</vt:lpstr>
      <vt:lpstr>Illumina BaseSpace</vt:lpstr>
      <vt:lpstr>DNA Nexus Platform</vt:lpstr>
      <vt:lpstr>Other pipeline development platforms to build on top of</vt:lpstr>
      <vt:lpstr>The Global Alliance for Genomics Health (ga4gh)</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676</cp:revision>
  <dcterms:created xsi:type="dcterms:W3CDTF">2011-11-14T19:50:16Z</dcterms:created>
  <dcterms:modified xsi:type="dcterms:W3CDTF">2014-11-19T13:59:24Z</dcterms:modified>
</cp:coreProperties>
</file>