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9" r:id="rId26"/>
    <p:sldId id="535" r:id="rId27"/>
    <p:sldId id="536" r:id="rId28"/>
    <p:sldId id="538" r:id="rId29"/>
    <p:sldId id="51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C4CAB7C6-92D4-B74C-A833-39A6BDAB08C6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8B71FCA4-535C-554A-8BF7-DC899ADF8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628AE4E8-9372-0546-B0E4-E040B4EF85DB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0EDB5467-D68C-FF46-877D-36E3AAB46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19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20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14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15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E02F50-1D6A-A245-BA9C-F7B17D6FE937}" type="slidenum">
              <a:rPr lang="en-US" sz="1300">
                <a:latin typeface="Calibri" charset="0"/>
              </a:rPr>
              <a:pPr eaLnBrk="1" hangingPunct="1"/>
              <a:t>16</a:t>
            </a:fld>
            <a:endParaRPr lang="en-US" sz="1300">
              <a:latin typeface="Calibri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 find the papers above using their PMID, go to PubMed and enter the ID in the search box</a:t>
            </a:r>
          </a:p>
          <a:p>
            <a:pPr marL="171450" indent="-171450" eaLnBrk="1" hangingPunct="1">
              <a:buFontTx/>
              <a:buChar char="-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http://www.ncbi.nlm.nih.gov/pubmed</a:t>
            </a:r>
          </a:p>
          <a:p>
            <a:pPr marL="171450" indent="-171450" eaLnBrk="1" hangingPunct="1">
              <a:buFontTx/>
              <a:buChar char="-"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2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3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5448D1C-0CF1-9249-A82A-41AC5D78AA77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9E26A90A-F97E-D34C-AB2D-4DEC3E5A2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Agilent_Trace_Example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ENCODE_RNAseq_standards_v1.0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" TargetMode="External"/><Relationship Id="rId4" Type="http://schemas.openxmlformats.org/officeDocument/2006/relationships/hyperlink" Target="http://www.biostar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wiki/SEQanswers" TargetMode="External"/><Relationship Id="rId4" Type="http://schemas.openxmlformats.org/officeDocument/2006/relationships/hyperlink" Target="http://seqanswers.com/wiki/Software" TargetMode="External"/><Relationship Id="rId5" Type="http://schemas.openxmlformats.org/officeDocument/2006/relationships/hyperlink" Target="http://seqanswers.com/wiki/Special:Browse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qanswer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altLang="ja-JP" sz="16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https://github.com/griffithlab/rnaseq_tutorial/wiki/Resources/</a:t>
            </a:r>
            <a:r>
              <a:rPr lang="en-US" altLang="ja-JP" sz="1600" dirty="0" smtClean="0">
                <a:latin typeface="Calibri" charset="0"/>
                <a:ea typeface="ＭＳ Ｐゴシック" charset="0"/>
                <a:hlinkClick r:id="rId2"/>
              </a:rPr>
              <a:t>Agilent_Trace_Examples.pdf</a:t>
            </a:r>
            <a:endParaRPr lang="en-US" altLang="ja-JP" sz="1600" dirty="0" smtClean="0">
              <a:latin typeface="Calibri" charset="0"/>
              <a:ea typeface="ＭＳ Ｐゴシック" charset="0"/>
            </a:endParaRPr>
          </a:p>
          <a:p>
            <a:r>
              <a:rPr lang="ja-JP" altLang="en-US" sz="2400" dirty="0" smtClean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147681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5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There are many RNA-seq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7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144231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20602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Tool recommendations</a:t>
            </a:r>
          </a:p>
        </p:txBody>
      </p:sp>
      <p:sp>
        <p:nvSpPr>
          <p:cNvPr id="33794" name="Content Placeholder 6"/>
          <p:cNvSpPr>
            <a:spLocks noGrp="1"/>
          </p:cNvSpPr>
          <p:nvPr>
            <p:ph idx="1"/>
          </p:nvPr>
        </p:nvSpPr>
        <p:spPr>
          <a:xfrm>
            <a:off x="152400" y="1114425"/>
            <a:ext cx="8839200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Alignment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BWA (PMID: 20080505)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Align to genome + junction database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Tophat (PMID: 19289445), STAR (PMID: </a:t>
            </a:r>
            <a:r>
              <a:rPr lang="en-US" sz="1600">
                <a:latin typeface="Calibri" charset="0"/>
                <a:ea typeface="ＭＳ Ｐゴシック" charset="0"/>
              </a:rPr>
              <a:t>23104886</a:t>
            </a:r>
            <a:r>
              <a:rPr lang="en-US" sz="1500">
                <a:latin typeface="Calibri" charset="0"/>
                <a:ea typeface="ＭＳ Ｐゴシック" charset="0"/>
              </a:rPr>
              <a:t>), MapSplice (PMID: </a:t>
            </a:r>
            <a:r>
              <a:rPr lang="en-US" sz="1600">
                <a:latin typeface="Calibri" charset="0"/>
                <a:ea typeface="ＭＳ Ｐゴシック" charset="0"/>
              </a:rPr>
              <a:t>20802226</a:t>
            </a:r>
            <a:r>
              <a:rPr lang="en-US" sz="1500">
                <a:latin typeface="Calibri" charset="0"/>
                <a:ea typeface="ＭＳ Ｐゴシック" charset="0"/>
              </a:rPr>
              <a:t>), hmmSplicer (PMID: 21079731)</a:t>
            </a:r>
          </a:p>
          <a:p>
            <a:pPr lvl="2">
              <a:lnSpc>
                <a:spcPct val="80000"/>
              </a:lnSpc>
            </a:pPr>
            <a:r>
              <a:rPr lang="en-US" sz="1300">
                <a:latin typeface="Calibri" charset="0"/>
                <a:ea typeface="ＭＳ Ｐゴシック" charset="0"/>
              </a:rPr>
              <a:t>Spliced alignment to genome</a:t>
            </a:r>
            <a:endParaRPr lang="en-US" sz="17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Expression, differential expression alternative expression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Cufflinks/Cuffdiff (PMID: 20436464), ALEXA-seq (PMID: 20835245), RUM (PMID:  21775302)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Fusion detection</a:t>
            </a:r>
          </a:p>
          <a:p>
            <a:pPr lvl="1">
              <a:lnSpc>
                <a:spcPct val="80000"/>
              </a:lnSpc>
            </a:pPr>
            <a:r>
              <a:rPr lang="es-ES_tradnl" sz="1500">
                <a:latin typeface="Calibri" charset="0"/>
                <a:ea typeface="ＭＳ Ｐゴシック" charset="0"/>
              </a:rPr>
              <a:t>Tophat-fusion (PMID: 21835007), ChimeraScan (PMID:  21840877), Defuse (PMID: 21625565), Comrad (PMID: 21478487)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Transcript assembly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</a:rPr>
              <a:t>Trinity (PMID:  21572440), Oases (PMID:  22368243), Trans-ABySS  (PMID: 20935650)</a:t>
            </a:r>
          </a:p>
          <a:p>
            <a:pPr>
              <a:lnSpc>
                <a:spcPct val="80000"/>
              </a:lnSpc>
            </a:pPr>
            <a:endParaRPr lang="en-US" sz="18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Visit the </a:t>
            </a:r>
            <a:r>
              <a:rPr lang="ja-JP" altLang="en-US" sz="1800">
                <a:latin typeface="Calibri" charset="0"/>
                <a:ea typeface="ＭＳ Ｐゴシック" charset="0"/>
              </a:rPr>
              <a:t>‘</a:t>
            </a:r>
            <a:r>
              <a:rPr lang="en-US" altLang="ja-JP" sz="1800">
                <a:latin typeface="Calibri" charset="0"/>
                <a:ea typeface="ＭＳ Ｐゴシック" charset="0"/>
              </a:rPr>
              <a:t>SeqAnswers</a:t>
            </a:r>
            <a:r>
              <a:rPr lang="ja-JP" altLang="en-US" sz="1800">
                <a:latin typeface="Calibri" charset="0"/>
                <a:ea typeface="ＭＳ Ｐゴシック" charset="0"/>
              </a:rPr>
              <a:t>’</a:t>
            </a:r>
            <a:r>
              <a:rPr lang="en-US" altLang="ja-JP" sz="1800">
                <a:latin typeface="Calibri" charset="0"/>
                <a:ea typeface="ＭＳ Ｐゴシック" charset="0"/>
              </a:rPr>
              <a:t> or ‘BioStar’ forums for more recommendations and discussion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3"/>
              </a:rPr>
              <a:t>http://seqanswers.com/</a:t>
            </a:r>
            <a:r>
              <a:rPr lang="en-US" sz="150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>
                <a:latin typeface="Calibri" charset="0"/>
                <a:ea typeface="ＭＳ Ｐゴシック" charset="0"/>
                <a:hlinkClick r:id="rId4"/>
              </a:rPr>
              <a:t>http://www.biostars.org/</a:t>
            </a:r>
            <a:endParaRPr lang="en-US" sz="15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SeqAnswers exercise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to: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http://seqanswers.com/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Click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Wiki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link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http://seqanswers.com/wiki/SEQanswers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Visit the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Software Hub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http://seqanswers.com/wiki/Software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Browse the software that has been added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5"/>
              </a:rPr>
              <a:t>http://seqanswers.com/wiki/Special:BrowseData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Use the tag cloud to identify tools related to your area of interest. e.g. RNA-seq alignment</a:t>
            </a:r>
          </a:p>
          <a:p>
            <a:pPr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1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Concern.  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Assess library complexity and decide…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you do remove them, assess duplicates at the level of paired-end reads (fragments) not single end reads</a:t>
            </a:r>
          </a:p>
        </p:txBody>
      </p:sp>
    </p:spTree>
    <p:extLst>
      <p:ext uri="{BB962C8B-B14F-4D97-AF65-F5344CB8AC3E}">
        <p14:creationId xmlns:p14="http://schemas.microsoft.com/office/powerpoint/2010/main" val="357138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267664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&lt;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Assembly strategy may also work (e.g. Trans-ABySS)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&gt; 50 bp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Spliced aligner such as Bowtie/TopHat</a:t>
            </a:r>
          </a:p>
        </p:txBody>
      </p:sp>
    </p:spTree>
    <p:extLst>
      <p:ext uri="{BB962C8B-B14F-4D97-AF65-F5344CB8AC3E}">
        <p14:creationId xmlns:p14="http://schemas.microsoft.com/office/powerpoint/2010/main" val="387506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</a:rPr>
              <a:t>Visualization of spliced alignment of RNA-seq data</a:t>
            </a:r>
          </a:p>
        </p:txBody>
      </p:sp>
      <p:pic>
        <p:nvPicPr>
          <p:cNvPr id="43010" name="Content Placeholder 3" descr="TNRC6B IG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10402" b="3903"/>
          <a:stretch>
            <a:fillRect/>
          </a:stretch>
        </p:blipFill>
        <p:spPr>
          <a:xfrm>
            <a:off x="558800" y="952500"/>
            <a:ext cx="7907338" cy="5359400"/>
          </a:xfrm>
        </p:spPr>
      </p:pic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758825" y="3592513"/>
            <a:ext cx="1354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WGS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758825" y="2092325"/>
            <a:ext cx="146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Normal WGS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758825" y="5116513"/>
            <a:ext cx="174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Tumor RNA-seq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4632325" y="2968625"/>
            <a:ext cx="165100" cy="1651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5021263" y="48529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5021263" y="5421313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5021263" y="5043488"/>
            <a:ext cx="104775" cy="10477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8" name="TextBox 2"/>
          <p:cNvSpPr txBox="1">
            <a:spLocks noChangeArrowheads="1"/>
          </p:cNvSpPr>
          <p:nvPr/>
        </p:nvSpPr>
        <p:spPr bwMode="auto">
          <a:xfrm>
            <a:off x="4741863" y="2901950"/>
            <a:ext cx="2033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Acceptor site mutation</a:t>
            </a:r>
          </a:p>
        </p:txBody>
      </p:sp>
      <p:sp>
        <p:nvSpPr>
          <p:cNvPr id="43019" name="TextBox 12"/>
          <p:cNvSpPr txBox="1">
            <a:spLocks noChangeArrowheads="1"/>
          </p:cNvSpPr>
          <p:nvPr/>
        </p:nvSpPr>
        <p:spPr bwMode="auto">
          <a:xfrm rot="-5400000">
            <a:off x="7889875" y="3568701"/>
            <a:ext cx="172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IGV screenshot</a:t>
            </a:r>
          </a:p>
        </p:txBody>
      </p:sp>
    </p:spTree>
    <p:extLst>
      <p:ext uri="{BB962C8B-B14F-4D97-AF65-F5344CB8AC3E}">
        <p14:creationId xmlns:p14="http://schemas.microsoft.com/office/powerpoint/2010/main" val="199281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2400" y="125413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Common questions: how reliable are expression predictions from RNA-seq?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novel exon-exon junctions real?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What proportion validate by RT-PCR and Sanger sequencing?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Are differential/alternative expression changes observed between tissues accurate?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How well do DE values correlate with qPCR?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384 validations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</a:rPr>
              <a:t>qPCR, RT-PCR, Sanger sequencing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See ALEXA-Seq publication for details: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Also includes comparison to microarrays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Griffith et al.  </a:t>
            </a:r>
            <a:r>
              <a:rPr lang="en-US" i="1">
                <a:latin typeface="Calibri" charset="0"/>
                <a:ea typeface="ＭＳ Ｐゴシック" charset="0"/>
              </a:rPr>
              <a:t>Alternative expression analysis by RNA sequencing</a:t>
            </a:r>
            <a:r>
              <a:rPr lang="en-US">
                <a:latin typeface="Calibri" charset="0"/>
                <a:ea typeface="ＭＳ Ｐゴシック" charset="0"/>
              </a:rPr>
              <a:t>. Nature Methods. 2010 Oct;7(10):843-847.</a:t>
            </a:r>
          </a:p>
        </p:txBody>
      </p:sp>
    </p:spTree>
    <p:extLst>
      <p:ext uri="{BB962C8B-B14F-4D97-AF65-F5344CB8AC3E}">
        <p14:creationId xmlns:p14="http://schemas.microsoft.com/office/powerpoint/2010/main" val="291551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25413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(qualitative)</a:t>
            </a:r>
          </a:p>
        </p:txBody>
      </p:sp>
      <p:pic>
        <p:nvPicPr>
          <p:cNvPr id="45058" name="Picture 5" descr="QualitativeAssayResult-Pan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64"/>
          <a:stretch>
            <a:fillRect/>
          </a:stretch>
        </p:blipFill>
        <p:spPr bwMode="auto">
          <a:xfrm>
            <a:off x="1044575" y="1125538"/>
            <a:ext cx="681196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800100" y="5805488"/>
            <a:ext cx="702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33 of 192 assays shown.  Overall validation rate = 85%</a:t>
            </a:r>
          </a:p>
        </p:txBody>
      </p:sp>
    </p:spTree>
    <p:extLst>
      <p:ext uri="{BB962C8B-B14F-4D97-AF65-F5344CB8AC3E}">
        <p14:creationId xmlns:p14="http://schemas.microsoft.com/office/powerpoint/2010/main" val="364934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8636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Validation (quantitative)</a:t>
            </a:r>
          </a:p>
        </p:txBody>
      </p:sp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5940425" y="1943100"/>
            <a:ext cx="23399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qPCR of 192 exons identified as alternatively expressed by ALEXA-Seq</a:t>
            </a:r>
          </a:p>
        </p:txBody>
      </p:sp>
      <p:pic>
        <p:nvPicPr>
          <p:cNvPr id="46083" name="Picture 6" descr="QuantitativeAssay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975"/>
            <a:ext cx="49752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5651500" y="4340225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  <a:cs typeface="Calibri" charset="0"/>
              </a:rPr>
              <a:t>Validation rate = 88%</a:t>
            </a:r>
          </a:p>
        </p:txBody>
      </p:sp>
    </p:spTree>
    <p:extLst>
      <p:ext uri="{BB962C8B-B14F-4D97-AF65-F5344CB8AC3E}">
        <p14:creationId xmlns:p14="http://schemas.microsoft.com/office/powerpoint/2010/main" val="279841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Common questions: What </a:t>
            </a:r>
            <a:r>
              <a:rPr lang="en-US" dirty="0">
                <a:latin typeface="Calibri" charset="0"/>
                <a:ea typeface="ＭＳ Ｐゴシック" charset="0"/>
              </a:rPr>
              <a:t>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1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213509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2)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950" y="342900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10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50208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50206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04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50184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50202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00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97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50198" name="TextBox 3"/>
          <p:cNvSpPr txBox="1">
            <a:spLocks noChangeArrowheads="1"/>
          </p:cNvSpPr>
          <p:nvPr/>
        </p:nvSpPr>
        <p:spPr bwMode="auto">
          <a:xfrm>
            <a:off x="2162175" y="553878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02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latin typeface="Calibri" charset="0"/>
                <a:ea typeface="ＭＳ Ｐゴシック" charset="0"/>
              </a:rPr>
              <a:t>Break</a:t>
            </a:r>
            <a:endParaRPr lang="en-US" sz="4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b="1" dirty="0" smtClean="0"/>
              <a:t>Module </a:t>
            </a:r>
            <a:r>
              <a:rPr lang="en-US" b="1" dirty="0"/>
              <a:t>2</a:t>
            </a:r>
            <a:r>
              <a:rPr lang="en-US" b="1" dirty="0" smtClean="0"/>
              <a:t>: </a:t>
            </a:r>
            <a:r>
              <a:rPr lang="en-US" b="1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5: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 </a:t>
            </a:r>
            <a:r>
              <a:rPr lang="en-US" dirty="0" smtClean="0">
                <a:latin typeface="Calibri" charset="0"/>
                <a:ea typeface="ＭＳ Ｐゴシック" charset="0"/>
              </a:rPr>
              <a:t>2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73880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15362" name="Picture 5" descr="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04813"/>
            <a:ext cx="446405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17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179388" y="2997200"/>
            <a:ext cx="1409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1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(normal colon)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1589088" y="2997200"/>
            <a:ext cx="133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Condition 2</a:t>
            </a:r>
          </a:p>
          <a:p>
            <a:pPr algn="ctr" eaLnBrk="1" hangingPunct="1"/>
            <a:r>
              <a:rPr lang="en-US" sz="1600">
                <a:latin typeface="Calibri" charset="0"/>
                <a:cs typeface="Calibri" charset="0"/>
              </a:rPr>
              <a:t>(colon tumor)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600450" y="1400175"/>
            <a:ext cx="208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Isolate RNAs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6162675" y="3213100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Sequence ends</a:t>
            </a:r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6" t="53543" r="4185" b="30112"/>
          <a:stretch>
            <a:fillRect/>
          </a:stretch>
        </p:blipFill>
        <p:spPr bwMode="auto">
          <a:xfrm>
            <a:off x="7153275" y="4391025"/>
            <a:ext cx="170973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5"/>
          <a:stretch>
            <a:fillRect/>
          </a:stretch>
        </p:blipFill>
        <p:spPr bwMode="auto">
          <a:xfrm>
            <a:off x="6497638" y="3506788"/>
            <a:ext cx="1819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6084888" y="5491163"/>
            <a:ext cx="298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100s of millions of paired reads</a:t>
            </a:r>
          </a:p>
          <a:p>
            <a:pPr eaLnBrk="1" hangingPunct="1"/>
            <a:r>
              <a:rPr lang="en-US" sz="1600" b="1">
                <a:latin typeface="Calibri" charset="0"/>
                <a:cs typeface="Calibri" charset="0"/>
              </a:rPr>
              <a:t>10s of billions bases of sequence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6107113" y="1392238"/>
            <a:ext cx="2622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Generate cDNA, fragment, size select, add linkers</a:t>
            </a:r>
          </a:p>
        </p:txBody>
      </p:sp>
      <p:pic>
        <p:nvPicPr>
          <p:cNvPr id="17418" name="Picture 13" descr="Typical Exons and Transcrip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1820863"/>
            <a:ext cx="2349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241300" y="1577975"/>
            <a:ext cx="2727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Samples of interest</a:t>
            </a: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6034088" y="2244725"/>
            <a:ext cx="7397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H="1">
            <a:off x="7370763" y="28543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 flipH="1">
            <a:off x="6002338" y="5187950"/>
            <a:ext cx="949325" cy="39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3097213" y="2460625"/>
            <a:ext cx="469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24" name="Picture 19" descr="RNA Fragme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2058988"/>
            <a:ext cx="9874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20" descr="Sequence Pai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4635500"/>
            <a:ext cx="184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Line 23"/>
          <p:cNvSpPr>
            <a:spLocks noChangeShapeType="1"/>
          </p:cNvSpPr>
          <p:nvPr/>
        </p:nvSpPr>
        <p:spPr bwMode="auto">
          <a:xfrm flipH="1" flipV="1">
            <a:off x="2909888" y="4862513"/>
            <a:ext cx="914400" cy="211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1193800" y="4249738"/>
            <a:ext cx="1812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Map to genome, transcriptome, and predicted exon junctions</a:t>
            </a:r>
          </a:p>
        </p:txBody>
      </p:sp>
      <p:pic>
        <p:nvPicPr>
          <p:cNvPr id="17428" name="Picture 1" descr="ColonTumorHis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136842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" descr="kw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6"/>
          <a:stretch>
            <a:fillRect/>
          </a:stretch>
        </p:blipFill>
        <p:spPr bwMode="auto">
          <a:xfrm>
            <a:off x="179388" y="1989138"/>
            <a:ext cx="1370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Line 18"/>
          <p:cNvSpPr>
            <a:spLocks noChangeShapeType="1"/>
          </p:cNvSpPr>
          <p:nvPr/>
        </p:nvSpPr>
        <p:spPr bwMode="auto">
          <a:xfrm rot="5400000">
            <a:off x="1815307" y="5607844"/>
            <a:ext cx="4699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Text Box 8"/>
          <p:cNvSpPr txBox="1">
            <a:spLocks noChangeArrowheads="1"/>
          </p:cNvSpPr>
          <p:nvPr/>
        </p:nvSpPr>
        <p:spPr bwMode="auto">
          <a:xfrm>
            <a:off x="685800" y="5876925"/>
            <a:ext cx="280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>
                <a:latin typeface="Calibri" charset="0"/>
                <a:cs typeface="Calibri" charset="0"/>
              </a:rPr>
              <a:t>Downstream analysis</a:t>
            </a:r>
          </a:p>
        </p:txBody>
      </p:sp>
    </p:spTree>
    <p:extLst>
      <p:ext uri="{BB962C8B-B14F-4D97-AF65-F5344CB8AC3E}">
        <p14:creationId xmlns:p14="http://schemas.microsoft.com/office/powerpoint/2010/main" val="299567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Predicting transcript sequence from genome sequence is </a:t>
            </a:r>
            <a:r>
              <a:rPr lang="en-US" dirty="0" smtClean="0">
                <a:latin typeface="Calibri" charset="0"/>
                <a:ea typeface="ＭＳ Ｐゴシック" charset="0"/>
              </a:rPr>
              <a:t>difficult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Gene annotation is revolutionized by RNA-seq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</a:rPr>
              <a:t>molecular features can only be observed at the RNA level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Alternative isoforms, fusion transcripts, RNA </a:t>
            </a:r>
            <a:r>
              <a:rPr lang="en-US" dirty="0" smtClean="0">
                <a:latin typeface="Calibri" charset="0"/>
                <a:ea typeface="ＭＳ Ｐゴシック" charset="0"/>
              </a:rPr>
              <a:t>editing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7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mutations that affect what mRNA isoform is expressed and how much 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e.g. splice sites, promoters, exonic/intronic splicing motifs, etc.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Prioritizing 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gene is expressed but only from the wild type allele, this might suggest loss-of-function (haploinsufficiency)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153983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0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9834</TotalTime>
  <Words>1860</Words>
  <Application>Microsoft Macintosh PowerPoint</Application>
  <PresentationFormat>On-screen Show (4:3)</PresentationFormat>
  <Paragraphs>254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2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Replicates</vt:lpstr>
      <vt:lpstr>Common analysis goals of RNA-Seq  analysis (what can you ask of the data?)</vt:lpstr>
      <vt:lpstr>General themes of RNA-seq workflows</vt:lpstr>
      <vt:lpstr>Tool recommendations</vt:lpstr>
      <vt:lpstr>SeqAnswers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Visualization of spliced alignment of RNA-seq data</vt:lpstr>
      <vt:lpstr>Common questions: how reliable are expression predictions from RNA-seq?</vt:lpstr>
      <vt:lpstr>Validation (qualitative)</vt:lpstr>
      <vt:lpstr>Validation (quantitative)</vt:lpstr>
      <vt:lpstr>Common questions: What if I don’t have a reference genome for my species?</vt:lpstr>
      <vt:lpstr>BioStar exercise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645</cp:revision>
  <dcterms:created xsi:type="dcterms:W3CDTF">2011-11-14T19:50:16Z</dcterms:created>
  <dcterms:modified xsi:type="dcterms:W3CDTF">2014-11-18T21:19:55Z</dcterms:modified>
</cp:coreProperties>
</file>