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257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A7319726-DA15-394A-BBAE-DDB36B7A1940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1A51B52-6060-0D4D-B246-CEC22E02B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1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69763DA2-DBD9-0947-A322-D776C540C308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3FC55B4-9C4C-F54A-A843-457F63E59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4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9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7BB09580-D687-F145-BE28-6720E431DB8C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29C0FFA-F9EC-A64D-81A3-B0249F87E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://compbio.mit.edu/cummeRbund/" TargetMode="External"/><Relationship Id="rId12" Type="http://schemas.openxmlformats.org/officeDocument/2006/relationships/hyperlink" Target="http://www.bioconductor.org/packages/release/bioc/html/edgeR.html" TargetMode="External"/><Relationship Id="rId13" Type="http://schemas.openxmlformats.org/officeDocument/2006/relationships/hyperlink" Target="http://samstat.sourceforge.net/" TargetMode="External"/><Relationship Id="rId14" Type="http://schemas.openxmlformats.org/officeDocument/2006/relationships/hyperlink" Target="https://sites.google.com/a/brown.edu/bioinformatics-in-biomed/fastqc" TargetMode="External"/><Relationship Id="rId15" Type="http://schemas.openxmlformats.org/officeDocument/2006/relationships/hyperlink" Target="http://picard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://bowtie-bio.sourceforge.net/" TargetMode="External"/><Relationship Id="rId6" Type="http://schemas.openxmlformats.org/officeDocument/2006/relationships/hyperlink" Target="http://tophat.cbcb.umd.edu/" TargetMode="External"/><Relationship Id="rId7" Type="http://schemas.openxmlformats.org/officeDocument/2006/relationships/hyperlink" Target="http://code.google.com/p/rna-star/" TargetMode="External"/><Relationship Id="rId8" Type="http://schemas.openxmlformats.org/officeDocument/2006/relationships/hyperlink" Target="http://www-huber.embl.de/users/anders/HTSeq/doc/count.html" TargetMode="External"/><Relationship Id="rId9" Type="http://schemas.openxmlformats.org/officeDocument/2006/relationships/hyperlink" Target="http://cran.r-project.org/" TargetMode="External"/><Relationship Id="rId10" Type="http://schemas.openxmlformats.org/officeDocument/2006/relationships/hyperlink" Target="http://www.bioconducto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ufflinks.cbcb.umd.edu/igenome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igenomes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 smtClean="0">
                <a:latin typeface="Andale Mono" charset="0"/>
                <a:ea typeface="ＭＳ Ｐゴシック" charset="0"/>
                <a:cs typeface="Andale Mono" charset="0"/>
              </a:rPr>
              <a:t>@</a:t>
            </a: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HWUSI-EAS677_108093760:3:61:12270:3114/1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ATTTTTTTTCAAAAATGTATCTATATTAATTCCTGAGAATTGGAATGAAAATCCTCAGTACAAAAGGCCAAAACATGAAA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+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IIIIIIIIIIIIIIIIIIIIIIIIIIIIIIIIIIIIIIIIIIIIIIIIIIIIIIIIIIIIIIIIIIFIIIHIIIIIHHHI</a:t>
            </a:r>
          </a:p>
        </p:txBody>
      </p:sp>
    </p:spTree>
    <p:extLst>
      <p:ext uri="{BB962C8B-B14F-4D97-AF65-F5344CB8AC3E}">
        <p14:creationId xmlns:p14="http://schemas.microsoft.com/office/powerpoint/2010/main" val="132299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52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33281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latin typeface="Calibri" charset="0"/>
                <a:ea typeface="ＭＳ Ｐゴシック" charset="0"/>
              </a:rPr>
              <a:t>Break</a:t>
            </a:r>
            <a:endParaRPr lang="en-US" sz="4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of Tutorial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Install commonly used RNA-seq tools (Samtools, Bowtie, Tophat, STAR, Cufflinks, R, CummeRbund, FastQC, picard-tools, SamStat)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fasta/fastq format</a:t>
            </a:r>
          </a:p>
        </p:txBody>
      </p:sp>
    </p:spTree>
    <p:extLst>
      <p:ext uri="{BB962C8B-B14F-4D97-AF65-F5344CB8AC3E}">
        <p14:creationId xmlns:p14="http://schemas.microsoft.com/office/powerpoint/2010/main" val="6141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8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1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for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Samtools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3"/>
              </a:rPr>
              <a:t>http://samtools.sourceforge.net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Bam-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9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Calibri" charset="0"/>
                <a:ea typeface="ＭＳ Ｐゴシック" charset="0"/>
              </a:rPr>
              <a:t>Bowtie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5"/>
              </a:rPr>
              <a:t>http://bowtie-bio.sourceforge.net/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STAR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http://code.google.com/p/rna-star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/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Cufflinks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</a:t>
            </a:r>
            <a:r>
              <a:rPr lang="en-US" sz="19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8"/>
              </a:rPr>
              <a:t>http://www-huber.embl.de/users/anders/HTSeq/doc/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8"/>
              </a:rPr>
              <a:t>count.html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000" dirty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CummeRbund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edgeR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9"/>
              </a:rPr>
              <a:t>http://cran.r-project.org</a:t>
            </a: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10"/>
              </a:rPr>
              <a:t>http://www.bioconductor.org/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1"/>
              </a:rPr>
              <a:t>http://compbio.mit.edu/cummeRbund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1"/>
              </a:rPr>
              <a:t>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2"/>
              </a:rPr>
              <a:t>http://www.bioconductor.org/packages/release/bioc/html/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2"/>
              </a:rPr>
              <a:t>edgeR.html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Samstat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3"/>
              </a:rPr>
              <a:t>http://samstat.sourceforge.net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4"/>
              </a:rPr>
              <a:t>https://sites.google.com/a/brown.edu/bioinformatics-in-biomed/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4"/>
              </a:rPr>
              <a:t>fastqc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PicardTools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5"/>
              </a:rPr>
              <a:t>http://picard.sourceforge.net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5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23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2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reference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This step downloads reference human genome files from iGenomes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GRCh37 (hg19) build of the human genome is used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For the tutorial, a single chromosome is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193697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2-iii.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annotation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There 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UCSC Genome Browser, Ensembl API, BioMart, Entrez, Galaxy, etc. could also be used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indexed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Bowtie is used to index the genome for Tophat alignments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also optionally try the STAR aligner which requires its own indexed version of the genome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7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1237</Words>
  <Application>Microsoft Macintosh PowerPoint</Application>
  <PresentationFormat>On-screen Show (4:3)</PresentationFormat>
  <Paragraphs>126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 2</vt:lpstr>
      <vt:lpstr>The most common problems encountered while working on the tutorials</vt:lpstr>
      <vt:lpstr>Introduction</vt:lpstr>
      <vt:lpstr>2-i. Installation</vt:lpstr>
      <vt:lpstr>2-ii. Obtain reference genome</vt:lpstr>
      <vt:lpstr>2-iii. Obtain known transcript annotations</vt:lpstr>
      <vt:lpstr>2-iv. Create Indexed reference genome</vt:lpstr>
      <vt:lpstr>2-v. Obtain RNA-seq data</vt:lpstr>
      <vt:lpstr>2-v. Obtain RNA-seq data (cont’d)</vt:lpstr>
      <vt:lpstr>2-vi.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646</cp:revision>
  <dcterms:created xsi:type="dcterms:W3CDTF">2011-11-14T19:50:16Z</dcterms:created>
  <dcterms:modified xsi:type="dcterms:W3CDTF">2014-11-18T16:21:14Z</dcterms:modified>
</cp:coreProperties>
</file>