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1" r:id="rId2"/>
    <p:sldId id="25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1" r:id="rId21"/>
    <p:sldId id="512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A780FA5F-33F5-D642-9374-429442C6376D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1D4961D4-ED2D-444B-9D94-1B59AC408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82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6E616839-BE06-5A4F-98DA-16672F8C3D60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305D27C-238F-484B-86D6-965AF200EA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64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FFF4B-E412-C745-93BD-787B82CED00B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80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7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3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0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535ABF6-7629-024A-A688-AB5CD0A2F931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007B2CE0-0D83-5840-B7D8-C29F030F6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HTSeq/doc/count.html" TargetMode="External"/><Relationship Id="rId3" Type="http://schemas.openxmlformats.org/officeDocument/2006/relationships/hyperlink" Target="http://seqanswers.com/forums/showthread.php?t=1806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DESeq/" TargetMode="External"/><Relationship Id="rId3" Type="http://schemas.openxmlformats.org/officeDocument/2006/relationships/hyperlink" Target="http://www.bioconductor.org/packages/release/bioc/html/edgeR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4" Type="http://schemas.openxmlformats.org/officeDocument/2006/relationships/hyperlink" Target="http://www.biostars.org/p/68885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uler.bc.edu/marthlab/scotty/scotty.ph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packages/release/bioc/html/multtest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help/search/index.html?q=pathwa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1378/" TargetMode="External"/><Relationship Id="rId3" Type="http://schemas.openxmlformats.org/officeDocument/2006/relationships/hyperlink" Target="http://www.biostars.org/p/68126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://cufflinks.cbcb.umd.edu/howitwork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do we get from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152400" y="1340768"/>
            <a:ext cx="88392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Automatically generates many of the commonly used data visualizations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Distribution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Overall correlations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MA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Volcano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Clustering, PCA and MDS plots to assess global relationships between conditions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Heatmaps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Gene/transcript-level plots showing transcript structures and expression levels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utorial_Part2_cummeRbund_output 3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r="1197"/>
          <a:stretch/>
        </p:blipFill>
        <p:spPr>
          <a:xfrm>
            <a:off x="683568" y="1340768"/>
            <a:ext cx="2483291" cy="2535560"/>
          </a:xfrm>
        </p:spPr>
      </p:pic>
      <p:pic>
        <p:nvPicPr>
          <p:cNvPr id="6" name="Picture 5" descr="Tutorial_Part2_cummeRbund_output 6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340768"/>
            <a:ext cx="2408312" cy="2408312"/>
          </a:xfrm>
          <a:prstGeom prst="rect">
            <a:avLst/>
          </a:prstGeom>
        </p:spPr>
      </p:pic>
      <p:pic>
        <p:nvPicPr>
          <p:cNvPr id="7" name="Picture 6" descr="Tutorial_Part2_cummeRbund_output 1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2264296" cy="2264296"/>
          </a:xfrm>
          <a:prstGeom prst="rect">
            <a:avLst/>
          </a:prstGeom>
        </p:spPr>
      </p:pic>
      <p:pic>
        <p:nvPicPr>
          <p:cNvPr id="8" name="Picture 7" descr="Tutorial_Part2_cummeRbund_output 1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861048"/>
            <a:ext cx="2304256" cy="2304256"/>
          </a:xfrm>
          <a:prstGeom prst="rect">
            <a:avLst/>
          </a:prstGeom>
        </p:spPr>
      </p:pic>
      <p:pic>
        <p:nvPicPr>
          <p:cNvPr id="9" name="Picture 8" descr="Tutorial_Part2_cummeRbund_output 14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61048"/>
            <a:ext cx="2232248" cy="2232248"/>
          </a:xfrm>
          <a:prstGeom prst="rect">
            <a:avLst/>
          </a:prstGeom>
        </p:spPr>
      </p:pic>
      <p:pic>
        <p:nvPicPr>
          <p:cNvPr id="10" name="Picture 9" descr="Tutorial_Part2_cummeRbund_output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40768"/>
            <a:ext cx="2480320" cy="248032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do we get from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530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Alternatives to FPKM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52400" y="1124744"/>
            <a:ext cx="8839200" cy="49838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as an alternate </a:t>
            </a:r>
            <a:r>
              <a:rPr lang="en-US" dirty="0" smtClean="0">
                <a:latin typeface="Calibri" charset="0"/>
                <a:ea typeface="ＭＳ Ｐゴシック" charset="0"/>
              </a:rPr>
              <a:t>for differential expression analysis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Instead of calculating FPKM, simply assign reads/fragments to a defined set of genes/transcripts and determine “raw counts”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-count)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http://www-huber.embl.de/users/anders/HTSeq/doc/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count.html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 --mode intersection-strict --stranded no --</a:t>
            </a:r>
            <a:r>
              <a:rPr lang="en-US" dirty="0" err="1">
                <a:latin typeface="Calibri" charset="0"/>
                <a:ea typeface="ＭＳ Ｐゴシック" charset="0"/>
              </a:rPr>
              <a:t>minaqual</a:t>
            </a:r>
            <a:r>
              <a:rPr lang="en-US" dirty="0">
                <a:latin typeface="Calibri" charset="0"/>
                <a:ea typeface="ＭＳ Ｐゴシック" charset="0"/>
              </a:rPr>
              <a:t> 1 --type exon --</a:t>
            </a:r>
            <a:r>
              <a:rPr lang="en-US" dirty="0" err="1">
                <a:latin typeface="Calibri" charset="0"/>
                <a:ea typeface="ＭＳ Ｐゴシック" charset="0"/>
              </a:rPr>
              <a:t>idattr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transcript_id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accepted_hits.sam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chr22.gff &gt;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transcript_read_counts_table.tsv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Important caveat of ‘transcript’ analysis by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18068</a:t>
            </a:r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6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</a:t>
            </a:r>
            <a:r>
              <a:rPr lang="en-US" dirty="0" smtClean="0">
                <a:latin typeface="Calibri" charset="0"/>
                <a:ea typeface="ＭＳ Ｐゴシック" charset="0"/>
              </a:rPr>
              <a:t>etc.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</a:t>
            </a:r>
            <a:r>
              <a:rPr lang="en-US" dirty="0" smtClean="0">
                <a:latin typeface="Calibri" charset="0"/>
                <a:ea typeface="ＭＳ Ｐゴシック" charset="0"/>
              </a:rPr>
              <a:t>expression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59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Alternative differential </a:t>
            </a:r>
            <a:r>
              <a:rPr lang="en-US" dirty="0">
                <a:latin typeface="Calibri" charset="0"/>
                <a:ea typeface="ＭＳ Ｐゴシック" charset="0"/>
              </a:rPr>
              <a:t>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Raw count approaches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DESeq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edgeR.html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23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Multiple approaches advisable</a:t>
            </a:r>
            <a:endParaRPr lang="en-US" dirty="0"/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5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</a:t>
            </a:r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89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8839200" cy="496855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it becomes more likely that the treatment and control groups will appear to differ on at least one attribute by random chance alone.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100,000s exons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smtClean="0">
                <a:latin typeface="Calibri" charset="0"/>
                <a:ea typeface="ＭＳ Ｐゴシック" charset="0"/>
              </a:rPr>
              <a:t>more </a:t>
            </a:r>
            <a:r>
              <a:rPr lang="en-US" dirty="0">
                <a:latin typeface="Calibri" charset="0"/>
                <a:ea typeface="ＭＳ Ｐゴシック" charset="0"/>
              </a:rPr>
              <a:t>of a problem than </a:t>
            </a:r>
            <a:r>
              <a:rPr lang="en-US" dirty="0" smtClean="0">
                <a:latin typeface="Calibri" charset="0"/>
                <a:ea typeface="ＭＳ Ｐゴシック" charset="0"/>
              </a:rPr>
              <a:t>ever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All the complexity of the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transcriptome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Almost infinite number of potential features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Genes, transcripts, exons,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juntions</a:t>
            </a:r>
            <a:r>
              <a:rPr lang="en-US" dirty="0" smtClean="0">
                <a:latin typeface="Calibri" charset="0"/>
                <a:ea typeface="ＭＳ Ｐゴシック" charset="0"/>
              </a:rPr>
              <a:t>, retained introns, microRNAs,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lncRNAs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multtest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http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://www.bioconductor.org/packages/release/bioc/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html/multtest.html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0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ＭＳ Ｐゴシック" charset="0"/>
              </a:rPr>
              <a:t>Downstream interpretation of expression </a:t>
            </a:r>
            <a:r>
              <a:rPr lang="en-US" sz="3600" dirty="0" smtClean="0">
                <a:latin typeface="Calibri" charset="0"/>
                <a:ea typeface="ＭＳ Ｐゴシック" charset="0"/>
              </a:rPr>
              <a:t>analysis</a:t>
            </a:r>
            <a:endParaRPr lang="en-US" sz="3600" dirty="0">
              <a:latin typeface="Calibri" charset="0"/>
              <a:ea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4784"/>
            <a:ext cx="88392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Topic for an entire course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Expression estimates and differential expression lists from cufflinks/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r>
              <a:rPr lang="en-US" dirty="0" smtClean="0">
                <a:latin typeface="Calibri" charset="0"/>
                <a:ea typeface="ＭＳ Ｐゴシック" charset="0"/>
              </a:rPr>
              <a:t> (or alternative) can be fed into many analysis pipelines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See supplemental R tutorial for how to format cufflinks data and start manipulating in R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Clustering/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Heatmaps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Provided by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cummeRbund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/>
            <a:r>
              <a:rPr lang="en-US" dirty="0" err="1">
                <a:latin typeface="Calibri" charset="0"/>
                <a:ea typeface="ＭＳ Ｐゴシック" charset="0"/>
              </a:rPr>
              <a:t>h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clust</a:t>
            </a:r>
            <a:r>
              <a:rPr lang="en-US" dirty="0" smtClean="0">
                <a:latin typeface="Calibri" charset="0"/>
                <a:ea typeface="ＭＳ Ｐゴシック" charset="0"/>
              </a:rPr>
              <a:t>, heatmap.2,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plotrix</a:t>
            </a:r>
            <a:r>
              <a:rPr lang="en-US" dirty="0" smtClean="0">
                <a:latin typeface="Calibri" charset="0"/>
                <a:ea typeface="ＭＳ Ｐゴシック" charset="0"/>
              </a:rPr>
              <a:t>, ggplot2, </a:t>
            </a:r>
            <a:r>
              <a:rPr lang="en-US" dirty="0" smtClean="0">
                <a:latin typeface="Calibri" charset="0"/>
                <a:ea typeface="ＭＳ Ｐゴシック" charset="0"/>
              </a:rPr>
              <a:t>etc.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Classification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For RNA-seq data we still rarely have sufficient sample size and clinical details but this is changing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Weka</a:t>
            </a:r>
            <a:r>
              <a:rPr lang="en-US" dirty="0" smtClean="0">
                <a:latin typeface="Calibri" charset="0"/>
                <a:ea typeface="ＭＳ Ｐゴシック" charset="0"/>
              </a:rPr>
              <a:t> is a good learning tool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RandomForests</a:t>
            </a:r>
            <a:r>
              <a:rPr lang="en-US" dirty="0" smtClean="0">
                <a:latin typeface="Calibri" charset="0"/>
                <a:ea typeface="ＭＳ Ｐゴシック" charset="0"/>
              </a:rPr>
              <a:t> R package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biostar</a:t>
            </a:r>
            <a:r>
              <a:rPr lang="en-US" dirty="0" smtClean="0">
                <a:latin typeface="Calibri" charset="0"/>
                <a:ea typeface="ＭＳ Ｐゴシック" charset="0"/>
              </a:rPr>
              <a:t> tutorial being developed)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Pathway analysis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David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IPA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Cytoscape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Many R/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packages: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http://www.bioconductor.org/help/search/index.html?q=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pathway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2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4)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61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4</a:t>
            </a:r>
            <a:b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5076825" y="1628775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6230938" y="5229225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4</a:t>
            </a:r>
            <a:endParaRPr lang="en-US" sz="1600" b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19461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9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19462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1948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9463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19487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9464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85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19465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19483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19466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481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78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419475" y="1628775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3928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1: </a:t>
            </a:r>
            <a:r>
              <a:rPr lang="en-US" dirty="0"/>
              <a:t>Introduction to cloud </a:t>
            </a:r>
            <a:r>
              <a:rPr lang="en-US" dirty="0" smtClean="0"/>
              <a:t>computing</a:t>
            </a:r>
          </a:p>
          <a:p>
            <a:pPr>
              <a:defRPr/>
            </a:pPr>
            <a:r>
              <a:rPr lang="en-US" dirty="0" smtClean="0"/>
              <a:t>Module </a:t>
            </a:r>
            <a:r>
              <a:rPr lang="en-US" dirty="0"/>
              <a:t>2</a:t>
            </a:r>
            <a:r>
              <a:rPr lang="en-US" dirty="0" smtClean="0"/>
              <a:t>: </a:t>
            </a:r>
            <a:r>
              <a:rPr lang="en-US" dirty="0"/>
              <a:t>Introduction to RNA sequencing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RNA-seq alignment and visualization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4: </a:t>
            </a:r>
            <a:r>
              <a:rPr lang="en-US" b="1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5: </a:t>
            </a:r>
            <a:r>
              <a:rPr lang="en-US" dirty="0"/>
              <a:t>Isoform discovery and alternative expression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0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Differential expression methods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Downstream interpretation of expression and differential estimates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multiple testing, clustering,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, classification, pathway analysis, etc.</a:t>
            </a:r>
          </a:p>
        </p:txBody>
      </p:sp>
    </p:spTree>
    <p:extLst>
      <p:ext uri="{BB962C8B-B14F-4D97-AF65-F5344CB8AC3E}">
        <p14:creationId xmlns:p14="http://schemas.microsoft.com/office/powerpoint/2010/main" val="400714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18256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28384" y="2924696"/>
            <a:ext cx="700955" cy="248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7884368" y="2492896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3’ bias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886700" y="4437112"/>
            <a:ext cx="0" cy="647873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4" name="TextBox 9"/>
          <p:cNvSpPr txBox="1">
            <a:spLocks noChangeArrowheads="1"/>
          </p:cNvSpPr>
          <p:nvPr/>
        </p:nvSpPr>
        <p:spPr bwMode="auto">
          <a:xfrm>
            <a:off x="7812087" y="4437112"/>
            <a:ext cx="1331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Down-</a:t>
            </a:r>
            <a:r>
              <a:rPr lang="en-US" sz="1800" dirty="0"/>
              <a:t>regulated</a:t>
            </a:r>
          </a:p>
        </p:txBody>
      </p:sp>
      <p:pic>
        <p:nvPicPr>
          <p:cNvPr id="3" name="Content Placeholder 2" descr="Screen Shot 2013-05-30 at 8.54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" r="-700"/>
          <a:stretch/>
        </p:blipFill>
        <p:spPr>
          <a:xfrm>
            <a:off x="1322418" y="1600200"/>
            <a:ext cx="6507347" cy="4724400"/>
          </a:xfrm>
        </p:spPr>
      </p:pic>
    </p:spTree>
    <p:extLst>
      <p:ext uri="{BB962C8B-B14F-4D97-AF65-F5344CB8AC3E}">
        <p14:creationId xmlns:p14="http://schemas.microsoft.com/office/powerpoint/2010/main" val="401575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is </a:t>
            </a:r>
            <a:r>
              <a:rPr lang="en-US" dirty="0" smtClean="0">
                <a:latin typeface="Calibri" charset="0"/>
                <a:ea typeface="ＭＳ Ｐゴシック" charset="0"/>
              </a:rPr>
              <a:t>FPKM (RPKM)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340768"/>
            <a:ext cx="8839200" cy="4983832"/>
          </a:xfrm>
        </p:spPr>
        <p:txBody>
          <a:bodyPr wrap="square">
            <a:normAutofit fontScale="77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RPKM: Reads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 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FPKM: Fragments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In </a:t>
            </a:r>
            <a:r>
              <a:rPr lang="en-US" dirty="0">
                <a:latin typeface="Calibri" charset="0"/>
                <a:ea typeface="ＭＳ Ｐゴシック" charset="0"/>
              </a:rPr>
              <a:t>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the relative expression of a transcript is proportional to the number of </a:t>
            </a:r>
            <a:r>
              <a:rPr lang="en-US" dirty="0" err="1">
                <a:latin typeface="Calibri" charset="0"/>
                <a:ea typeface="ＭＳ Ｐゴシック" charset="0"/>
              </a:rPr>
              <a:t>cDNA</a:t>
            </a:r>
            <a:r>
              <a:rPr lang="en-US" dirty="0">
                <a:latin typeface="Calibri" charset="0"/>
                <a:ea typeface="ＭＳ Ｐゴシック" charset="0"/>
              </a:rPr>
              <a:t> fragments that originate from it</a:t>
            </a:r>
            <a:r>
              <a:rPr lang="en-US" dirty="0" smtClean="0">
                <a:latin typeface="Calibri" charset="0"/>
                <a:ea typeface="ＭＳ Ｐゴシック" charset="0"/>
              </a:rPr>
              <a:t>. However: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 number of fragments is also biased towards larger genes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 total number of fragments is related to total library depth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FPKM (or RPKM) </a:t>
            </a:r>
            <a:r>
              <a:rPr lang="en-US" dirty="0" smtClean="0">
                <a:latin typeface="Calibri" charset="0"/>
                <a:ea typeface="ＭＳ Ｐゴシック" charset="0"/>
              </a:rPr>
              <a:t>attempt to normalize for gene size and library depth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nl-NL" dirty="0" smtClean="0">
                <a:latin typeface="Calibri" charset="0"/>
                <a:ea typeface="ＭＳ Ｐゴシック" charset="0"/>
              </a:rPr>
              <a:t>RPKM (or FPKM) </a:t>
            </a:r>
            <a:r>
              <a:rPr lang="nl-NL" dirty="0" smtClean="0">
                <a:latin typeface="Calibri" charset="0"/>
                <a:ea typeface="ＭＳ Ｐゴシック" charset="0"/>
              </a:rPr>
              <a:t>= (10</a:t>
            </a:r>
            <a:r>
              <a:rPr lang="nl-NL" dirty="0">
                <a:latin typeface="Calibri" charset="0"/>
                <a:ea typeface="ＭＳ Ｐゴシック" charset="0"/>
              </a:rPr>
              <a:t>^9 * </a:t>
            </a:r>
            <a:r>
              <a:rPr lang="nl-NL" dirty="0" smtClean="0">
                <a:latin typeface="Calibri" charset="0"/>
                <a:ea typeface="ＭＳ Ｐゴシック" charset="0"/>
              </a:rPr>
              <a:t>C) </a:t>
            </a:r>
            <a:r>
              <a:rPr lang="nl-NL" dirty="0">
                <a:latin typeface="Calibri" charset="0"/>
                <a:ea typeface="ＭＳ Ｐゴシック" charset="0"/>
              </a:rPr>
              <a:t>/ (N * L)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C = number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reads/fragments for a gene/transcript/exon/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N = </a:t>
            </a:r>
            <a:r>
              <a:rPr lang="en-US" dirty="0">
                <a:latin typeface="Calibri" charset="0"/>
                <a:ea typeface="ＭＳ Ｐゴシック" charset="0"/>
              </a:rPr>
              <a:t>total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reads/fragments </a:t>
            </a:r>
            <a:r>
              <a:rPr lang="en-US" dirty="0">
                <a:latin typeface="Calibri" charset="0"/>
                <a:ea typeface="ＭＳ Ｐゴシック" charset="0"/>
              </a:rPr>
              <a:t>in the </a:t>
            </a:r>
            <a:r>
              <a:rPr lang="en-US" dirty="0" smtClean="0">
                <a:latin typeface="Calibri" charset="0"/>
                <a:ea typeface="ＭＳ Ｐゴシック" charset="0"/>
              </a:rPr>
              <a:t>library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L = </a:t>
            </a:r>
            <a:r>
              <a:rPr lang="en-US" dirty="0">
                <a:latin typeface="Calibri" charset="0"/>
                <a:ea typeface="ＭＳ Ｐゴシック" charset="0"/>
              </a:rPr>
              <a:t>number of base pairs in the </a:t>
            </a:r>
            <a:r>
              <a:rPr lang="en-US" dirty="0" smtClean="0">
                <a:latin typeface="Calibri" charset="0"/>
                <a:ea typeface="ＭＳ Ｐゴシック" charset="0"/>
              </a:rPr>
              <a:t>gene/transcript/exon/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http://www.biostars.org/p/11378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http://www.biostars.org/p/68126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13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5040560" cy="1296144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How does cufflinks work?</a:t>
            </a:r>
          </a:p>
        </p:txBody>
      </p:sp>
      <p:pic>
        <p:nvPicPr>
          <p:cNvPr id="2" name="Content Placeholder 1" descr="cufflinks_overvie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6" r="-1406"/>
          <a:stretch/>
        </p:blipFill>
        <p:spPr>
          <a:xfrm>
            <a:off x="5220072" y="28622"/>
            <a:ext cx="3679304" cy="6336579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340768"/>
            <a:ext cx="4707632" cy="4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Overlapping </a:t>
            </a:r>
            <a:r>
              <a:rPr lang="en-US" dirty="0"/>
              <a:t>'bundles' of fragment </a:t>
            </a:r>
            <a:r>
              <a:rPr lang="en-US" dirty="0" smtClean="0"/>
              <a:t>alignments are assembled, fragments are connected in an overlap graph, transcript isoforms are inferred from the minimum paths required to cover the graph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Abundance of each isoform is estimated with a maximum likelihood probabilistic model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makes use of information such as fragment length </a:t>
            </a:r>
            <a:r>
              <a:rPr lang="en-US" dirty="0">
                <a:latin typeface="Calibri" charset="0"/>
                <a:ea typeface="ＭＳ Ｐゴシック" charset="0"/>
              </a:rPr>
              <a:t>distribution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http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://cufflinks.cbcb.umd.edu/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howitworks.html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470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uffdiff_overvie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4" r="-3487"/>
          <a:stretch/>
        </p:blipFill>
        <p:spPr>
          <a:xfrm>
            <a:off x="5220072" y="188640"/>
            <a:ext cx="3386920" cy="6110461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5040560" cy="1296144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How does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r>
              <a:rPr lang="en-US" dirty="0" smtClean="0">
                <a:latin typeface="Calibri" charset="0"/>
                <a:ea typeface="ＭＳ Ｐゴシック" charset="0"/>
              </a:rPr>
              <a:t> work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1340768"/>
            <a:ext cx="4707632" cy="4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variability in fragment count for each gene across replicates is modeled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fragment count for each isoform is estimated in each </a:t>
            </a:r>
            <a:r>
              <a:rPr lang="en-US" dirty="0" smtClean="0"/>
              <a:t>replicate (as before), </a:t>
            </a:r>
            <a:r>
              <a:rPr lang="en-US" dirty="0"/>
              <a:t>along </a:t>
            </a:r>
            <a:r>
              <a:rPr lang="en-US" dirty="0" smtClean="0"/>
              <a:t>with </a:t>
            </a:r>
            <a:r>
              <a:rPr lang="en-US" dirty="0"/>
              <a:t>a measure of uncertainty in this estimate arising from ambiguously mapped </a:t>
            </a:r>
            <a:r>
              <a:rPr lang="en-US" dirty="0" smtClean="0"/>
              <a:t>reads</a:t>
            </a:r>
          </a:p>
          <a:p>
            <a:pPr lvl="1"/>
            <a:r>
              <a:rPr lang="en-US" dirty="0" smtClean="0"/>
              <a:t>transcripts </a:t>
            </a:r>
            <a:r>
              <a:rPr lang="en-US" dirty="0"/>
              <a:t>with more shared exons and few uniquely assigned fragments will have greater uncertainty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algorithm combines estimates of uncertainty and cross-replicate variability under a beta negative binomial model of fragment count variability to estimate count variances for each transcript in each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These </a:t>
            </a:r>
            <a:r>
              <a:rPr lang="en-US" dirty="0"/>
              <a:t>variance estimates are used during statistical testing to report significantly differentially expressed genes and transcripts.</a:t>
            </a:r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2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Why is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necessary?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Allows merge of several </a:t>
            </a:r>
            <a:r>
              <a:rPr lang="en-US" dirty="0">
                <a:latin typeface="Calibri" charset="0"/>
                <a:ea typeface="ＭＳ Ｐゴシック" charset="0"/>
              </a:rPr>
              <a:t>Cufflinks </a:t>
            </a:r>
            <a:r>
              <a:rPr lang="en-US" dirty="0" smtClean="0">
                <a:latin typeface="Calibri" charset="0"/>
                <a:ea typeface="ＭＳ Ｐゴシック" charset="0"/>
              </a:rPr>
              <a:t>assemblies together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Necessary because even with replicates cufflinks will not necessarily assemble the same numbers and structures of transcripts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Filters </a:t>
            </a:r>
            <a:r>
              <a:rPr lang="en-US" dirty="0">
                <a:latin typeface="Calibri" charset="0"/>
                <a:ea typeface="ＭＳ Ｐゴシック" charset="0"/>
              </a:rPr>
              <a:t>a number of </a:t>
            </a:r>
            <a:r>
              <a:rPr lang="en-US" dirty="0" err="1">
                <a:latin typeface="Calibri" charset="0"/>
                <a:ea typeface="ＭＳ Ｐゴシック" charset="0"/>
              </a:rPr>
              <a:t>transfrags</a:t>
            </a:r>
            <a:r>
              <a:rPr lang="en-US" dirty="0">
                <a:latin typeface="Calibri" charset="0"/>
                <a:ea typeface="ＭＳ Ｐゴシック" charset="0"/>
              </a:rPr>
              <a:t> that are probably </a:t>
            </a:r>
            <a:r>
              <a:rPr lang="en-US" dirty="0" smtClean="0">
                <a:latin typeface="Calibri" charset="0"/>
                <a:ea typeface="ＭＳ Ｐゴシック" charset="0"/>
              </a:rPr>
              <a:t>artifacts.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Optional: provide </a:t>
            </a:r>
            <a:r>
              <a:rPr lang="en-US" dirty="0">
                <a:latin typeface="Calibri" charset="0"/>
                <a:ea typeface="ＭＳ Ｐゴシック" charset="0"/>
              </a:rPr>
              <a:t>reference </a:t>
            </a:r>
            <a:r>
              <a:rPr lang="en-US" dirty="0" smtClean="0">
                <a:latin typeface="Calibri" charset="0"/>
                <a:ea typeface="ＭＳ Ｐゴシック" charset="0"/>
              </a:rPr>
              <a:t>GTF to merge </a:t>
            </a:r>
            <a:r>
              <a:rPr lang="en-US" dirty="0">
                <a:latin typeface="Calibri" charset="0"/>
                <a:ea typeface="ＭＳ Ｐゴシック" charset="0"/>
              </a:rPr>
              <a:t>novel isoforms and known isoforms and maximize overall assembly </a:t>
            </a:r>
            <a:r>
              <a:rPr lang="en-US" dirty="0" smtClean="0">
                <a:latin typeface="Calibri" charset="0"/>
                <a:ea typeface="ＭＳ Ｐゴシック" charset="0"/>
              </a:rPr>
              <a:t>quality.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Make </a:t>
            </a:r>
            <a:r>
              <a:rPr lang="en-US" dirty="0">
                <a:latin typeface="Calibri" charset="0"/>
                <a:ea typeface="ＭＳ Ｐゴシック" charset="0"/>
              </a:rPr>
              <a:t>an assembly GTF file suitable for use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Compare apples to apples</a:t>
            </a:r>
          </a:p>
        </p:txBody>
      </p:sp>
    </p:spTree>
    <p:extLst>
      <p:ext uri="{BB962C8B-B14F-4D97-AF65-F5344CB8AC3E}">
        <p14:creationId xmlns:p14="http://schemas.microsoft.com/office/powerpoint/2010/main" val="314895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9891</TotalTime>
  <Words>1268</Words>
  <Application>Microsoft Macintosh PowerPoint</Application>
  <PresentationFormat>On-screen Show (4:3)</PresentationFormat>
  <Paragraphs>156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</vt:lpstr>
      <vt:lpstr>Expression estimation for known genes and transcripts</vt:lpstr>
      <vt:lpstr>What is FPKM (RPKM)</vt:lpstr>
      <vt:lpstr>How does cufflinks work?</vt:lpstr>
      <vt:lpstr>How does cuffdiff work?</vt:lpstr>
      <vt:lpstr>Why is cuffmerge necessary?</vt:lpstr>
      <vt:lpstr>What do we get from cummeRbund?</vt:lpstr>
      <vt:lpstr>What do we get from cummeRbund?</vt:lpstr>
      <vt:lpstr>Alternatives to FPKM</vt:lpstr>
      <vt:lpstr>‘FPKM’ expression estimates vs. ‘raw’ counts</vt:lpstr>
      <vt:lpstr>Alternative differential expression methods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645</cp:revision>
  <dcterms:created xsi:type="dcterms:W3CDTF">2011-11-14T19:50:16Z</dcterms:created>
  <dcterms:modified xsi:type="dcterms:W3CDTF">2014-11-18T18:25:44Z</dcterms:modified>
</cp:coreProperties>
</file>