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1" r:id="rId2"/>
    <p:sldId id="25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12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5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15A74A-226C-0140-916B-890CCA900CEA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FFCF2A-2E5F-1F49-A505-20D05B3D195D}" type="slidenum">
              <a:rPr lang="en-US" sz="1300">
                <a:latin typeface="Calibri" charset="0"/>
              </a:rPr>
              <a:pPr eaLnBrk="1" hangingPunct="1"/>
              <a:t>12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64B770-BC29-0040-AB5D-023F4866A456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0276A3-BD22-BC42-AE6D-D52E18C1B0D5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3D24D-08F6-7B49-9839-DAC112EE62EE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BC56C5-F060-DF44-994D-A9821A896299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0CB393-510B-E246-BC60-1DF31FE09D0C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05FDC1-7DDA-024F-8F3C-1C297FAB028B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957555-38F8-9D4C-AD8C-34D997F9ADE1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813FC5-EAC3-034A-8977-67113298044A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" TargetMode="External"/><Relationship Id="rId4" Type="http://schemas.openxmlformats.org/officeDocument/2006/relationships/hyperlink" Target="http://www.seqanswers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ufflinks.cbcb.umd.edu/manual.html%23cuffmerge" TargetMode="External"/><Relationship Id="rId4" Type="http://schemas.openxmlformats.org/officeDocument/2006/relationships/hyperlink" Target="http://cufflinks.cbcb.umd.edu/manual.html%23class_cod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Comparison of merged GTFs from each cufflinks mode</a:t>
            </a:r>
          </a:p>
        </p:txBody>
      </p:sp>
      <p:pic>
        <p:nvPicPr>
          <p:cNvPr id="29698" name="Content Placeholder 3" descr="merge gtfs mode comparison 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2" r="-363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66688" y="3429000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350" y="4581525"/>
            <a:ext cx="127000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88" y="5373688"/>
            <a:ext cx="13128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275" y="2781300"/>
            <a:ext cx="1108075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316881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What if I return to my lab and can not get this to work on my own data?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Refer to the materials provided with this course for clues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Refer to the Nature Protocols tutorial (Trapnell et al. 2012)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 particular refer to the troubleshooting table (next slide)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Search BioStars, SeqAnswers, and Google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4"/>
              </a:rPr>
              <a:t>http://www.seqanswers.com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If your question is not already answered on BioStars...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Ask it!  Then follow up so that others that have the same problem in the future know whether this solution worked</a:t>
            </a:r>
          </a:p>
        </p:txBody>
      </p:sp>
    </p:spTree>
    <p:extLst>
      <p:ext uri="{BB962C8B-B14F-4D97-AF65-F5344CB8AC3E}">
        <p14:creationId xmlns:p14="http://schemas.microsoft.com/office/powerpoint/2010/main" val="303404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TopHat/Cufflinks/Cuffdiff troubleshooting table</a:t>
            </a:r>
          </a:p>
        </p:txBody>
      </p:sp>
      <p:pic>
        <p:nvPicPr>
          <p:cNvPr id="33794" name="Content Placeholder 3" descr="Troubleshooting guid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40" b="-8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093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5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Isoform discovery and alternative expression 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258888"/>
            <a:ext cx="8839200" cy="49069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run Cufflinks in ‘reference only’, ‘reference guided’, and ‘de novo’ modes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use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r>
              <a:rPr lang="en-US" dirty="0" smtClean="0">
                <a:latin typeface="Calibri" charset="0"/>
                <a:ea typeface="ＭＳ Ｐゴシック" charset="0"/>
              </a:rPr>
              <a:t> to combine transcriptomes from multiple Cufflinks runs and compare assembled transcripts to known transcripts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perform differential splicing analysis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Examine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 junctions counts and Cufflinks differential splicing files at the command line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Visualize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 junction counts and Cufflinks assembled transcripts in IGV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92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5-i,ii. Running </a:t>
            </a:r>
            <a:r>
              <a:rPr lang="en-US" dirty="0" err="1">
                <a:latin typeface="Calibri" charset="0"/>
                <a:ea typeface="ＭＳ Ｐゴシック" charset="0"/>
              </a:rPr>
              <a:t>cuffinks</a:t>
            </a:r>
            <a:r>
              <a:rPr lang="en-US" dirty="0">
                <a:latin typeface="Calibri" charset="0"/>
                <a:ea typeface="ＭＳ Ｐゴシック" charset="0"/>
              </a:rPr>
              <a:t> in ‘ref-guided’ and ‘de-novo’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In Module </a:t>
            </a:r>
            <a:r>
              <a:rPr lang="en-US" dirty="0" smtClean="0"/>
              <a:t>4 </a:t>
            </a:r>
            <a:r>
              <a:rPr lang="en-US" dirty="0" smtClean="0"/>
              <a:t>we ran cufflinks in ‘ref-only’ mode.  This mode gives us an expression estimate for each known gene/transcript</a:t>
            </a:r>
          </a:p>
          <a:p>
            <a:pPr>
              <a:defRPr/>
            </a:pPr>
            <a:r>
              <a:rPr lang="en-US" dirty="0" smtClean="0"/>
              <a:t>Now we want to be able to potentially identify novel genes, and novel isoforms of known genes</a:t>
            </a:r>
          </a:p>
          <a:p>
            <a:pPr>
              <a:defRPr/>
            </a:pPr>
            <a:r>
              <a:rPr lang="en-US" dirty="0" smtClean="0"/>
              <a:t>To accomplish this we will re-run cufflinks in ‘ref-guided’ and ‘de-novo’ modes</a:t>
            </a:r>
          </a:p>
          <a:p>
            <a:pPr lvl="1">
              <a:defRPr/>
            </a:pPr>
            <a:r>
              <a:rPr lang="en-US" dirty="0" smtClean="0"/>
              <a:t>In ‘ref-guided’ mode a known transcriptome will be used as a guide</a:t>
            </a:r>
          </a:p>
          <a:p>
            <a:pPr lvl="1">
              <a:defRPr/>
            </a:pPr>
            <a:r>
              <a:rPr lang="en-US" dirty="0" smtClean="0"/>
              <a:t>In ‘de-novo’ mode no knowledge of the transcriptome will be used at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8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‘-g’, ‘-G’ woe is me...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err="1" smtClean="0"/>
              <a:t>tophat</a:t>
            </a:r>
            <a:r>
              <a:rPr lang="en-US" dirty="0" smtClean="0"/>
              <a:t> has a ‘-G’ option</a:t>
            </a:r>
          </a:p>
          <a:p>
            <a:pPr lvl="1">
              <a:defRPr/>
            </a:pPr>
            <a:r>
              <a:rPr lang="en-US" dirty="0" smtClean="0"/>
              <a:t>Used to supply a transcriptome GTF file</a:t>
            </a:r>
          </a:p>
          <a:p>
            <a:pPr lvl="1">
              <a:defRPr/>
            </a:pPr>
            <a:r>
              <a:rPr lang="en-US" dirty="0" smtClean="0"/>
              <a:t>This will be used to </a:t>
            </a:r>
            <a:r>
              <a:rPr lang="en-US" b="1" dirty="0" smtClean="0"/>
              <a:t>assist the alignment</a:t>
            </a:r>
            <a:r>
              <a:rPr lang="en-US" dirty="0" smtClean="0"/>
              <a:t> step by allowing alignment to both transcriptome and genome sequences</a:t>
            </a:r>
          </a:p>
          <a:p>
            <a:pPr lvl="1">
              <a:defRPr/>
            </a:pPr>
            <a:r>
              <a:rPr lang="en-US" dirty="0" smtClean="0"/>
              <a:t>Coordinates from alignments to transcriptomes will be converted back to genome coordinates</a:t>
            </a:r>
          </a:p>
          <a:p>
            <a:pPr lvl="1">
              <a:defRPr/>
            </a:pPr>
            <a:r>
              <a:rPr lang="en-US" dirty="0" smtClean="0"/>
              <a:t>Even though we supply a transcriptome, </a:t>
            </a:r>
            <a:r>
              <a:rPr lang="en-US" dirty="0" err="1" smtClean="0"/>
              <a:t>tophat</a:t>
            </a:r>
            <a:r>
              <a:rPr lang="en-US" dirty="0" smtClean="0"/>
              <a:t> will not be limited in anyway to known transcripts</a:t>
            </a:r>
          </a:p>
          <a:p>
            <a:pPr>
              <a:defRPr/>
            </a:pPr>
            <a:r>
              <a:rPr lang="en-US" dirty="0" err="1"/>
              <a:t>t</a:t>
            </a:r>
            <a:r>
              <a:rPr lang="en-US" dirty="0" err="1" smtClean="0"/>
              <a:t>ophat</a:t>
            </a:r>
            <a:r>
              <a:rPr lang="en-US" dirty="0" smtClean="0"/>
              <a:t>  also has a ‘-g’ option</a:t>
            </a:r>
          </a:p>
          <a:p>
            <a:pPr lvl="1">
              <a:defRPr/>
            </a:pPr>
            <a:r>
              <a:rPr lang="en-US" dirty="0" smtClean="0"/>
              <a:t>Used to specify the maximum number of multiple mappings for a </a:t>
            </a:r>
            <a:r>
              <a:rPr lang="en-US" smtClean="0"/>
              <a:t>single read</a:t>
            </a:r>
            <a:endParaRPr lang="en-US" dirty="0" smtClean="0"/>
          </a:p>
          <a:p>
            <a:pPr>
              <a:defRPr/>
            </a:pPr>
            <a:r>
              <a:rPr lang="en-US" dirty="0"/>
              <a:t>c</a:t>
            </a:r>
            <a:r>
              <a:rPr lang="en-US" dirty="0" smtClean="0"/>
              <a:t>ufflinks has a ‘-G’ option</a:t>
            </a:r>
          </a:p>
          <a:p>
            <a:pPr lvl="1">
              <a:defRPr/>
            </a:pPr>
            <a:r>
              <a:rPr lang="en-US" dirty="0" smtClean="0"/>
              <a:t>Used to supply a transcriptome GTF file</a:t>
            </a:r>
          </a:p>
          <a:p>
            <a:pPr lvl="1">
              <a:defRPr/>
            </a:pPr>
            <a:r>
              <a:rPr lang="en-US" dirty="0" smtClean="0"/>
              <a:t>If specified, cufflinks will quantitate </a:t>
            </a:r>
            <a:r>
              <a:rPr lang="en-US" dirty="0"/>
              <a:t>against reference transcript </a:t>
            </a:r>
            <a:r>
              <a:rPr lang="en-US" dirty="0" smtClean="0"/>
              <a:t>annotations</a:t>
            </a:r>
          </a:p>
          <a:p>
            <a:pPr lvl="1">
              <a:defRPr/>
            </a:pPr>
            <a:r>
              <a:rPr lang="en-US" dirty="0" smtClean="0"/>
              <a:t>We call this the ‘ref-only’ analysis mode</a:t>
            </a:r>
          </a:p>
          <a:p>
            <a:pPr>
              <a:defRPr/>
            </a:pPr>
            <a:r>
              <a:rPr lang="en-US" dirty="0"/>
              <a:t>c</a:t>
            </a:r>
            <a:r>
              <a:rPr lang="en-US" dirty="0" smtClean="0"/>
              <a:t>ufflinks also has a ‘-g’ option</a:t>
            </a:r>
          </a:p>
          <a:p>
            <a:pPr lvl="1">
              <a:defRPr/>
            </a:pPr>
            <a:r>
              <a:rPr lang="en-US" dirty="0" smtClean="0"/>
              <a:t>Use to supply a transcriptome GTF file</a:t>
            </a:r>
          </a:p>
          <a:p>
            <a:pPr lvl="1">
              <a:defRPr/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reference transcript </a:t>
            </a:r>
            <a:r>
              <a:rPr lang="en-US" dirty="0" smtClean="0"/>
              <a:t>annotations </a:t>
            </a:r>
            <a:r>
              <a:rPr lang="en-US" dirty="0"/>
              <a:t>to </a:t>
            </a:r>
            <a:r>
              <a:rPr lang="en-US" b="1" dirty="0"/>
              <a:t>guide </a:t>
            </a:r>
            <a:r>
              <a:rPr lang="en-US" b="1" dirty="0" smtClean="0"/>
              <a:t>assembly</a:t>
            </a:r>
          </a:p>
          <a:p>
            <a:pPr lvl="1">
              <a:defRPr/>
            </a:pPr>
            <a:r>
              <a:rPr lang="en-US" dirty="0" smtClean="0"/>
              <a:t>We call this ‘reference-guided’ analysis mode</a:t>
            </a:r>
          </a:p>
          <a:p>
            <a:pPr>
              <a:defRPr/>
            </a:pPr>
            <a:r>
              <a:rPr lang="en-US" dirty="0" smtClean="0"/>
              <a:t>Running cufflinks with neither ‘-G’ or ‘-g’</a:t>
            </a:r>
          </a:p>
          <a:p>
            <a:pPr lvl="1">
              <a:defRPr/>
            </a:pPr>
            <a:r>
              <a:rPr lang="en-US" dirty="0" smtClean="0"/>
              <a:t>We call this ‘de-novo’ analysis mode</a:t>
            </a:r>
          </a:p>
          <a:p>
            <a:pPr>
              <a:defRPr/>
            </a:pPr>
            <a:r>
              <a:rPr lang="en-US" dirty="0" err="1"/>
              <a:t>c</a:t>
            </a:r>
            <a:r>
              <a:rPr lang="en-US" dirty="0" err="1" smtClean="0"/>
              <a:t>uffdiff</a:t>
            </a:r>
            <a:r>
              <a:rPr lang="en-US" dirty="0" smtClean="0"/>
              <a:t>  requires a GTF file but it is not specified with a ‘-G’ or ‘-g’ option, but rather is simply supplied as a file path when you run </a:t>
            </a:r>
            <a:r>
              <a:rPr lang="en-US" dirty="0" err="1" smtClean="0"/>
              <a:t>cuffdiff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961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The tophat ‘</a:t>
            </a:r>
            <a:r>
              <a:rPr lang="en-US" altLang="ja-JP">
                <a:latin typeface="Calibri" charset="0"/>
                <a:ea typeface="ＭＳ Ｐゴシック" charset="0"/>
              </a:rPr>
              <a:t>junctions.bed</a:t>
            </a:r>
            <a:r>
              <a:rPr 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 file</a:t>
            </a:r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334168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After alignment, tophat creates a summary of all reads that support exon-exon junctions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e.g. exon1-exon2  has 5 reads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e.g. exon1-exon3 has 9 reads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This file reports all of the unique exon-exon junctions observed and the read counts for each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 BED format</a:t>
            </a:r>
          </a:p>
        </p:txBody>
      </p:sp>
      <p:pic>
        <p:nvPicPr>
          <p:cNvPr id="21507" name="Picture 3" descr="junctions.b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652963"/>
            <a:ext cx="8569325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851275" y="5949950"/>
            <a:ext cx="360363" cy="215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09" name="TextBox 8"/>
          <p:cNvSpPr txBox="1">
            <a:spLocks noChangeArrowheads="1"/>
          </p:cNvSpPr>
          <p:nvPr/>
        </p:nvSpPr>
        <p:spPr bwMode="auto">
          <a:xfrm>
            <a:off x="4211638" y="5991225"/>
            <a:ext cx="287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Junction read count</a:t>
            </a:r>
          </a:p>
        </p:txBody>
      </p:sp>
    </p:spTree>
    <p:extLst>
      <p:ext uri="{BB962C8B-B14F-4D97-AF65-F5344CB8AC3E}">
        <p14:creationId xmlns:p14="http://schemas.microsoft.com/office/powerpoint/2010/main" val="427913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Viewing the junctions.bed in IGV</a:t>
            </a:r>
          </a:p>
        </p:txBody>
      </p:sp>
      <p:pic>
        <p:nvPicPr>
          <p:cNvPr id="23554" name="Content Placeholder 3" descr="junctions bed IGV screensho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26" b="-75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5-iii,iv.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hlinkClick r:id="rId3"/>
              </a:rPr>
              <a:t>http://cufflinks.cbcb.umd.edu/manual.html#cuffmerge</a:t>
            </a:r>
            <a:endParaRPr lang="en-US">
              <a:latin typeface="Calibri" charset="0"/>
              <a:ea typeface="ＭＳ Ｐゴシック" charset="0"/>
            </a:endParaRPr>
          </a:p>
          <a:p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Cuffmerge combines transcripts predicted from multiple RNA-seq data sets into one view of the transcriptome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Do this before running cuffdiff to compare between multiple conditions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Cuffmerge can also simultaneously compare transcripts to the known transcripts GTF file from Ensembl, etc.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4"/>
              </a:rPr>
              <a:t>http://cufflinks.cbcb.umd.edu/manual.html#class_codes</a:t>
            </a:r>
            <a:endParaRPr lang="en-US">
              <a:latin typeface="Calibri" charset="0"/>
              <a:ea typeface="ＭＳ Ｐゴシック" charset="0"/>
            </a:endParaRPr>
          </a:p>
          <a:p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0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5-v. Comparison </a:t>
            </a:r>
            <a:r>
              <a:rPr lang="en-US" dirty="0">
                <a:latin typeface="Calibri" charset="0"/>
                <a:ea typeface="ＭＳ Ｐゴシック" charset="0"/>
              </a:rPr>
              <a:t>of merged GTFs from each cufflinks mode</a:t>
            </a:r>
          </a:p>
        </p:txBody>
      </p:sp>
      <p:pic>
        <p:nvPicPr>
          <p:cNvPr id="27650" name="Content Placeholder 3" descr="merge gtfs mode comparis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1" r="-735"/>
          <a:stretch>
            <a:fillRect/>
          </a:stretch>
        </p:blipFill>
        <p:spPr>
          <a:xfrm>
            <a:off x="1619250" y="1412875"/>
            <a:ext cx="7380288" cy="4911725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5508625" y="3716338"/>
            <a:ext cx="431800" cy="792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9738" y="4221163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825" y="4508500"/>
            <a:ext cx="1425575" cy="277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ref_guided</a:t>
            </a:r>
            <a:r>
              <a:rPr lang="en-US" sz="1200" b="1" dirty="0"/>
              <a:t> mode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813" y="4797425"/>
            <a:ext cx="1271587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1950" y="5157788"/>
            <a:ext cx="131445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325" y="3284538"/>
            <a:ext cx="1108075" cy="277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27914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9824</TotalTime>
  <Words>758</Words>
  <Application>Microsoft Macintosh PowerPoint</Application>
  <PresentationFormat>On-screen Show (4:3)</PresentationFormat>
  <Paragraphs>84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Sequencing Technologies &amp; Applications</vt:lpstr>
      <vt:lpstr>PowerPoint Presentation</vt:lpstr>
      <vt:lpstr>Learning Objectives of Tutorial</vt:lpstr>
      <vt:lpstr>5-i,ii. Running cuffinks in ‘ref-guided’ and ‘de-novo’ mode</vt:lpstr>
      <vt:lpstr>‘-g’, ‘-G’ woe is me...</vt:lpstr>
      <vt:lpstr>The tophat ‘junctions.bed’ file</vt:lpstr>
      <vt:lpstr>Viewing the junctions.bed in IGV</vt:lpstr>
      <vt:lpstr>5-iii,iv. Cuffmerge</vt:lpstr>
      <vt:lpstr>5-v. Comparison of merged GTFs from each cufflinks mode</vt:lpstr>
      <vt:lpstr>Comparison of merged GTFs from each cufflinks mode</vt:lpstr>
      <vt:lpstr>What if I return to my lab and can not get this to work on my own data?</vt:lpstr>
      <vt:lpstr>TopHat/Cufflinks/Cuffdiff troubleshooting table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641</cp:revision>
  <dcterms:created xsi:type="dcterms:W3CDTF">2011-11-14T19:50:16Z</dcterms:created>
  <dcterms:modified xsi:type="dcterms:W3CDTF">2014-11-16T07:35:41Z</dcterms:modified>
</cp:coreProperties>
</file>