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8" r:id="rId24"/>
    <p:sldId id="541" r:id="rId25"/>
    <p:sldId id="539" r:id="rId26"/>
    <p:sldId id="540" r:id="rId27"/>
    <p:sldId id="512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F8F477-1C66-7642-A3DF-D62E308FE27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078982-65E0-D74B-8290-CAE56C8C911A}" type="slidenum">
              <a:rPr lang="en-US" sz="1300">
                <a:latin typeface="Calibri" charset="0"/>
              </a:rPr>
              <a:pPr eaLnBrk="1" hangingPunct="1"/>
              <a:t>21</a:t>
            </a:fld>
            <a:endParaRPr lang="en-US" sz="13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ABE008-912B-BF46-9B27-77FA7D4FD07E}" type="slidenum">
              <a:rPr lang="en-US" sz="1300">
                <a:latin typeface="Calibri" charset="0"/>
              </a:rPr>
              <a:pPr eaLnBrk="1" hangingPunct="1"/>
              <a:t>22</a:t>
            </a:fld>
            <a:endParaRPr lang="en-US" sz="13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42F1B-9D7F-084C-98CF-CFED1A4AF441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E8601D-4A47-5645-9B6B-3F360C258DC7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7944F4-F5C7-5E4C-83AD-FBAC8BD6727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D274C-6A4C-3642-A752-85F6FA955545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06A3C7-404B-AB4E-A027-2C72448AD7C0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A3F428-FFD0-9B48-B3EB-B3ADDF093787}" type="slidenum">
              <a:rPr lang="en-US" sz="1300">
                <a:latin typeface="Calibri" charset="0"/>
              </a:rPr>
              <a:pPr eaLnBrk="1" hangingPunct="1"/>
              <a:t>17</a:t>
            </a:fld>
            <a:endParaRPr lang="en-US" sz="1300">
              <a:latin typeface="Calibri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EA7C15-AE53-4748-B00A-0F58CCD81A12}" type="slidenum">
              <a:rPr lang="en-US" sz="1300">
                <a:latin typeface="Calibri" charset="0"/>
              </a:rPr>
              <a:pPr eaLnBrk="1" hangingPunct="1"/>
              <a:t>18</a:t>
            </a:fld>
            <a:endParaRPr lang="en-US" sz="1300">
              <a:latin typeface="Calibri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6BF016-1E7C-3C4A-993E-737B795E1553}" type="slidenum">
              <a:rPr lang="en-US" sz="1300">
                <a:latin typeface="Calibri" charset="0"/>
              </a:rPr>
              <a:pPr eaLnBrk="1" hangingPunct="1"/>
              <a:t>20</a:t>
            </a:fld>
            <a:endParaRPr lang="en-US" sz="13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Agilent_Trace_Examples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Resources/ENCODE_RNAseq_standards_v1.0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blob/master/manuscript/supplementary_tables/supplementary_table_2_urls.md" TargetMode="External"/><Relationship Id="rId3" Type="http://schemas.openxmlformats.org/officeDocument/2006/relationships/hyperlink" Target="https://github.com/griffithlab/rnaseq_tutorial/wiki/Kallisto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blob/master/manuscript/supplementary_tables/supplementary_table_7.md" TargetMode="External"/><Relationship Id="rId3" Type="http://schemas.openxmlformats.org/officeDocument/2006/relationships/hyperlink" Target="http://journals.plos.org/ploscompbiol/article?id=10.1371/journal.pcbi.1004393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Agilent example / interpretation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1676400"/>
          </a:xfrm>
        </p:spPr>
        <p:txBody>
          <a:bodyPr/>
          <a:lstStyle/>
          <a:p>
            <a:r>
              <a:rPr lang="en-US" altLang="ja-JP" sz="16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https://github.com/griffithlab/rnaseq_tutorial/wiki/Resources/</a:t>
            </a:r>
            <a:r>
              <a:rPr lang="en-US" altLang="ja-JP" sz="1600" dirty="0" smtClean="0">
                <a:latin typeface="Calibri" charset="0"/>
                <a:ea typeface="ＭＳ Ｐゴシック" charset="0"/>
                <a:hlinkClick r:id="rId2"/>
              </a:rPr>
              <a:t>Agilent_Trace_Examples.pdf</a:t>
            </a:r>
            <a:endParaRPr lang="en-US" altLang="ja-JP" sz="1600" dirty="0" smtClean="0">
              <a:latin typeface="Calibri" charset="0"/>
              <a:ea typeface="ＭＳ Ｐゴシック" charset="0"/>
            </a:endParaRPr>
          </a:p>
          <a:p>
            <a:r>
              <a:rPr lang="ja-JP" altLang="en-US" sz="2400" dirty="0" smtClean="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RIN</a:t>
            </a:r>
            <a:r>
              <a:rPr lang="ja-JP" altLang="en-US" sz="24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 = RNA integrity number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0 (bad) to 10 (good)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8862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05200"/>
            <a:ext cx="398145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477963" y="5486400"/>
            <a:ext cx="1493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6.0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973763" y="5486400"/>
            <a:ext cx="1408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RIN = 10</a:t>
            </a:r>
          </a:p>
        </p:txBody>
      </p:sp>
    </p:spTree>
    <p:extLst>
      <p:ext uri="{BB962C8B-B14F-4D97-AF65-F5344CB8AC3E}">
        <p14:creationId xmlns:p14="http://schemas.microsoft.com/office/powerpoint/2010/main" val="341586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Design considerations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Standards, Guidelines and Best Practices for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 ENCODE Consortium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Download from the Course Wiki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Meta data to supply, replicates, sequencing depth, control experiments, reporting standards, etc. </a:t>
            </a:r>
          </a:p>
          <a:p>
            <a:pPr>
              <a:defRPr/>
            </a:pP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https://github.com/griffithlab/rnaseq_tutorial/wiki/Resources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r>
              <a:rPr lang="en-US" sz="1500" dirty="0">
                <a:latin typeface="Calibri" charset="0"/>
                <a:ea typeface="ＭＳ Ｐゴシック" charset="0"/>
                <a:hlinkClick r:id="rId2"/>
              </a:rPr>
              <a:t>ENCODE_RNAseq_standards_v1.0.</a:t>
            </a:r>
            <a:r>
              <a:rPr lang="en-US" sz="1500" dirty="0" smtClean="0">
                <a:latin typeface="Calibri" charset="0"/>
                <a:ea typeface="ＭＳ Ｐゴシック" charset="0"/>
                <a:hlinkClick r:id="rId2"/>
              </a:rPr>
              <a:t>pdf</a:t>
            </a:r>
            <a:endParaRPr lang="en-US" sz="1500" dirty="0" smtClean="0">
              <a:latin typeface="Calibri" charset="0"/>
              <a:ea typeface="ＭＳ Ｐゴシック" charset="0"/>
            </a:endParaRPr>
          </a:p>
          <a:p>
            <a:pPr>
              <a:defRPr/>
            </a:pPr>
            <a:endParaRPr lang="en-US" sz="1500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Several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additional initiatives </a:t>
            </a:r>
            <a:r>
              <a:rPr lang="en-US" sz="2400" dirty="0">
                <a:latin typeface="Calibri" charset="0"/>
                <a:ea typeface="ＭＳ Ｐゴシック" charset="0"/>
              </a:rPr>
              <a:t>are underway to develop standards and best practices that cover many of these concepts. These include: the Sequencing Quality Control (SEQC)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consortium, </a:t>
            </a:r>
            <a:r>
              <a:rPr lang="en-US" sz="2400" dirty="0">
                <a:latin typeface="Calibri" charset="0"/>
                <a:ea typeface="ＭＳ Ｐゴシック" charset="0"/>
              </a:rPr>
              <a:t>the Roadmap Epigenomics Mapping Consortium (REMC), and the Beta Cell Biology Consortium (BCBC).</a:t>
            </a:r>
            <a:endParaRPr lang="en-US" sz="24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1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There are many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library construction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Total RNA versus </a:t>
            </a:r>
            <a:r>
              <a:rPr lang="en-US" dirty="0" err="1" smtClean="0"/>
              <a:t>polyA</a:t>
            </a:r>
            <a:r>
              <a:rPr lang="en-US" dirty="0" smtClean="0"/>
              <a:t>+ RNA?</a:t>
            </a:r>
          </a:p>
          <a:p>
            <a:pPr>
              <a:defRPr/>
            </a:pPr>
            <a:r>
              <a:rPr lang="en-US" dirty="0" err="1" smtClean="0"/>
              <a:t>Ribo</a:t>
            </a:r>
            <a:r>
              <a:rPr lang="en-US" dirty="0" smtClean="0"/>
              <a:t>-reduction?</a:t>
            </a:r>
          </a:p>
          <a:p>
            <a:pPr>
              <a:defRPr/>
            </a:pPr>
            <a:r>
              <a:rPr lang="en-US" dirty="0" smtClean="0"/>
              <a:t>Size selection (before and/or after </a:t>
            </a:r>
            <a:r>
              <a:rPr lang="en-US" dirty="0" err="1" smtClean="0"/>
              <a:t>cDNA</a:t>
            </a:r>
            <a:r>
              <a:rPr lang="en-US" dirty="0" smtClean="0"/>
              <a:t> synthesis)</a:t>
            </a:r>
          </a:p>
          <a:p>
            <a:pPr lvl="1">
              <a:defRPr/>
            </a:pPr>
            <a:r>
              <a:rPr lang="en-US" dirty="0" smtClean="0"/>
              <a:t>Small RNAs (microRNAs) vs. large RNAs?</a:t>
            </a:r>
          </a:p>
          <a:p>
            <a:pPr lvl="1">
              <a:defRPr/>
            </a:pPr>
            <a:r>
              <a:rPr lang="en-US" dirty="0" smtClean="0"/>
              <a:t>A narrow fragment size distribution vs. a broad one?</a:t>
            </a:r>
          </a:p>
          <a:p>
            <a:pPr>
              <a:defRPr/>
            </a:pPr>
            <a:r>
              <a:rPr lang="en-US" dirty="0" smtClean="0"/>
              <a:t>Linear amplification?</a:t>
            </a:r>
            <a:endParaRPr lang="en-US" dirty="0"/>
          </a:p>
          <a:p>
            <a:pPr>
              <a:defRPr/>
            </a:pPr>
            <a:r>
              <a:rPr lang="en-US" dirty="0" smtClean="0"/>
              <a:t>Stranded vs. un-stranded libraries</a:t>
            </a:r>
          </a:p>
          <a:p>
            <a:pPr>
              <a:defRPr/>
            </a:pPr>
            <a:r>
              <a:rPr lang="en-US" dirty="0" smtClean="0"/>
              <a:t>Exome captured vs. un-captured</a:t>
            </a:r>
          </a:p>
          <a:p>
            <a:pPr>
              <a:defRPr/>
            </a:pPr>
            <a:r>
              <a:rPr lang="en-US" dirty="0" smtClean="0"/>
              <a:t>Library normalization?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These details can affect analysis strategy</a:t>
            </a:r>
          </a:p>
          <a:p>
            <a:pPr lvl="1">
              <a:defRPr/>
            </a:pPr>
            <a:r>
              <a:rPr lang="en-US" dirty="0" smtClean="0"/>
              <a:t>Especially comparisons between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7272808" cy="613333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496" y="44450"/>
            <a:ext cx="3456384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Fragmentation and size selection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8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605"/>
            <a:ext cx="5904656" cy="61387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52120" y="27692"/>
            <a:ext cx="3456384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RNA sequence selection/depletion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5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60232" y="0"/>
            <a:ext cx="2483768" cy="86427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  <a:ea typeface="ＭＳ Ｐゴシック" charset="0"/>
              </a:rPr>
              <a:t>Stranded vs. </a:t>
            </a:r>
            <a:r>
              <a:rPr lang="en-US" sz="2800" dirty="0" err="1" smtClean="0">
                <a:latin typeface="Calibri" charset="0"/>
                <a:ea typeface="ＭＳ Ｐゴシック" charset="0"/>
              </a:rPr>
              <a:t>unstranded</a:t>
            </a:r>
            <a:endParaRPr lang="en-US" sz="2800" dirty="0">
              <a:latin typeface="Calibri" charset="0"/>
              <a:ea typeface="ＭＳ Ｐゴシック" charset="0"/>
            </a:endParaRPr>
          </a:p>
        </p:txBody>
      </p:sp>
      <p:pic>
        <p:nvPicPr>
          <p:cNvPr id="4" name="Picture 3" descr="Figure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49"/>
          <a:stretch/>
        </p:blipFill>
        <p:spPr>
          <a:xfrm>
            <a:off x="251520" y="1052736"/>
            <a:ext cx="4143053" cy="4468027"/>
          </a:xfrm>
          <a:prstGeom prst="rect">
            <a:avLst/>
          </a:prstGeom>
        </p:spPr>
      </p:pic>
      <p:pic>
        <p:nvPicPr>
          <p:cNvPr id="7" name="Picture 6" descr="Figure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9"/>
          <a:stretch/>
        </p:blipFill>
        <p:spPr>
          <a:xfrm>
            <a:off x="4644008" y="2132856"/>
            <a:ext cx="4143053" cy="236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0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Replicates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xfrm>
            <a:off x="227013" y="1006475"/>
            <a:ext cx="4197350" cy="5119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Technical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instances of sequence generation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Flow Cells, Lanes, Indexes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Biological Replicate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Multiple isolations of cells showing the same phenotype, stage or other experimental condition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Some example concerns/challenges: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Environmental Factors, Growth Conditions, Time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Correlation Coefficient 0.92-0.98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8675" name="Content Placeholder 4" descr="Picture 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21" b="-12621"/>
          <a:stretch>
            <a:fillRect/>
          </a:stretch>
        </p:blipFill>
        <p:spPr bwMode="auto">
          <a:xfrm>
            <a:off x="4648200" y="1006475"/>
            <a:ext cx="4214813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1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analysis goals of RNA-Seq  analysis (what can you ask of the data?)</a:t>
            </a:r>
          </a:p>
        </p:txBody>
      </p:sp>
      <p:sp>
        <p:nvSpPr>
          <p:cNvPr id="29698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 expression and differential expression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Alternative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Transcript discovery and annotation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Allele specific expression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Relating to SNPs or mutations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Mutation discovery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Fusion detection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RNA editing</a:t>
            </a:r>
          </a:p>
        </p:txBody>
      </p:sp>
    </p:spTree>
    <p:extLst>
      <p:ext uri="{BB962C8B-B14F-4D97-AF65-F5344CB8AC3E}">
        <p14:creationId xmlns:p14="http://schemas.microsoft.com/office/powerpoint/2010/main" val="101101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General themes of RNA-seq workflows</a:t>
            </a:r>
          </a:p>
        </p:txBody>
      </p:sp>
      <p:sp>
        <p:nvSpPr>
          <p:cNvPr id="31746" name="Content Placeholder 6"/>
          <p:cNvSpPr>
            <a:spLocks noGrp="1"/>
          </p:cNvSpPr>
          <p:nvPr>
            <p:ph idx="1"/>
          </p:nvPr>
        </p:nvSpPr>
        <p:spPr>
          <a:xfrm>
            <a:off x="152400" y="1301750"/>
            <a:ext cx="8839200" cy="4648200"/>
          </a:xfrm>
        </p:spPr>
        <p:txBody>
          <a:bodyPr/>
          <a:lstStyle/>
          <a:p>
            <a:r>
              <a:rPr lang="en-US" sz="2500">
                <a:latin typeface="Calibri" charset="0"/>
                <a:ea typeface="ＭＳ Ｐゴシック" charset="0"/>
              </a:rPr>
              <a:t>Each type of RNA-seq analysis has distinct requirements and challenges but also a common theme: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Obtain raw data (convert format)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Align/assemble reads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Process alignment with a tool specific to the goal 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e.g.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cufflinks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expression analysis, </a:t>
            </a:r>
            <a:r>
              <a:rPr lang="ja-JP" altLang="en-US" sz="2100">
                <a:latin typeface="Calibri" charset="0"/>
                <a:ea typeface="ＭＳ Ｐゴシック" charset="0"/>
              </a:rPr>
              <a:t>‘</a:t>
            </a:r>
            <a:r>
              <a:rPr lang="en-US" altLang="ja-JP" sz="2100">
                <a:latin typeface="Calibri" charset="0"/>
                <a:ea typeface="ＭＳ Ｐゴシック" charset="0"/>
              </a:rPr>
              <a:t>defuse</a:t>
            </a:r>
            <a:r>
              <a:rPr lang="ja-JP" altLang="en-US" sz="2100">
                <a:latin typeface="Calibri" charset="0"/>
                <a:ea typeface="ＭＳ Ｐゴシック" charset="0"/>
              </a:rPr>
              <a:t>’</a:t>
            </a:r>
            <a:r>
              <a:rPr lang="en-US" altLang="ja-JP" sz="2100">
                <a:latin typeface="Calibri" charset="0"/>
                <a:ea typeface="ＭＳ Ｐゴシック" charset="0"/>
              </a:rPr>
              <a:t> for fusion detection, etc.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Post process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Import into downstream software (R, Matlab, Cytoscape, Ingenuity, etc.)</a:t>
            </a:r>
          </a:p>
          <a:p>
            <a:pPr>
              <a:buFont typeface="Segoe UI" charset="0"/>
              <a:buAutoNum type="arabicPeriod"/>
            </a:pPr>
            <a:r>
              <a:rPr lang="en-US" sz="2500">
                <a:latin typeface="Calibri" charset="0"/>
                <a:ea typeface="ＭＳ Ｐゴシック" charset="0"/>
              </a:rPr>
              <a:t>Summarize and visualize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sz="2100">
                <a:latin typeface="Calibri" charset="0"/>
                <a:ea typeface="ＭＳ Ｐゴシック" charset="0"/>
              </a:rPr>
              <a:t>Create gene lists, prioritize candidates for validation, etc.</a:t>
            </a:r>
          </a:p>
        </p:txBody>
      </p:sp>
    </p:spTree>
    <p:extLst>
      <p:ext uri="{BB962C8B-B14F-4D97-AF65-F5344CB8AC3E}">
        <p14:creationId xmlns:p14="http://schemas.microsoft.com/office/powerpoint/2010/main" val="32077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BioStar exercise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Go to the BioStar website: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do not already have an OpenID (e.g. Google, Yahoo, etc.)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Login -&gt;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get one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Login and set up your user profile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Tasks: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Find a question that seems useful and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vote it up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Answer a question [optional]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Search for a topic area of interest and ask a question that has not already been asked [optional]</a:t>
            </a:r>
          </a:p>
        </p:txBody>
      </p:sp>
    </p:spTree>
    <p:extLst>
      <p:ext uri="{BB962C8B-B14F-4D97-AF65-F5344CB8AC3E}">
        <p14:creationId xmlns:p14="http://schemas.microsoft.com/office/powerpoint/2010/main" val="233687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Sequencing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Should I remove duplicates for RNA-seq?</a:t>
            </a:r>
          </a:p>
        </p:txBody>
      </p:sp>
      <p:sp>
        <p:nvSpPr>
          <p:cNvPr id="36866" name="Content Placeholder 6"/>
          <p:cNvSpPr>
            <a:spLocks noGrp="1"/>
          </p:cNvSpPr>
          <p:nvPr>
            <p:ph idx="1"/>
          </p:nvPr>
        </p:nvSpPr>
        <p:spPr>
          <a:xfrm>
            <a:off x="152400" y="1905000"/>
            <a:ext cx="88392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Maybe… more complicated question than for DNA</a:t>
            </a:r>
          </a:p>
          <a:p>
            <a:pPr>
              <a:lnSpc>
                <a:spcPct val="80000"/>
              </a:lnSpc>
            </a:pPr>
            <a:endParaRPr lang="en-US" sz="22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Concern</a:t>
            </a:r>
            <a:r>
              <a:rPr lang="en-US" sz="2200" dirty="0">
                <a:latin typeface="Calibri" charset="0"/>
                <a:ea typeface="ＭＳ Ｐゴシック" charset="0"/>
              </a:rPr>
              <a:t>.  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Duplicates may correspond to biased PCR amplification of particular fragments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For highly expressed, short genes, duplicates are expected even if there is no amplification bias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Removing them may reduce the dynamic range of expression estimates</a:t>
            </a:r>
          </a:p>
          <a:p>
            <a:pPr>
              <a:lnSpc>
                <a:spcPct val="80000"/>
              </a:lnSpc>
            </a:pPr>
            <a:endParaRPr lang="en-US" sz="22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If </a:t>
            </a:r>
            <a:r>
              <a:rPr lang="en-US" sz="2200" dirty="0">
                <a:latin typeface="Calibri" charset="0"/>
                <a:ea typeface="ＭＳ Ｐゴシック" charset="0"/>
              </a:rPr>
              <a:t>you do remove them, assess duplicates at the level of paired-end reads (fragments) not single end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152160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How much library depth is needed for RNA-seq?</a:t>
            </a:r>
          </a:p>
        </p:txBody>
      </p:sp>
      <p:sp>
        <p:nvSpPr>
          <p:cNvPr id="38914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Depends on a number of factors: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Question being asked of the data.  Gene expression? Alternative expression?  Mutation calling?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Tissue type, RNA preparation, quality of input RNA, library construction method, etc. 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Sequencing type: read length, paired vs. unpaired,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Computational approach and resources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Identify publications with similar goals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Pilot experiment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Good news:  1-2 lanes of recent Illumina HiSeq data should be enough for most purposes</a:t>
            </a:r>
          </a:p>
        </p:txBody>
      </p:sp>
    </p:spTree>
    <p:extLst>
      <p:ext uri="{BB962C8B-B14F-4D97-AF65-F5344CB8AC3E}">
        <p14:creationId xmlns:p14="http://schemas.microsoft.com/office/powerpoint/2010/main" val="12582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Common questions: What mapping strategy should I use for RNA-seq?</a:t>
            </a:r>
          </a:p>
        </p:txBody>
      </p:sp>
      <p:sp>
        <p:nvSpPr>
          <p:cNvPr id="40962" name="Content Placeholder 6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Depends on read length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&lt; 50 </a:t>
            </a:r>
            <a:r>
              <a:rPr lang="en-US" dirty="0" err="1">
                <a:latin typeface="Calibri" charset="0"/>
                <a:ea typeface="ＭＳ Ｐゴシック" charset="0"/>
              </a:rPr>
              <a:t>bp</a:t>
            </a:r>
            <a:r>
              <a:rPr lang="en-US" dirty="0">
                <a:latin typeface="Calibri" charset="0"/>
                <a:ea typeface="ＭＳ Ｐゴシック" charset="0"/>
              </a:rPr>
              <a:t>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Use aligner like BWA and a genome + junction database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Junction database needs to be tailored to read length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Or you can use a standard junction database for all read lengths and an aligner that allows substring alignments for the junctions only (e.g. BLAST … slow).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Assembly strategy may also work (e.g. Trans-</a:t>
            </a:r>
            <a:r>
              <a:rPr lang="en-US" dirty="0" err="1">
                <a:latin typeface="Calibri" charset="0"/>
                <a:ea typeface="ＭＳ Ｐゴシック" charset="0"/>
              </a:rPr>
              <a:t>ABySS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&gt; 50 </a:t>
            </a:r>
            <a:r>
              <a:rPr lang="en-US" dirty="0" err="1">
                <a:latin typeface="Calibri" charset="0"/>
                <a:ea typeface="ＭＳ Ｐゴシック" charset="0"/>
              </a:rPr>
              <a:t>bp</a:t>
            </a:r>
            <a:r>
              <a:rPr lang="en-US" dirty="0">
                <a:latin typeface="Calibri" charset="0"/>
                <a:ea typeface="ＭＳ Ｐゴシック" charset="0"/>
              </a:rPr>
              <a:t> reads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Spliced aligner such as Bowtie/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, STAR, HISAT, etc.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6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Common questions: 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</a:t>
            </a:r>
            <a:r>
              <a:rPr lang="en-US" dirty="0" smtClean="0"/>
              <a:t>currently beyond </a:t>
            </a:r>
            <a:r>
              <a:rPr lang="en-US" dirty="0" smtClean="0"/>
              <a:t>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</a:t>
            </a:r>
            <a:r>
              <a:rPr lang="en-US" dirty="0" smtClean="0"/>
              <a:t>yourself</a:t>
            </a:r>
          </a:p>
          <a:p>
            <a:pPr lvl="1">
              <a:defRPr/>
            </a:pPr>
            <a:r>
              <a:rPr lang="en-US" dirty="0" smtClean="0"/>
              <a:t>Also we provide example tools in </a:t>
            </a:r>
            <a:r>
              <a:rPr lang="en-US" dirty="0" smtClean="0">
                <a:hlinkClick r:id="rId2"/>
              </a:rPr>
              <a:t>Supplementary Table 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>
                <a:hlinkClick r:id="rId3"/>
              </a:rPr>
              <a:t>https://github.com/griffithlab/rnaseq_tutorial/wiki/</a:t>
            </a:r>
            <a:r>
              <a:rPr lang="en-US" dirty="0" smtClean="0">
                <a:hlinkClick r:id="rId3"/>
              </a:rPr>
              <a:t>Kallisto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/>
              <a:t>More common questions (and answers)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Supplementary Table 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Malachi Griffith*, Jason R. Walker, Nicholas C. Spies, Benjamin J. Ainscough, Obi L. Griffith*. 2015. Informatics </a:t>
            </a:r>
            <a:r>
              <a:rPr lang="en-US" dirty="0"/>
              <a:t>for RNA-seq: A web resource for analysis on the cloud. 11(8):e1004393</a:t>
            </a:r>
            <a:r>
              <a:rPr lang="en-US" dirty="0" smtClean="0"/>
              <a:t>. 2015.</a:t>
            </a:r>
          </a:p>
          <a:p>
            <a:pPr lvl="1"/>
            <a:r>
              <a:rPr lang="en-US" dirty="0">
                <a:hlinkClick r:id="rId3"/>
              </a:rPr>
              <a:t>http://journals.plos.org/ploscompbiol/article?id=10.1371/journal.pcbi.</a:t>
            </a:r>
            <a:r>
              <a:rPr lang="en-US" dirty="0" smtClean="0">
                <a:hlinkClick r:id="rId3"/>
              </a:rPr>
              <a:t>1004393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455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1)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2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950" y="342900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179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50180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10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50181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50208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50182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50206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50183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0204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50184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50202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50185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200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97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50198" name="TextBox 3"/>
          <p:cNvSpPr txBox="1">
            <a:spLocks noChangeArrowheads="1"/>
          </p:cNvSpPr>
          <p:nvPr/>
        </p:nvSpPr>
        <p:spPr bwMode="auto">
          <a:xfrm>
            <a:off x="2162175" y="553878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4174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/>
              <a:t>Module 1: </a:t>
            </a:r>
            <a:r>
              <a:rPr lang="en-US" b="1" dirty="0"/>
              <a:t>Introduction to RNA </a:t>
            </a:r>
            <a:r>
              <a:rPr lang="en-US" b="1" dirty="0" smtClean="0"/>
              <a:t>Sequencing</a:t>
            </a:r>
            <a:endParaRPr lang="en-US" b="1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/>
              <a:t>Isoform </a:t>
            </a:r>
            <a:r>
              <a:rPr lang="en-US" smtClean="0"/>
              <a:t>Discovery </a:t>
            </a:r>
            <a:r>
              <a:rPr lang="en-US"/>
              <a:t>and </a:t>
            </a:r>
            <a:r>
              <a:rPr lang="en-US" smtClean="0"/>
              <a:t>Alternative </a:t>
            </a:r>
            <a:r>
              <a:rPr lang="en-US" dirty="0"/>
              <a:t>E</a:t>
            </a:r>
            <a:r>
              <a:rPr lang="en-US" smtClean="0"/>
              <a:t>xpression</a:t>
            </a: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 </a:t>
            </a:r>
            <a:r>
              <a:rPr lang="en-US" dirty="0" smtClean="0">
                <a:latin typeface="Calibri" charset="0"/>
                <a:ea typeface="ＭＳ Ｐゴシック" charset="0"/>
              </a:rPr>
              <a:t>1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 to the theory and practice of RNA sequencing (RNA-seq)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Rationale for sequencing RNA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Challenges specific to RNA-seq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General goals and themes of RNA-seq analysis work flows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Common technical questions related to RNA-seq analysis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Getting help outside of this course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Introduction to the RNA-seq hands on tutorial</a:t>
            </a:r>
          </a:p>
        </p:txBody>
      </p:sp>
    </p:spTree>
    <p:extLst>
      <p:ext uri="{BB962C8B-B14F-4D97-AF65-F5344CB8AC3E}">
        <p14:creationId xmlns:p14="http://schemas.microsoft.com/office/powerpoint/2010/main" val="391807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875"/>
            <a:ext cx="3051175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</a:p>
        </p:txBody>
      </p:sp>
      <p:pic>
        <p:nvPicPr>
          <p:cNvPr id="2" name="Picture 1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6632"/>
            <a:ext cx="4890740" cy="6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3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RNA sequencing</a:t>
            </a:r>
          </a:p>
        </p:txBody>
      </p:sp>
      <p:pic>
        <p:nvPicPr>
          <p:cNvPr id="2" name="Picture 1" descr="Figure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136904" cy="47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Functional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Genome may be constant but an experimental condition has a pronounced effect on gene expression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Drug treated vs. untreated cell line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e.g. Wild type versus knock out mice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Predicting transcript sequence from genome sequence is </a:t>
            </a:r>
            <a:r>
              <a:rPr lang="en-US" dirty="0" smtClean="0">
                <a:latin typeface="Calibri" charset="0"/>
                <a:ea typeface="ＭＳ Ｐゴシック" charset="0"/>
              </a:rPr>
              <a:t>difficult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Gene annotation is revolutionized by RNA-seq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Some </a:t>
            </a:r>
            <a:r>
              <a:rPr lang="en-US" dirty="0">
                <a:latin typeface="Calibri" charset="0"/>
                <a:ea typeface="ＭＳ Ｐゴシック" charset="0"/>
              </a:rPr>
              <a:t>molecular features can only be observed at the RNA level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Alternative isoforms, fusion transcripts, RNA </a:t>
            </a:r>
            <a:r>
              <a:rPr lang="en-US" dirty="0" smtClean="0">
                <a:latin typeface="Calibri" charset="0"/>
                <a:ea typeface="ＭＳ Ｐゴシック" charset="0"/>
              </a:rPr>
              <a:t>editing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1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Why sequence RNA (versus DNA)?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0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Interpreting mutations that do not have an obvious effect on protein sequence</a:t>
            </a:r>
          </a:p>
          <a:p>
            <a:pPr lvl="1">
              <a:lnSpc>
                <a:spcPct val="90000"/>
              </a:lnSpc>
            </a:pP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Regulatory</a:t>
            </a:r>
            <a:r>
              <a:rPr lang="ja-JP" altLang="en-US" sz="22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 mutations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that affect what mRNA isoform is expressed and how much 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Prioritizing </a:t>
            </a:r>
            <a:r>
              <a:rPr lang="en-US" sz="2600" dirty="0">
                <a:latin typeface="Calibri" charset="0"/>
                <a:ea typeface="ＭＳ Ｐゴシック" charset="0"/>
              </a:rPr>
              <a:t>protein coding somatic mutations (often heterozygous)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gene is not expressed, a mutation in that gene would be less interesting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gene is expressed but only from the wild type allele, this might suggest loss-of-function (</a:t>
            </a:r>
            <a:r>
              <a:rPr lang="en-US" sz="2200" dirty="0" err="1">
                <a:latin typeface="Calibri" charset="0"/>
                <a:ea typeface="ＭＳ Ｐゴシック" charset="0"/>
              </a:rPr>
              <a:t>haploinsufficiency</a:t>
            </a:r>
            <a:r>
              <a:rPr lang="en-US" sz="2200" dirty="0">
                <a:latin typeface="Calibri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If the mutant allele itself is expressed, this might suggest a candidate drug target</a:t>
            </a:r>
          </a:p>
        </p:txBody>
      </p:sp>
    </p:spTree>
    <p:extLst>
      <p:ext uri="{BB962C8B-B14F-4D97-AF65-F5344CB8AC3E}">
        <p14:creationId xmlns:p14="http://schemas.microsoft.com/office/powerpoint/2010/main" val="349793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Challenges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Sample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Purity?, quantity?, quality?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consist of small exons that may be separated by large introns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Mapping reads to genome is challenging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The relative abundance of RNAs vary wildly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10</a:t>
            </a:r>
            <a:r>
              <a:rPr lang="en-US" sz="2200" baseline="30000">
                <a:latin typeface="Calibri" charset="0"/>
                <a:ea typeface="ＭＳ Ｐゴシック" charset="0"/>
              </a:rPr>
              <a:t>5</a:t>
            </a:r>
            <a:r>
              <a:rPr lang="en-US" sz="2200">
                <a:latin typeface="Calibri" charset="0"/>
                <a:ea typeface="ＭＳ Ｐゴシック" charset="0"/>
              </a:rPr>
              <a:t> – 10</a:t>
            </a:r>
            <a:r>
              <a:rPr lang="en-US" sz="2200" baseline="30000">
                <a:latin typeface="Calibri" charset="0"/>
                <a:ea typeface="ＭＳ Ｐゴシック" charset="0"/>
              </a:rPr>
              <a:t>7</a:t>
            </a:r>
            <a:r>
              <a:rPr lang="en-US" sz="2200">
                <a:latin typeface="Calibri" charset="0"/>
                <a:ea typeface="ＭＳ Ｐゴシック" charset="0"/>
              </a:rPr>
              <a:t> orders of magnitude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Since RNA sequencing works by random sampling, a small fraction of highly expressed genes may consume the majority of reads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Ribosomal and mitochondrial genes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RNAs come in a wide range of sizes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Small RNAs must be captured separately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PolyA selection of large RNAs may result in 3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>
                <a:latin typeface="Calibri" charset="0"/>
                <a:ea typeface="ＭＳ Ｐゴシック" charset="0"/>
              </a:rPr>
              <a:t> end bias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RNA is fragile compared to DNA (easily degraded)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9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9843</TotalTime>
  <Words>1524</Words>
  <Application>Microsoft Macintosh PowerPoint</Application>
  <PresentationFormat>On-screen Show (4:3)</PresentationFormat>
  <Paragraphs>199</Paragraphs>
  <Slides>27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1</vt:lpstr>
      <vt:lpstr>Gene expression</vt:lpstr>
      <vt:lpstr>RNA sequencing</vt:lpstr>
      <vt:lpstr>Why sequence RNA (versus DNA)?</vt:lpstr>
      <vt:lpstr>Why sequence RNA (versus DNA)?</vt:lpstr>
      <vt:lpstr>Challenges</vt:lpstr>
      <vt:lpstr>Agilent example / interpretation</vt:lpstr>
      <vt:lpstr>Design considerations</vt:lpstr>
      <vt:lpstr>There are many RNA-seq library construction strategies</vt:lpstr>
      <vt:lpstr>Fragmentation and size selection</vt:lpstr>
      <vt:lpstr>RNA sequence selection/depletion</vt:lpstr>
      <vt:lpstr>Stranded vs. unstranded</vt:lpstr>
      <vt:lpstr>Replicates</vt:lpstr>
      <vt:lpstr>Common analysis goals of RNA-Seq  analysis (what can you ask of the data?)</vt:lpstr>
      <vt:lpstr>General themes of RNA-seq workflows</vt:lpstr>
      <vt:lpstr>BioStar exercise</vt:lpstr>
      <vt:lpstr>Common questions: Should I remove duplicates for RNA-seq?</vt:lpstr>
      <vt:lpstr>Common questions: How much library depth is needed for RNA-seq?</vt:lpstr>
      <vt:lpstr>Common questions: What mapping strategy should I use for RNA-seq?</vt:lpstr>
      <vt:lpstr>Common questions: What if I don’t have a reference genome for my species?</vt:lpstr>
      <vt:lpstr>More common questions (and answers)</vt:lpstr>
      <vt:lpstr>PowerPoint Presentation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653</cp:revision>
  <dcterms:created xsi:type="dcterms:W3CDTF">2011-11-14T19:50:16Z</dcterms:created>
  <dcterms:modified xsi:type="dcterms:W3CDTF">2015-11-16T15:31:38Z</dcterms:modified>
</cp:coreProperties>
</file>