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1" r:id="rId2"/>
    <p:sldId id="513" r:id="rId3"/>
    <p:sldId id="514" r:id="rId4"/>
    <p:sldId id="515" r:id="rId5"/>
    <p:sldId id="516" r:id="rId6"/>
    <p:sldId id="517" r:id="rId7"/>
    <p:sldId id="518" r:id="rId8"/>
    <p:sldId id="519" r:id="rId9"/>
    <p:sldId id="530" r:id="rId10"/>
    <p:sldId id="520" r:id="rId11"/>
    <p:sldId id="531" r:id="rId12"/>
    <p:sldId id="521" r:id="rId13"/>
    <p:sldId id="523" r:id="rId14"/>
    <p:sldId id="525" r:id="rId15"/>
    <p:sldId id="526" r:id="rId16"/>
    <p:sldId id="527" r:id="rId17"/>
    <p:sldId id="528" r:id="rId18"/>
    <p:sldId id="529" r:id="rId19"/>
    <p:sldId id="532" r:id="rId20"/>
    <p:sldId id="533" r:id="rId21"/>
    <p:sldId id="512" r:id="rId2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36"/>
  </p:normalViewPr>
  <p:slideViewPr>
    <p:cSldViewPr>
      <p:cViewPr varScale="1">
        <p:scale>
          <a:sx n="105" d="100"/>
          <a:sy n="105" d="100"/>
        </p:scale>
        <p:origin x="-1408"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11/15/16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11/15/16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244504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basespace.illumin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dnanexu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biit.nci.nih.gov/ncip/nci-cancer-genomics-cloud-pilots/cloud-credits" TargetMode="External"/><Relationship Id="rId4" Type="http://schemas.openxmlformats.org/officeDocument/2006/relationships/hyperlink" Target="https://www.systemsbiology.org/research/cancer-genomics-cloud/" TargetMode="External"/><Relationship Id="rId5" Type="http://schemas.openxmlformats.org/officeDocument/2006/relationships/hyperlink" Target="https://software.broadinstitute.org/firecloud/" TargetMode="External"/><Relationship Id="rId6" Type="http://schemas.openxmlformats.org/officeDocument/2006/relationships/hyperlink" Target="https://www.sbgenomics.com/cancer-genomics-cloud/" TargetMode="External"/><Relationship Id="rId1" Type="http://schemas.openxmlformats.org/officeDocument/2006/relationships/slideLayout" Target="../slideLayouts/slideLayout2.xml"/><Relationship Id="rId2" Type="http://schemas.openxmlformats.org/officeDocument/2006/relationships/hyperlink" Target="https://cbiit.nci.nih.gov/ncip/nci-cancer-genomics-cloud-pilots/nci-cloud-initiativ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science.nih.gov/commons" TargetMode="External"/><Relationship Id="rId3" Type="http://schemas.openxmlformats.org/officeDocument/2006/relationships/hyperlink" Target="https://www.commons-credit-portal.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mon-workflow-language/common-workflow-language" TargetMode="External"/><Relationship Id="rId3" Type="http://schemas.openxmlformats.org/officeDocument/2006/relationships/hyperlink" Target="https://github.com/broadinstitute/wd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3966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“container” </a:t>
            </a:r>
            <a:br>
              <a:rPr lang="en-US" dirty="0" smtClean="0"/>
            </a:br>
            <a:r>
              <a:rPr lang="en-US" dirty="0" smtClean="0"/>
              <a:t>(e.g. </a:t>
            </a:r>
            <a:r>
              <a:rPr lang="en-US" dirty="0" err="1" smtClean="0"/>
              <a:t>Docker</a:t>
            </a:r>
            <a:r>
              <a:rPr lang="en-US" dirty="0" smtClean="0"/>
              <a:t> container?)</a:t>
            </a:r>
            <a:endParaRPr lang="en-US" dirty="0"/>
          </a:p>
        </p:txBody>
      </p:sp>
      <p:sp>
        <p:nvSpPr>
          <p:cNvPr id="3" name="Content Placeholder 2"/>
          <p:cNvSpPr>
            <a:spLocks noGrp="1"/>
          </p:cNvSpPr>
          <p:nvPr>
            <p:ph idx="1"/>
          </p:nvPr>
        </p:nvSpPr>
        <p:spPr/>
        <p:txBody>
          <a:bodyPr>
            <a:normAutofit lnSpcReduction="10000"/>
          </a:bodyPr>
          <a:lstStyle/>
          <a:p>
            <a:r>
              <a:rPr lang="en-US" dirty="0" smtClean="0"/>
              <a:t>“Containers </a:t>
            </a:r>
            <a:r>
              <a:rPr lang="en-US" dirty="0"/>
              <a:t>wrap up a piece of software in a complete </a:t>
            </a:r>
            <a:r>
              <a:rPr lang="en-US" dirty="0" err="1"/>
              <a:t>filesystem</a:t>
            </a:r>
            <a:r>
              <a:rPr lang="en-US" dirty="0"/>
              <a:t> that contains everything it needs to run: code, runtime, system tools, system libraries – anything you can install on a server. This guarantees that it will always run the same, regardless of the environment it is running in</a:t>
            </a:r>
            <a:r>
              <a:rPr lang="en-US" dirty="0" smtClean="0"/>
              <a:t>”</a:t>
            </a:r>
          </a:p>
          <a:p>
            <a:pPr lvl="1"/>
            <a:r>
              <a:rPr lang="en-US" dirty="0"/>
              <a:t>“</a:t>
            </a:r>
            <a:r>
              <a:rPr lang="en-US" dirty="0" err="1"/>
              <a:t>Docker</a:t>
            </a:r>
            <a:r>
              <a:rPr lang="en-US" dirty="0"/>
              <a:t> provides an additional layer of abstraction and automation of operating-system-level virtualization on Linux</a:t>
            </a:r>
            <a:r>
              <a:rPr lang="en-US" dirty="0" smtClean="0"/>
              <a:t>. </a:t>
            </a:r>
            <a:r>
              <a:rPr lang="en-US" dirty="0" err="1"/>
              <a:t>Docker</a:t>
            </a:r>
            <a:r>
              <a:rPr lang="en-US" dirty="0"/>
              <a:t> uses the resource isolation features </a:t>
            </a:r>
            <a:r>
              <a:rPr lang="en-US" dirty="0" smtClean="0"/>
              <a:t>of the Linux kernel to </a:t>
            </a:r>
            <a:r>
              <a:rPr lang="en-US" dirty="0"/>
              <a:t>allow independent "containers" to run within a single Linux instance, avoiding the overhead of starting and maintaining virtual machines.”</a:t>
            </a:r>
          </a:p>
        </p:txBody>
      </p:sp>
    </p:spTree>
    <p:extLst>
      <p:ext uri="{BB962C8B-B14F-4D97-AF65-F5344CB8AC3E}">
        <p14:creationId xmlns:p14="http://schemas.microsoft.com/office/powerpoint/2010/main" val="175370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311142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1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p:txBody>
      </p:sp>
    </p:spTree>
    <p:extLst>
      <p:ext uri="{BB962C8B-B14F-4D97-AF65-F5344CB8AC3E}">
        <p14:creationId xmlns:p14="http://schemas.microsoft.com/office/powerpoint/2010/main" val="191636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313770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64533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50658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55834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128949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752"/>
            <a:ext cx="8839200" cy="1143000"/>
          </a:xfrm>
        </p:spPr>
        <p:txBody>
          <a:bodyPr/>
          <a:lstStyle/>
          <a:p>
            <a:r>
              <a:rPr lang="en-US" dirty="0" smtClean="0"/>
              <a:t>The NCI Cancer Genomics Cloud (CGC)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“Bringing </a:t>
            </a:r>
            <a:r>
              <a:rPr lang="en-US" dirty="0"/>
              <a:t>data and computation together to create knowledge that accelerates cancer research and enables precision </a:t>
            </a:r>
            <a:r>
              <a:rPr lang="en-US" dirty="0" smtClean="0"/>
              <a:t>medicine”. </a:t>
            </a:r>
            <a:r>
              <a:rPr lang="en-US" dirty="0" smtClean="0">
                <a:hlinkClick r:id="rId2"/>
              </a:rPr>
              <a:t>NCI Cloud Initiative</a:t>
            </a:r>
            <a:r>
              <a:rPr lang="en-US" dirty="0" smtClean="0"/>
              <a:t>.</a:t>
            </a:r>
          </a:p>
          <a:p>
            <a:r>
              <a:rPr lang="en-US" dirty="0" smtClean="0"/>
              <a:t>Make large cancer data sets available (e.g. TCGA and TARGET) and allow you to analyze these data on the cloud without downloading yourself</a:t>
            </a:r>
          </a:p>
          <a:p>
            <a:r>
              <a:rPr lang="en-US" dirty="0" smtClean="0"/>
              <a:t>Credits to perform analysis are available: </a:t>
            </a:r>
            <a:r>
              <a:rPr lang="en-US" dirty="0" smtClean="0">
                <a:hlinkClick r:id="rId3"/>
              </a:rPr>
              <a:t>Cancer Cloud Credits</a:t>
            </a:r>
            <a:endParaRPr lang="en-US" dirty="0" smtClean="0"/>
          </a:p>
          <a:p>
            <a:r>
              <a:rPr lang="en-US" dirty="0" smtClean="0"/>
              <a:t>Three CGC implementations available</a:t>
            </a:r>
          </a:p>
          <a:p>
            <a:pPr lvl="1"/>
            <a:r>
              <a:rPr lang="en-US" dirty="0" smtClean="0">
                <a:hlinkClick r:id="rId4"/>
              </a:rPr>
              <a:t>ISB Cancer Genomics Cloud</a:t>
            </a:r>
            <a:endParaRPr lang="en-US" dirty="0" smtClean="0"/>
          </a:p>
          <a:p>
            <a:pPr lvl="1"/>
            <a:r>
              <a:rPr lang="en-US" dirty="0" smtClean="0">
                <a:hlinkClick r:id="rId5"/>
              </a:rPr>
              <a:t>Broad </a:t>
            </a:r>
            <a:r>
              <a:rPr lang="en-US" dirty="0" err="1" smtClean="0">
                <a:hlinkClick r:id="rId5"/>
              </a:rPr>
              <a:t>FireCloud</a:t>
            </a:r>
            <a:endParaRPr lang="en-US" dirty="0" smtClean="0"/>
          </a:p>
          <a:p>
            <a:pPr lvl="1"/>
            <a:r>
              <a:rPr lang="en-US" dirty="0" smtClean="0">
                <a:hlinkClick r:id="rId6"/>
              </a:rPr>
              <a:t>Seven Bridges Cancer Genomics Cloud</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6913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Introduction to Genome Analysis Platforms</a:t>
            </a: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20, 2016</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The </a:t>
            </a:r>
            <a:r>
              <a:rPr lang="en-US" i="1" dirty="0" smtClean="0"/>
              <a:t>NIH Commons </a:t>
            </a:r>
            <a:endParaRPr lang="en-US" i="1" dirty="0"/>
          </a:p>
        </p:txBody>
      </p:sp>
      <p:sp>
        <p:nvSpPr>
          <p:cNvPr id="3" name="Content Placeholder 2"/>
          <p:cNvSpPr>
            <a:spLocks noGrp="1"/>
          </p:cNvSpPr>
          <p:nvPr>
            <p:ph idx="1"/>
          </p:nvPr>
        </p:nvSpPr>
        <p:spPr/>
        <p:txBody>
          <a:bodyPr/>
          <a:lstStyle/>
          <a:p>
            <a:r>
              <a:rPr lang="en-US" dirty="0">
                <a:hlinkClick r:id="rId2"/>
              </a:rPr>
              <a:t>The NIH </a:t>
            </a:r>
            <a:r>
              <a:rPr lang="en-US" dirty="0" smtClean="0">
                <a:hlinkClick r:id="rId2"/>
              </a:rPr>
              <a:t>Commons</a:t>
            </a:r>
            <a:endParaRPr lang="en-US" dirty="0" smtClean="0"/>
          </a:p>
          <a:p>
            <a:pPr lvl="1"/>
            <a:r>
              <a:rPr lang="en-US" dirty="0"/>
              <a:t>“The Commons is a shared virtual space where scientists can work with the digital objects of biomedical research, i.e. it is a system that will allow investigators to find, manage, share, use and reuse data, software, metadata and workflows.</a:t>
            </a:r>
            <a:r>
              <a:rPr lang="en-US" dirty="0" smtClean="0"/>
              <a:t>”</a:t>
            </a:r>
          </a:p>
          <a:p>
            <a:r>
              <a:rPr lang="en-US" dirty="0" smtClean="0">
                <a:hlinkClick r:id="rId3"/>
              </a:rPr>
              <a:t>The Commons Credit Portal</a:t>
            </a:r>
            <a:endParaRPr lang="en-US" dirty="0" smtClean="0"/>
          </a:p>
          <a:p>
            <a:pPr lvl="1"/>
            <a:r>
              <a:rPr lang="en-US" dirty="0" smtClean="0"/>
              <a:t>Used to apply for compute credits</a:t>
            </a:r>
          </a:p>
          <a:p>
            <a:pPr lvl="2"/>
            <a:r>
              <a:rPr lang="en-US" dirty="0" smtClean="0"/>
              <a:t>For example, to perform analysis on approved vendors such as Amazon, IBM, Microsoft or Google clouds</a:t>
            </a:r>
          </a:p>
          <a:p>
            <a:pPr lvl="2"/>
            <a:r>
              <a:rPr lang="en-US" dirty="0" smtClean="0"/>
              <a:t>Need to provide scientific proposal (analysis plan) and detailed budget for compute costs</a:t>
            </a:r>
            <a:endParaRPr lang="en-US" dirty="0"/>
          </a:p>
        </p:txBody>
      </p:sp>
    </p:spTree>
    <p:extLst>
      <p:ext uri="{BB962C8B-B14F-4D97-AF65-F5344CB8AC3E}">
        <p14:creationId xmlns:p14="http://schemas.microsoft.com/office/powerpoint/2010/main" val="275808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Break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t>
            </a:r>
            <a:r>
              <a:rPr lang="en-US" dirty="0" smtClean="0"/>
              <a:t>(and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a:t>
            </a:r>
            <a:r>
              <a:rPr lang="en-US" dirty="0" smtClean="0"/>
              <a:t>systems and workflow languages</a:t>
            </a:r>
            <a:endParaRPr lang="en-US" dirty="0" smtClean="0"/>
          </a:p>
          <a:p>
            <a:r>
              <a:rPr lang="en-US" dirty="0" smtClean="0"/>
              <a:t>Software development kits (SDKs)</a:t>
            </a:r>
          </a:p>
          <a:p>
            <a:r>
              <a:rPr lang="en-US" dirty="0" smtClean="0"/>
              <a:t>Application programming interfaces (APIs)</a:t>
            </a:r>
          </a:p>
          <a:p>
            <a:r>
              <a:rPr lang="en-US" dirty="0" smtClean="0"/>
              <a:t>Distributed storage and </a:t>
            </a:r>
            <a:r>
              <a:rPr lang="en-US" dirty="0" smtClean="0"/>
              <a:t>processing</a:t>
            </a:r>
            <a:endParaRPr lang="en-US" dirty="0" smtClean="0"/>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312272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59281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a:t>
            </a:r>
            <a:r>
              <a:rPr lang="en-US" dirty="0" smtClean="0"/>
              <a:t>HISAT alignment </a:t>
            </a:r>
            <a:r>
              <a:rPr lang="en-US" dirty="0" smtClean="0"/>
              <a:t>jobs to a cluster of computers at their institute’s data center</a:t>
            </a:r>
            <a:endParaRPr lang="en-US" dirty="0"/>
          </a:p>
        </p:txBody>
      </p:sp>
    </p:spTree>
    <p:extLst>
      <p:ext uri="{BB962C8B-B14F-4D97-AF65-F5344CB8AC3E}">
        <p14:creationId xmlns:p14="http://schemas.microsoft.com/office/powerpoint/2010/main" val="369332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111837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15461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287173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workflow language?</a:t>
            </a:r>
            <a:endParaRPr lang="en-US" dirty="0"/>
          </a:p>
        </p:txBody>
      </p:sp>
      <p:sp>
        <p:nvSpPr>
          <p:cNvPr id="3" name="Content Placeholder 2"/>
          <p:cNvSpPr>
            <a:spLocks noGrp="1"/>
          </p:cNvSpPr>
          <p:nvPr>
            <p:ph idx="1"/>
          </p:nvPr>
        </p:nvSpPr>
        <p:spPr/>
        <p:txBody>
          <a:bodyPr/>
          <a:lstStyle/>
          <a:p>
            <a:r>
              <a:rPr lang="en-US" dirty="0" smtClean="0"/>
              <a:t>A workflow </a:t>
            </a:r>
            <a:r>
              <a:rPr lang="en-US" dirty="0"/>
              <a:t>language is “a specification for describing analysis workflows and tools that are portable and scalable across a variety of software and hardware environments, from workstations to cluster, cloud, and high performance computing (HPC) environments</a:t>
            </a:r>
            <a:r>
              <a:rPr lang="en-US" dirty="0" smtClean="0"/>
              <a:t>”.</a:t>
            </a:r>
          </a:p>
          <a:p>
            <a:r>
              <a:rPr lang="en-US" dirty="0" smtClean="0"/>
              <a:t>Two main workflow language being used for NGS:</a:t>
            </a:r>
          </a:p>
          <a:p>
            <a:pPr lvl="1"/>
            <a:r>
              <a:rPr lang="en-US" dirty="0" smtClean="0">
                <a:hlinkClick r:id="rId2"/>
              </a:rPr>
              <a:t>Common Workflow Language (CWL)</a:t>
            </a:r>
            <a:endParaRPr lang="en-US" dirty="0" smtClean="0"/>
          </a:p>
          <a:p>
            <a:pPr lvl="1"/>
            <a:r>
              <a:rPr lang="en-US" dirty="0" smtClean="0">
                <a:hlinkClick r:id="rId3"/>
              </a:rPr>
              <a:t>Workflow Description Language (WDL)</a:t>
            </a:r>
            <a:endParaRPr lang="en-US" dirty="0"/>
          </a:p>
        </p:txBody>
      </p:sp>
    </p:spTree>
    <p:extLst>
      <p:ext uri="{BB962C8B-B14F-4D97-AF65-F5344CB8AC3E}">
        <p14:creationId xmlns:p14="http://schemas.microsoft.com/office/powerpoint/2010/main" val="1567085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9868</TotalTime>
  <Words>1508</Words>
  <Application>Microsoft Macintosh PowerPoint</Application>
  <PresentationFormat>On-screen Show (4:3)</PresentationFormat>
  <Paragraphs>128</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Advanced Sequencing Technologies &amp; Applications</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workflow language?</vt:lpstr>
      <vt:lpstr>What is a software development kit (SDK)?</vt:lpstr>
      <vt:lpstr>What is a “container”  (e.g. Docker container?)</vt:lpstr>
      <vt:lpstr>What is an application programming interface (API)</vt:lpstr>
      <vt:lpstr>Examples</vt:lpstr>
      <vt:lpstr>Galaxy</vt:lpstr>
      <vt:lpstr>Illumina BaseSpace</vt:lpstr>
      <vt:lpstr>DNA Nexus Platform</vt:lpstr>
      <vt:lpstr>Other pipeline development platforms to build on top of</vt:lpstr>
      <vt:lpstr>The Global Alliance for Genomics Health (ga4gh)</vt:lpstr>
      <vt:lpstr>The NCI Cancer Genomics Cloud (CGC) Program</vt:lpstr>
      <vt:lpstr>The NIH Commons </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656</cp:revision>
  <dcterms:created xsi:type="dcterms:W3CDTF">2011-11-14T19:50:16Z</dcterms:created>
  <dcterms:modified xsi:type="dcterms:W3CDTF">2016-11-15T16:45:55Z</dcterms:modified>
</cp:coreProperties>
</file>