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41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36"/>
  </p:normalViewPr>
  <p:slideViewPr>
    <p:cSldViewPr>
      <p:cViewPr varScale="1">
        <p:scale>
          <a:sx n="107" d="100"/>
          <a:sy n="107" d="100"/>
        </p:scale>
        <p:origin x="-142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11/15/16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11/15/16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51A8D5-9BC5-F14F-8C4D-C62295DED194}" type="slidenum">
              <a:rPr lang="en-US" sz="1300">
                <a:latin typeface="Calibri" charset="0"/>
              </a:rPr>
              <a:pPr eaLnBrk="1" hangingPunct="1"/>
              <a:t>3</a:t>
            </a:fld>
            <a:endParaRPr lang="en-US" sz="1300">
              <a:latin typeface="Calibri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271809-7141-684F-B699-A869FCFB5E99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82D777-595C-F74F-893D-79AFE190A7AE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9452F0-E2F8-AE41-801D-2B3846BDF3AE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960B3B-B614-C646-AC49-D0908ED8BDDD}" type="slidenum">
              <a:rPr lang="en-US" sz="1300">
                <a:latin typeface="Calibri" charset="0"/>
              </a:rPr>
              <a:pPr eaLnBrk="1" hangingPunct="1"/>
              <a:t>10</a:t>
            </a:fld>
            <a:endParaRPr lang="en-US" sz="1300">
              <a:latin typeface="Calibri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AE9BEF-A86A-D646-A9E3-125FD642139E}" type="slidenum">
              <a:rPr lang="en-US" sz="1300">
                <a:latin typeface="Calibri" charset="0"/>
              </a:rPr>
              <a:pPr eaLnBrk="1" hangingPunct="1"/>
              <a:t>11</a:t>
            </a:fld>
            <a:endParaRPr lang="en-US" sz="1300">
              <a:latin typeface="Calibri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#Each library is marked as either cDNA-1 or cDNA-2 and either lib1 or lib2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#cDNA-1 = total RNA (total)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#cDNA-2 = polyA selected RNA (polyA)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#lib1 = standard RNAseq (nocap)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#lib2 = cDNA capture RNAseq where library was enriched using probes targeting the exome (cap).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en.wikipedia.org/wiki/FASTQ_forma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omics.agilent.com/en/References-Controls/Universal-Reference-RNAs/?cid=AG-PT-172&amp;tabId=AG-PR-1217" TargetMode="External"/><Relationship Id="rId4" Type="http://schemas.openxmlformats.org/officeDocument/2006/relationships/hyperlink" Target="http://www.lifetechnologies.com/order/catalog/product/AM6050" TargetMode="External"/><Relationship Id="rId5" Type="http://schemas.openxmlformats.org/officeDocument/2006/relationships/hyperlink" Target="http://www.lifetechnologies.com/order/catalog/product/4456739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ic.gedris.org/Manual-ShellIntro/1.2/ShellIntro.pdf" TargetMode="External"/><Relationship Id="rId4" Type="http://schemas.openxmlformats.org/officeDocument/2006/relationships/hyperlink" Target="http://www.nettech.in/course/Basic%20Commands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iles.fosswire.com/2007/08/fwunixref.pdf" TargetMode="Externa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hyperlink" Target="https://github.com/seqan/flexbar" TargetMode="External"/><Relationship Id="rId12" Type="http://schemas.openxmlformats.org/officeDocument/2006/relationships/hyperlink" Target="https://www.r-project.org/" TargetMode="External"/><Relationship Id="rId13" Type="http://schemas.openxmlformats.org/officeDocument/2006/relationships/hyperlink" Target="https://www.bioconductor.org/install/" TargetMode="External"/><Relationship Id="rId14" Type="http://schemas.openxmlformats.org/officeDocument/2006/relationships/hyperlink" Target="http://bioconductor.org/packages/release/bioc/html/ballgown.html" TargetMode="External"/><Relationship Id="rId15" Type="http://schemas.openxmlformats.org/officeDocument/2006/relationships/hyperlink" Target="https://bioconductor.org/packages/release/bioc/html/edgeR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htslib.org/download/" TargetMode="External"/><Relationship Id="rId4" Type="http://schemas.openxmlformats.org/officeDocument/2006/relationships/hyperlink" Target="https://github.com/genome/bam-readcount" TargetMode="External"/><Relationship Id="rId5" Type="http://schemas.openxmlformats.org/officeDocument/2006/relationships/hyperlink" Target="https://ccb.jhu.edu/software/hisat2/index.shtml" TargetMode="External"/><Relationship Id="rId6" Type="http://schemas.openxmlformats.org/officeDocument/2006/relationships/hyperlink" Target="https://ccb.jhu.edu/software/stringtie/" TargetMode="External"/><Relationship Id="rId7" Type="http://schemas.openxmlformats.org/officeDocument/2006/relationships/hyperlink" Target="http://ccb.jhu.edu/software/stringtie/gff.shtml" TargetMode="External"/><Relationship Id="rId8" Type="http://schemas.openxmlformats.org/officeDocument/2006/relationships/hyperlink" Target="https://pypi.python.org/pypi/HTSeq" TargetMode="External"/><Relationship Id="rId9" Type="http://schemas.openxmlformats.org/officeDocument/2006/relationships/hyperlink" Target="http://www.bioinformatics.babraham.ac.uk/projects/fastqc/" TargetMode="External"/><Relationship Id="rId10" Type="http://schemas.openxmlformats.org/officeDocument/2006/relationships/hyperlink" Target="https://github.com/broadinstitute/picar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ftp://ftp.ensembl.org/pub/release-86/fasta/homo_sapiens/dna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useast.ensembl.org/info/data/ftp/index.html" TargetMode="External"/><Relationship Id="rId4" Type="http://schemas.openxmlformats.org/officeDocument/2006/relationships/hyperlink" Target="http://genome.ucsc.edu/FAQ/FAQformat.html%23format4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-v. Obtain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RNA-seq data</a:t>
            </a:r>
          </a:p>
        </p:txBody>
      </p:sp>
      <p:sp>
        <p:nvSpPr>
          <p:cNvPr id="2457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For purposes of the tutorial, the test data has been pre-filtered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Identified reads that appear to match transcripts on a single chromosome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The test data corresponds to two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RNA sources</a:t>
            </a:r>
            <a:endParaRPr lang="en-US" sz="26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The Universal Human Reference (UHR) and Human Brain Reference (HBR)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Each sample also included one of two ERCC RNA “spike-in” mixes (Mix1 or Mix2)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Each RNA was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source was sequenced in triplicate to </a:t>
            </a:r>
            <a:r>
              <a:rPr lang="en-US" sz="2200" dirty="0">
                <a:latin typeface="Calibri" charset="0"/>
                <a:ea typeface="ＭＳ Ｐゴシック" charset="0"/>
              </a:rPr>
              <a:t>create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six </a:t>
            </a:r>
            <a:r>
              <a:rPr lang="en-US" sz="2200" dirty="0">
                <a:latin typeface="Calibri" charset="0"/>
                <a:ea typeface="ＭＳ Ｐゴシック" charset="0"/>
              </a:rPr>
              <a:t>independent Illumina sequence libraries (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‘UHR_Rep1_Mix1’</a:t>
            </a:r>
            <a:r>
              <a:rPr lang="en-US" sz="2200" b="1" dirty="0">
                <a:latin typeface="Calibri" charset="0"/>
                <a:ea typeface="ＭＳ Ｐゴシック" charset="0"/>
              </a:rPr>
              <a:t>, 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</a:t>
            </a:r>
            <a:r>
              <a:rPr lang="en-US" sz="2200" b="1" dirty="0">
                <a:latin typeface="Calibri" charset="0"/>
                <a:ea typeface="ＭＳ Ｐゴシック" charset="0"/>
              </a:rPr>
              <a:t>UHR_Rep2_Mix1’, 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</a:t>
            </a:r>
            <a:r>
              <a:rPr lang="en-US" sz="2200" b="1" dirty="0">
                <a:latin typeface="Calibri" charset="0"/>
                <a:ea typeface="ＭＳ Ｐゴシック" charset="0"/>
              </a:rPr>
              <a:t>UHR_Rep3_Mix1’, 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‘HBR_Rep1_Mix2’, ’</a:t>
            </a:r>
            <a:r>
              <a:rPr lang="en-US" sz="2200" b="1" dirty="0">
                <a:latin typeface="Calibri" charset="0"/>
                <a:ea typeface="ＭＳ Ｐゴシック" charset="0"/>
              </a:rPr>
              <a:t>HBR_Rep2_Mix2’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, and ’</a:t>
            </a:r>
            <a:r>
              <a:rPr lang="en-US" sz="2200" b="1" dirty="0">
                <a:latin typeface="Calibri" charset="0"/>
                <a:ea typeface="ＭＳ Ｐゴシック" charset="0"/>
              </a:rPr>
              <a:t>HBR_Rep3_Mix2’</a:t>
            </a:r>
            <a:r>
              <a:rPr lang="en-US" altLang="ja-JP" sz="2200" dirty="0" smtClean="0">
                <a:latin typeface="Calibri" charset="0"/>
                <a:ea typeface="ＭＳ Ｐゴシック" charset="0"/>
              </a:rPr>
              <a:t>)</a:t>
            </a:r>
            <a:endParaRPr lang="en-US" altLang="ja-JP" sz="2200" dirty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The input data is provided in 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600" dirty="0" err="1">
                <a:latin typeface="Calibri" charset="0"/>
                <a:ea typeface="ＭＳ Ｐゴシック" charset="0"/>
              </a:rPr>
              <a:t>fastq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600" dirty="0">
                <a:latin typeface="Calibri" charset="0"/>
                <a:ea typeface="ＭＳ Ｐゴシック" charset="0"/>
              </a:rPr>
              <a:t> format: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  <a:hlinkClick r:id="rId3"/>
              </a:rPr>
              <a:t>http://en.wikipedia.org/wiki/</a:t>
            </a:r>
            <a:r>
              <a:rPr lang="en-US" sz="2200" dirty="0" smtClean="0">
                <a:latin typeface="Calibri" charset="0"/>
                <a:ea typeface="ＭＳ Ｐゴシック" charset="0"/>
                <a:hlinkClick r:id="rId3"/>
              </a:rPr>
              <a:t>FASTQ_format</a:t>
            </a:r>
            <a:endParaRPr lang="en-US" sz="2200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242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-v.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Obtain RNA-seq data (cont’d)</a:t>
            </a:r>
          </a:p>
        </p:txBody>
      </p:sp>
      <p:sp>
        <p:nvSpPr>
          <p:cNvPr id="22530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Universal Human Reference (UHR): 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pool of 10 human cell lines.  This sample was purchased from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Strategene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(Agilent Technologies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http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://www.genomics.agilent.com/en/References-Controls/Universal-Reference-RNAs/?cid=AG-PT-172&amp;tabId=AG-PR-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1217</a:t>
            </a:r>
            <a:endParaRPr lang="en-US" sz="20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Human Brain Reference (HBR):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pool of brain tissue from multiple brain regions from multiple human donors.  This sample was purchased from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Ambion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(Life Technologies)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>
              <a:defRPr/>
            </a:pPr>
            <a:r>
              <a:rPr lang="en-US" sz="2000" dirty="0">
                <a:hlinkClick r:id="rId4"/>
              </a:rPr>
              <a:t>http://www.lifetechnologies.com/order/catalog/product/</a:t>
            </a:r>
            <a:r>
              <a:rPr lang="en-US" sz="2000" dirty="0" smtClean="0">
                <a:hlinkClick r:id="rId4"/>
              </a:rPr>
              <a:t>AM6050</a:t>
            </a:r>
            <a:endParaRPr lang="en-US" sz="2000" dirty="0" smtClean="0"/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External RNA Reference Consortium (ERCC):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ERCC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reference RNA spike-ins purchased from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Ambion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(Life Technologies)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http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://www.lifetechnologies.com/order/catalog/product/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4456739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UHR samples used ERCC Mix1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.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HBR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samples used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ERCC Mix2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>
              <a:defRPr/>
            </a:pPr>
            <a:endParaRPr lang="en-US" sz="24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In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this tutorial we will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compare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three UHR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libraries </a:t>
            </a:r>
            <a:r>
              <a:rPr lang="en-US" sz="2400" dirty="0" err="1" smtClean="0">
                <a:latin typeface="Calibri" charset="0"/>
                <a:ea typeface="ＭＳ Ｐゴシック" charset="0"/>
                <a:cs typeface="ＭＳ Ｐゴシック" charset="0"/>
              </a:rPr>
              <a:t>vs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 three HBR libraries (6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samples in total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8366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52400" y="53752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1</a:t>
            </a:r>
            <a:r>
              <a:rPr lang="en-US" smtClean="0">
                <a:latin typeface="Calibri" charset="0"/>
                <a:ea typeface="ＭＳ Ｐゴシック" charset="0"/>
              </a:rPr>
              <a:t>-</a:t>
            </a:r>
            <a:r>
              <a:rPr lang="en-US" dirty="0" smtClean="0">
                <a:latin typeface="Calibri" charset="0"/>
                <a:ea typeface="ＭＳ Ｐゴシック" charset="0"/>
              </a:rPr>
              <a:t>vi. Pre</a:t>
            </a:r>
            <a:r>
              <a:rPr lang="en-US" dirty="0">
                <a:latin typeface="Calibri" charset="0"/>
                <a:ea typeface="ＭＳ Ｐゴシック" charset="0"/>
              </a:rPr>
              <a:t>-Alignment QC with </a:t>
            </a:r>
            <a:r>
              <a:rPr lang="en-US" dirty="0" err="1">
                <a:latin typeface="Calibri" charset="0"/>
                <a:ea typeface="ＭＳ Ｐゴシック" charset="0"/>
              </a:rPr>
              <a:t>FastQC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8674" name="Content Placeholder 3" descr="Screen Shot 2013-06-01 at 9.58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132" t="293" r="-20132"/>
          <a:stretch>
            <a:fillRect/>
          </a:stretch>
        </p:blipFill>
        <p:spPr>
          <a:xfrm>
            <a:off x="152400" y="1412875"/>
            <a:ext cx="8839200" cy="4710113"/>
          </a:xfrm>
        </p:spPr>
      </p:pic>
    </p:spTree>
    <p:extLst>
      <p:ext uri="{BB962C8B-B14F-4D97-AF65-F5344CB8AC3E}">
        <p14:creationId xmlns:p14="http://schemas.microsoft.com/office/powerpoint/2010/main" val="959241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25268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S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eq Module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1</a:t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Introduction to RNA sequencing </a:t>
            </a:r>
            <a:r>
              <a:rPr lang="en-US" sz="2000" smtClean="0">
                <a:solidFill>
                  <a:schemeClr val="bg1"/>
                </a:solidFill>
                <a:latin typeface="Calibri" charset="0"/>
                <a:cs typeface="Segoe UI" charset="0"/>
              </a:rPr>
              <a:t>(tutorial)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Walker, Alex Wagner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</a:t>
            </a: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7 </a:t>
            </a: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- </a:t>
            </a: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20, 2016</a:t>
            </a:r>
          </a:p>
        </p:txBody>
      </p:sp>
    </p:spTree>
    <p:extLst>
      <p:ext uri="{BB962C8B-B14F-4D97-AF65-F5344CB8AC3E}">
        <p14:creationId xmlns:p14="http://schemas.microsoft.com/office/powerpoint/2010/main" val="32506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Learning Objectives </a:t>
            </a:r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of </a:t>
            </a:r>
            <a:r>
              <a:rPr lang="en-US" altLang="ko-KR" smtClean="0">
                <a:latin typeface="Calibri" charset="0"/>
                <a:ea typeface="ＭＳ Ｐゴシック" charset="0"/>
                <a:cs typeface="ＭＳ Ｐゴシック" charset="0"/>
              </a:rPr>
              <a:t>Tutorial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90" name="Content Placeholder 6"/>
          <p:cNvSpPr>
            <a:spLocks noGrp="1"/>
          </p:cNvSpPr>
          <p:nvPr>
            <p:ph idx="1"/>
          </p:nvPr>
        </p:nvSpPr>
        <p:spPr>
          <a:xfrm>
            <a:off x="179388" y="1185863"/>
            <a:ext cx="8839200" cy="490696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Install commonly used RNA-seq tools (</a:t>
            </a:r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smtClean="0">
                <a:latin typeface="Calibri" charset="0"/>
                <a:ea typeface="ＭＳ Ｐゴシック" charset="0"/>
              </a:rPr>
              <a:t>bam-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readcount</a:t>
            </a:r>
            <a:r>
              <a:rPr lang="en-US" dirty="0" smtClean="0">
                <a:latin typeface="Calibri" charset="0"/>
                <a:ea typeface="ＭＳ Ｐゴシック" charset="0"/>
              </a:rPr>
              <a:t>, HISAT2,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gffcompare</a:t>
            </a:r>
            <a:r>
              <a:rPr lang="en-US" dirty="0" smtClean="0">
                <a:latin typeface="Calibri" charset="0"/>
                <a:ea typeface="ＭＳ Ｐゴシック" charset="0"/>
              </a:rPr>
              <a:t>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FastQC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picard</a:t>
            </a:r>
            <a:r>
              <a:rPr lang="en-US" dirty="0">
                <a:latin typeface="Calibri" charset="0"/>
                <a:ea typeface="ＭＳ Ｐゴシック" charset="0"/>
              </a:rPr>
              <a:t>-tools,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Flexbar</a:t>
            </a:r>
            <a:r>
              <a:rPr lang="en-US" dirty="0" smtClean="0">
                <a:latin typeface="Calibri" charset="0"/>
                <a:ea typeface="ＭＳ Ｐゴシック" charset="0"/>
              </a:rPr>
              <a:t>, R,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dirty="0" smtClean="0">
                <a:latin typeface="Calibri" charset="0"/>
                <a:ea typeface="ＭＳ Ｐゴシック" charset="0"/>
              </a:rPr>
              <a:t>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Ballgown</a:t>
            </a:r>
            <a:r>
              <a:rPr lang="en-US" dirty="0" smtClean="0">
                <a:latin typeface="Calibri" charset="0"/>
                <a:ea typeface="ＭＳ Ｐゴシック" charset="0"/>
              </a:rPr>
              <a:t>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edgeR</a:t>
            </a:r>
            <a:r>
              <a:rPr lang="en-US" dirty="0" smtClean="0">
                <a:latin typeface="Calibri" charset="0"/>
                <a:ea typeface="ＭＳ Ｐゴシック" charset="0"/>
              </a:rPr>
              <a:t>, …)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Obtain a reference genome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Obtain gene/transcript annotations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Understand GTF file format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Index reference genome files for use with aligners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Obtain and explore raw sequence data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Understand </a:t>
            </a:r>
            <a:r>
              <a:rPr lang="en-US" dirty="0" err="1">
                <a:latin typeface="Calibri" charset="0"/>
                <a:ea typeface="ＭＳ Ｐゴシック" charset="0"/>
              </a:rPr>
              <a:t>fasta</a:t>
            </a:r>
            <a:r>
              <a:rPr lang="en-US" dirty="0">
                <a:latin typeface="Calibri" charset="0"/>
                <a:ea typeface="ＭＳ Ｐゴシック" charset="0"/>
              </a:rPr>
              <a:t>/</a:t>
            </a:r>
            <a:r>
              <a:rPr lang="en-US" dirty="0" err="1">
                <a:latin typeface="Calibri" charset="0"/>
                <a:ea typeface="ＭＳ Ｐゴシック" charset="0"/>
              </a:rPr>
              <a:t>fastq</a:t>
            </a:r>
            <a:r>
              <a:rPr lang="en-US" dirty="0">
                <a:latin typeface="Calibri" charset="0"/>
                <a:ea typeface="ＭＳ Ｐゴシック" charset="0"/>
              </a:rPr>
              <a:t> format</a:t>
            </a:r>
          </a:p>
        </p:txBody>
      </p:sp>
    </p:spTree>
    <p:extLst>
      <p:ext uri="{BB962C8B-B14F-4D97-AF65-F5344CB8AC3E}">
        <p14:creationId xmlns:p14="http://schemas.microsoft.com/office/powerpoint/2010/main" val="2556032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3600">
                <a:latin typeface="Calibri" charset="0"/>
                <a:ea typeface="ＭＳ Ｐゴシック" charset="0"/>
              </a:rPr>
              <a:t>The most common problems encountered while working on the 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1450"/>
            <a:ext cx="8839200" cy="4724400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 typeface="Arial" charset="0"/>
              <a:buChar char="•"/>
              <a:defRPr/>
            </a:pPr>
            <a:r>
              <a:rPr lang="en-US" sz="2800" dirty="0" smtClean="0"/>
              <a:t>Type </a:t>
            </a:r>
            <a:r>
              <a:rPr lang="en-US" sz="2800" dirty="0"/>
              <a:t>short commands carefully if you </a:t>
            </a:r>
            <a:r>
              <a:rPr lang="en-US" sz="2800" dirty="0" smtClean="0"/>
              <a:t>like, </a:t>
            </a:r>
            <a:r>
              <a:rPr lang="en-US" sz="2800" dirty="0"/>
              <a:t>but in order to get through all the steps smoothly, </a:t>
            </a:r>
            <a:r>
              <a:rPr lang="en-US" sz="2800" dirty="0" smtClean="0"/>
              <a:t>it is safer </a:t>
            </a:r>
            <a:r>
              <a:rPr lang="en-US" sz="2800" dirty="0"/>
              <a:t>to copy and paste from the tutorial </a:t>
            </a:r>
            <a:r>
              <a:rPr lang="en-US" sz="2800" dirty="0" smtClean="0"/>
              <a:t>files</a:t>
            </a:r>
          </a:p>
          <a:p>
            <a:pPr>
              <a:defRPr/>
            </a:pPr>
            <a:r>
              <a:rPr lang="en-US" dirty="0" smtClean="0"/>
              <a:t>Copy/Paste errors</a:t>
            </a:r>
          </a:p>
          <a:p>
            <a:pPr lvl="1">
              <a:defRPr/>
            </a:pPr>
            <a:r>
              <a:rPr lang="en-US" dirty="0" smtClean="0"/>
              <a:t>Learn the short cuts for copying/pasting on your system and use them (e.g. &lt;command&gt;&lt;c&gt; &amp; &lt;command&gt;&lt;v&gt; on Mac)</a:t>
            </a:r>
          </a:p>
          <a:p>
            <a:pPr lvl="1">
              <a:defRPr/>
            </a:pPr>
            <a:r>
              <a:rPr lang="en-US" dirty="0" smtClean="0"/>
              <a:t>Make sure you copy the entire command.  Watch out for commands that span across multiple lines</a:t>
            </a:r>
          </a:p>
          <a:p>
            <a:pPr>
              <a:defRPr/>
            </a:pPr>
            <a:r>
              <a:rPr lang="en-US" dirty="0" smtClean="0"/>
              <a:t>Being in the wrong directory at the wrong time</a:t>
            </a:r>
          </a:p>
          <a:p>
            <a:pPr lvl="1">
              <a:defRPr/>
            </a:pPr>
            <a:r>
              <a:rPr lang="en-US" dirty="0" smtClean="0"/>
              <a:t>The simplest way to avoid this is only change directories as instructed</a:t>
            </a:r>
          </a:p>
          <a:p>
            <a:pPr lvl="1">
              <a:defRPr/>
            </a:pPr>
            <a:r>
              <a:rPr lang="en-US" dirty="0" smtClean="0"/>
              <a:t>If you do change directories to look around, make sure you go back before continuing with commands</a:t>
            </a:r>
          </a:p>
          <a:p>
            <a:pPr>
              <a:defRPr/>
            </a:pPr>
            <a:r>
              <a:rPr lang="en-US" dirty="0" smtClean="0"/>
              <a:t>Not having the $RNA_HOME environment variable set</a:t>
            </a:r>
          </a:p>
          <a:p>
            <a:pPr lvl="1">
              <a:defRPr/>
            </a:pPr>
            <a:r>
              <a:rPr lang="en-US" dirty="0" smtClean="0"/>
              <a:t>Make sure you check this when logging in:</a:t>
            </a:r>
          </a:p>
          <a:p>
            <a:pPr lvl="2">
              <a:defRPr/>
            </a:pPr>
            <a:r>
              <a:rPr lang="en-US" dirty="0"/>
              <a:t>e</a:t>
            </a:r>
            <a:r>
              <a:rPr lang="en-US" dirty="0" smtClean="0"/>
              <a:t>cho $RNA_HOME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If it is not defined do this:</a:t>
            </a:r>
          </a:p>
          <a:p>
            <a:pPr lvl="2">
              <a:defRPr/>
            </a:pPr>
            <a:r>
              <a:rPr lang="en-US" dirty="0" smtClean="0"/>
              <a:t>export </a:t>
            </a:r>
            <a:r>
              <a:rPr lang="en-US" dirty="0"/>
              <a:t>RNA_HOME=~/workspace/</a:t>
            </a:r>
            <a:r>
              <a:rPr lang="en-US" dirty="0" err="1" smtClean="0"/>
              <a:t>rnaseq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Then add this to you .</a:t>
            </a:r>
            <a:r>
              <a:rPr lang="en-US" dirty="0" err="1" smtClean="0"/>
              <a:t>bashrc</a:t>
            </a:r>
            <a:r>
              <a:rPr lang="en-US" dirty="0" smtClean="0"/>
              <a:t> file so that you don’t have to worry about it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140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Introduction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9831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This presentation provides a brief description of tutorial steps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The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wiki contains </a:t>
            </a:r>
            <a:r>
              <a:rPr lang="en-US" sz="2600" dirty="0">
                <a:latin typeface="Calibri" charset="0"/>
                <a:ea typeface="ＭＳ Ｐゴシック" charset="0"/>
              </a:rPr>
              <a:t>more complete instructions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Lines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beginning </a:t>
            </a:r>
            <a:r>
              <a:rPr lang="en-US" sz="2600" dirty="0">
                <a:latin typeface="Calibri" charset="0"/>
                <a:ea typeface="ＭＳ Ｐゴシック" charset="0"/>
              </a:rPr>
              <a:t>with 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“</a:t>
            </a:r>
            <a:r>
              <a:rPr lang="en-US" altLang="ja-JP" sz="2600" dirty="0">
                <a:latin typeface="Calibri" charset="0"/>
                <a:ea typeface="ＭＳ Ｐゴシック" charset="0"/>
              </a:rPr>
              <a:t>#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”</a:t>
            </a:r>
            <a:r>
              <a:rPr lang="en-US" altLang="ja-JP" sz="2600" dirty="0">
                <a:latin typeface="Calibri" charset="0"/>
                <a:ea typeface="ＭＳ Ｐゴシック" charset="0"/>
              </a:rPr>
              <a:t> are comments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All other lines are commands that will be pasted and executed from a </a:t>
            </a:r>
            <a:r>
              <a:rPr lang="en-US" sz="2600" dirty="0" err="1">
                <a:latin typeface="Calibri" charset="0"/>
                <a:ea typeface="ＭＳ Ｐゴシック" charset="0"/>
              </a:rPr>
              <a:t>linux</a:t>
            </a:r>
            <a:r>
              <a:rPr lang="en-US" sz="2600" dirty="0">
                <a:latin typeface="Calibri" charset="0"/>
                <a:ea typeface="ＭＳ Ｐゴシック" charset="0"/>
              </a:rPr>
              <a:t> terminal or R tutorial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Each command is annotated with comments except that basic familiarity with </a:t>
            </a:r>
            <a:r>
              <a:rPr lang="en-US" sz="2600" dirty="0" err="1">
                <a:latin typeface="Calibri" charset="0"/>
                <a:ea typeface="ＭＳ Ｐゴシック" charset="0"/>
              </a:rPr>
              <a:t>linux</a:t>
            </a:r>
            <a:r>
              <a:rPr lang="en-US" sz="2600" dirty="0">
                <a:latin typeface="Calibri" charset="0"/>
                <a:ea typeface="ＭＳ Ｐゴシック" charset="0"/>
              </a:rPr>
              <a:t> is assumed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e.g.  You should know that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 err="1">
                <a:latin typeface="Calibri" charset="0"/>
                <a:ea typeface="ＭＳ Ｐゴシック" charset="0"/>
              </a:rPr>
              <a:t>mkdir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 means to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make a directory,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cd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 means to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change directory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, etc.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Some reference materials for </a:t>
            </a:r>
            <a:r>
              <a:rPr lang="en-US" sz="2600" dirty="0" err="1">
                <a:latin typeface="Calibri" charset="0"/>
                <a:ea typeface="ＭＳ Ｐゴシック" charset="0"/>
              </a:rPr>
              <a:t>linux</a:t>
            </a:r>
            <a:r>
              <a:rPr lang="en-US" sz="2600" dirty="0">
                <a:latin typeface="Calibri" charset="0"/>
                <a:ea typeface="ＭＳ Ｐゴシック" charset="0"/>
              </a:rPr>
              <a:t> can be found here:</a:t>
            </a:r>
          </a:p>
          <a:p>
            <a:pPr lvl="1">
              <a:lnSpc>
                <a:spcPct val="80000"/>
              </a:lnSpc>
            </a:pPr>
            <a:r>
              <a:rPr lang="en-US" sz="2200" i="1" dirty="0">
                <a:latin typeface="Calibri" charset="0"/>
                <a:ea typeface="ＭＳ Ｐゴシック" charset="0"/>
                <a:hlinkClick r:id="rId2"/>
              </a:rPr>
              <a:t>http://files.fosswire.com/2007/08/fwunixref.pdf</a:t>
            </a:r>
            <a:r>
              <a:rPr lang="en-US" sz="2200" i="1" dirty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sz="2200" i="1" dirty="0">
                <a:latin typeface="Calibri" charset="0"/>
                <a:ea typeface="ＭＳ Ｐゴシック" charset="0"/>
                <a:hlinkClick r:id="rId3"/>
              </a:rPr>
              <a:t>http://vic.gedris.org/Manual-ShellIntro/1.2/ShellIntro.pdf</a:t>
            </a:r>
            <a:endParaRPr lang="en-US" sz="2200" i="1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i="1" dirty="0">
                <a:latin typeface="Calibri" charset="0"/>
                <a:ea typeface="ＭＳ Ｐゴシック" charset="0"/>
                <a:hlinkClick r:id="rId4"/>
              </a:rPr>
              <a:t>www.nettech.in/course/Basic%20Commands.pdf</a:t>
            </a:r>
            <a:r>
              <a:rPr lang="en-US" sz="2200" i="1" dirty="0">
                <a:latin typeface="Calibri" charset="0"/>
                <a:ea typeface="ＭＳ Ｐゴシック" charset="0"/>
              </a:rPr>
              <a:t> 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endParaRPr lang="en-US" sz="22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882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-i. Installation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6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sz="2600" dirty="0">
                <a:latin typeface="Calibri" charset="0"/>
                <a:ea typeface="ＭＳ Ｐゴシック" charset="0"/>
              </a:rPr>
              <a:t>Installation instructions are provided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for: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Samtools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3"/>
              </a:rPr>
              <a:t>http://www.htslib.org/download</a:t>
            </a:r>
            <a:r>
              <a:rPr lang="en-US" sz="1800" dirty="0" smtClean="0">
                <a:latin typeface="Calibri" charset="0"/>
                <a:ea typeface="ＭＳ Ｐゴシック" charset="0"/>
                <a:hlinkClick r:id="rId3"/>
              </a:rPr>
              <a:t>/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Calibri" charset="0"/>
                <a:ea typeface="ＭＳ Ｐゴシック" charset="0"/>
              </a:rPr>
              <a:t>bam</a:t>
            </a:r>
            <a:r>
              <a:rPr lang="en-US" sz="2200" dirty="0">
                <a:latin typeface="Calibri" charset="0"/>
                <a:ea typeface="ＭＳ Ｐゴシック" charset="0"/>
              </a:rPr>
              <a:t>-</a:t>
            </a:r>
            <a:r>
              <a:rPr lang="en-US" sz="2200" dirty="0" err="1" smtClean="0">
                <a:latin typeface="Calibri" charset="0"/>
                <a:ea typeface="ＭＳ Ｐゴシック" charset="0"/>
              </a:rPr>
              <a:t>readcount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4"/>
              </a:rPr>
              <a:t>https://github.com/genome/bam-</a:t>
            </a:r>
            <a:r>
              <a:rPr lang="en-US" sz="1800" dirty="0" smtClean="0">
                <a:latin typeface="Calibri" charset="0"/>
                <a:ea typeface="ＭＳ Ｐゴシック" charset="0"/>
                <a:hlinkClick r:id="rId4"/>
              </a:rPr>
              <a:t>readcount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Calibri" charset="0"/>
                <a:ea typeface="ＭＳ Ｐゴシック" charset="0"/>
              </a:rPr>
              <a:t>HISAT2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5"/>
              </a:rPr>
              <a:t>https://ccb.jhu.edu/software/hisat2/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5"/>
              </a:rPr>
              <a:t>index.shtml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StringTie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6"/>
              </a:rPr>
              <a:t>https://ccb.jhu.edu/software/stringtie</a:t>
            </a:r>
            <a:r>
              <a:rPr lang="en-US" sz="1800" dirty="0" smtClean="0">
                <a:latin typeface="Calibri" charset="0"/>
                <a:ea typeface="ＭＳ Ｐゴシック" charset="0"/>
                <a:hlinkClick r:id="rId6"/>
              </a:rPr>
              <a:t>/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Gffcompare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7"/>
              </a:rPr>
              <a:t>http://ccb.jhu.edu/software/stringtie/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7"/>
              </a:rPr>
              <a:t>gff.shtml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sz="2200" dirty="0">
                <a:latin typeface="Calibri" charset="0"/>
                <a:ea typeface="ＭＳ Ｐゴシック" charset="0"/>
              </a:rPr>
              <a:t>-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count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8"/>
              </a:rPr>
              <a:t>https://pypi.python.org/pypi/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8"/>
              </a:rPr>
              <a:t>HTSeq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FastQC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9"/>
              </a:rPr>
              <a:t>http://www.bioinformatics.babraham.ac.uk/projects/fastqc</a:t>
            </a:r>
            <a:r>
              <a:rPr lang="en-US" sz="1800" dirty="0" smtClean="0">
                <a:latin typeface="Calibri" charset="0"/>
                <a:ea typeface="ＭＳ Ｐゴシック" charset="0"/>
                <a:hlinkClick r:id="rId9"/>
              </a:rPr>
              <a:t>/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picard</a:t>
            </a:r>
            <a:r>
              <a:rPr lang="en-US" sz="2200" dirty="0">
                <a:latin typeface="Calibri" charset="0"/>
                <a:ea typeface="ＭＳ Ｐゴシック" charset="0"/>
              </a:rPr>
              <a:t>-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tools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10"/>
              </a:rPr>
              <a:t>https://github.com/broadinstitute/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10"/>
              </a:rPr>
              <a:t>picard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Flexbar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11"/>
              </a:rPr>
              <a:t>https://github.com/seqan/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11"/>
              </a:rPr>
              <a:t>flexbar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Calibri" charset="0"/>
                <a:ea typeface="ＭＳ Ｐゴシック" charset="0"/>
              </a:rPr>
              <a:t>R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12"/>
              </a:rPr>
              <a:t>https://www.r-project.org</a:t>
            </a:r>
            <a:r>
              <a:rPr lang="en-US" sz="1800" dirty="0" smtClean="0">
                <a:latin typeface="Calibri" charset="0"/>
                <a:ea typeface="ＭＳ Ｐゴシック" charset="0"/>
                <a:hlinkClick r:id="rId12"/>
              </a:rPr>
              <a:t>/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Bioconductor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13"/>
              </a:rPr>
              <a:t>https://www.bioconductor.org/install</a:t>
            </a:r>
            <a:r>
              <a:rPr lang="en-US" sz="1800" dirty="0" smtClean="0">
                <a:latin typeface="Calibri" charset="0"/>
                <a:ea typeface="ＭＳ Ｐゴシック" charset="0"/>
                <a:hlinkClick r:id="rId13"/>
              </a:rPr>
              <a:t>/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Ballgown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 (</a:t>
            </a:r>
            <a:r>
              <a:rPr lang="en-US" sz="2200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 package)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14"/>
              </a:rPr>
              <a:t>http://bioconductor.org/packages/release/bioc/html/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14"/>
              </a:rPr>
              <a:t>ballgown.html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edgeR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 (</a:t>
            </a:r>
            <a:r>
              <a:rPr lang="en-US" sz="2200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 package)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15"/>
              </a:rPr>
              <a:t>https://bioconductor.org/packages/release/bioc/html/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15"/>
              </a:rPr>
              <a:t>edgeR.html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3101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-ii. Obtain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reference genome</a:t>
            </a: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897437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All reference files are obtained from </a:t>
            </a:r>
            <a:r>
              <a:rPr lang="en-US" dirty="0" smtClean="0">
                <a:latin typeface="Calibri" charset="0"/>
                <a:ea typeface="ＭＳ Ｐゴシック" charset="0"/>
              </a:rPr>
              <a:t>Ensembl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 action="ppaction://hlinkfile"/>
              </a:rPr>
              <a:t>ftp://ftp.ensembl.org/pub/release-86/fasta/homo_sapiens/dna</a:t>
            </a:r>
            <a:r>
              <a:rPr lang="en-US" dirty="0" smtClean="0">
                <a:latin typeface="Calibri" charset="0"/>
                <a:ea typeface="ＭＳ Ｐゴシック" charset="0"/>
                <a:hlinkClick r:id="rId3" action="ppaction://hlinkfile"/>
              </a:rPr>
              <a:t>/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This </a:t>
            </a:r>
            <a:r>
              <a:rPr lang="en-US" dirty="0">
                <a:latin typeface="Calibri" charset="0"/>
                <a:ea typeface="ＭＳ Ｐゴシック" charset="0"/>
              </a:rPr>
              <a:t>step downloads reference human genome files from </a:t>
            </a:r>
            <a:r>
              <a:rPr lang="en-US" dirty="0" smtClean="0">
                <a:latin typeface="Calibri" charset="0"/>
                <a:ea typeface="ＭＳ Ｐゴシック" charset="0"/>
              </a:rPr>
              <a:t>Ensembl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The </a:t>
            </a:r>
            <a:r>
              <a:rPr lang="en-US" dirty="0" smtClean="0">
                <a:latin typeface="Calibri" charset="0"/>
                <a:ea typeface="ＭＳ Ｐゴシック" charset="0"/>
              </a:rPr>
              <a:t>GRCh38 build </a:t>
            </a:r>
            <a:r>
              <a:rPr lang="en-US" dirty="0">
                <a:latin typeface="Calibri" charset="0"/>
                <a:ea typeface="ＭＳ Ｐゴシック" charset="0"/>
              </a:rPr>
              <a:t>of the human genome is </a:t>
            </a:r>
            <a:r>
              <a:rPr lang="en-US" dirty="0" smtClean="0">
                <a:latin typeface="Calibri" charset="0"/>
                <a:ea typeface="ＭＳ Ｐゴシック" charset="0"/>
              </a:rPr>
              <a:t>used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This is the latest version of the human reference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For the tutorial, a single chromosome is </a:t>
            </a:r>
            <a:r>
              <a:rPr lang="en-US" dirty="0" smtClean="0">
                <a:latin typeface="Calibri" charset="0"/>
                <a:ea typeface="ＭＳ Ｐゴシック" charset="0"/>
              </a:rPr>
              <a:t>used (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chr.</a:t>
            </a:r>
            <a:r>
              <a:rPr lang="en-US" dirty="0" smtClean="0">
                <a:latin typeface="Calibri" charset="0"/>
                <a:ea typeface="ＭＳ Ｐゴシック" charset="0"/>
              </a:rPr>
              <a:t> 22)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The reason for this is to reduce run time for the tutorial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Instructions for downloading all chromosomes are provided</a:t>
            </a:r>
          </a:p>
        </p:txBody>
      </p:sp>
    </p:spTree>
    <p:extLst>
      <p:ext uri="{BB962C8B-B14F-4D97-AF65-F5344CB8AC3E}">
        <p14:creationId xmlns:p14="http://schemas.microsoft.com/office/powerpoint/2010/main" val="4035522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sz="3600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ko-KR" sz="3600" dirty="0" smtClean="0">
                <a:latin typeface="Calibri" charset="0"/>
                <a:ea typeface="ＭＳ Ｐゴシック" charset="0"/>
                <a:cs typeface="ＭＳ Ｐゴシック" charset="0"/>
              </a:rPr>
              <a:t>-iii. Obtain </a:t>
            </a:r>
            <a:r>
              <a:rPr lang="en-US" altLang="ko-KR" sz="3600" dirty="0">
                <a:latin typeface="Calibri" charset="0"/>
                <a:ea typeface="ＭＳ Ｐゴシック" charset="0"/>
                <a:cs typeface="ＭＳ Ｐゴシック" charset="0"/>
              </a:rPr>
              <a:t>known transcript annotations</a:t>
            </a:r>
          </a:p>
        </p:txBody>
      </p:sp>
      <p:sp>
        <p:nvSpPr>
          <p:cNvPr id="21506" name="Content Placeholder 6"/>
          <p:cNvSpPr>
            <a:spLocks noGrp="1"/>
          </p:cNvSpPr>
          <p:nvPr>
            <p:ph idx="1"/>
          </p:nvPr>
        </p:nvSpPr>
        <p:spPr>
          <a:xfrm>
            <a:off x="152400" y="1185863"/>
            <a:ext cx="8839200" cy="4979987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All annotation files are obtained from </a:t>
            </a:r>
            <a:r>
              <a:rPr lang="en-US" dirty="0" smtClean="0">
                <a:latin typeface="Calibri" charset="0"/>
                <a:ea typeface="ＭＳ Ｐゴシック" charset="0"/>
              </a:rPr>
              <a:t>Ensembl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http://useast.ensembl.org/info/data/ftp/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index.html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There </a:t>
            </a:r>
            <a:r>
              <a:rPr lang="en-US" dirty="0">
                <a:latin typeface="Calibri" charset="0"/>
                <a:ea typeface="ＭＳ Ｐゴシック" charset="0"/>
              </a:rPr>
              <a:t>are many other ways to obtain gene annotation files. For example: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UCSC Genome Browser, </a:t>
            </a:r>
            <a:r>
              <a:rPr lang="en-US" dirty="0" err="1">
                <a:latin typeface="Calibri" charset="0"/>
                <a:ea typeface="ＭＳ Ｐゴシック" charset="0"/>
              </a:rPr>
              <a:t>Ensembl</a:t>
            </a:r>
            <a:r>
              <a:rPr lang="en-US" dirty="0">
                <a:latin typeface="Calibri" charset="0"/>
                <a:ea typeface="ＭＳ Ｐゴシック" charset="0"/>
              </a:rPr>
              <a:t> API, </a:t>
            </a:r>
            <a:r>
              <a:rPr lang="en-US" dirty="0" err="1">
                <a:latin typeface="Calibri" charset="0"/>
                <a:ea typeface="ＭＳ Ｐゴシック" charset="0"/>
              </a:rPr>
              <a:t>BioMart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Entrez</a:t>
            </a:r>
            <a:r>
              <a:rPr lang="en-US" dirty="0">
                <a:latin typeface="Calibri" charset="0"/>
                <a:ea typeface="ＭＳ Ｐゴシック" charset="0"/>
              </a:rPr>
              <a:t>, Galaxy, etc. could also be used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You will download GTF files describing human transcripts (exon coordinates, gene ids, gene symbols, etc.)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Descriptions of the GTF file format can be found here: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http://genome.ucsc.edu/FAQ/FAQformat.html#format4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948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1</a:t>
            </a:r>
            <a:r>
              <a:rPr lang="en-US" dirty="0" smtClean="0">
                <a:latin typeface="Calibri" charset="0"/>
                <a:ea typeface="ＭＳ Ｐゴシック" charset="0"/>
              </a:rPr>
              <a:t>-iv. Create </a:t>
            </a:r>
            <a:r>
              <a:rPr lang="en-US" dirty="0">
                <a:latin typeface="Calibri" charset="0"/>
                <a:ea typeface="ＭＳ Ｐゴシック" charset="0"/>
              </a:rPr>
              <a:t>Indexed reference genome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Before sequences can be mapped to the genome, it must be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indexed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in a way that is compatible with the aligner being used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Since we are using HISAT2 for alignment, we will need an index built for that purpose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Other RNA-seq aligners will have their own indexing utility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E.g.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TopHat</a:t>
            </a:r>
            <a:r>
              <a:rPr lang="en-US" dirty="0" smtClean="0">
                <a:latin typeface="Calibri" charset="0"/>
                <a:ea typeface="ＭＳ Ｐゴシック" charset="0"/>
              </a:rPr>
              <a:t> and STAR. 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Do not use an index created for another aligner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890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9859</TotalTime>
  <Words>1280</Words>
  <Application>Microsoft Macintosh PowerPoint</Application>
  <PresentationFormat>On-screen Show (4:3)</PresentationFormat>
  <Paragraphs>125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Advanced Sequencing Technologies &amp; Applications</vt:lpstr>
      <vt:lpstr>PowerPoint Presentation</vt:lpstr>
      <vt:lpstr>Learning Objectives of Tutorial</vt:lpstr>
      <vt:lpstr>The most common problems encountered while working on the tutorials</vt:lpstr>
      <vt:lpstr>Introduction</vt:lpstr>
      <vt:lpstr>1-i. Installation</vt:lpstr>
      <vt:lpstr>1-ii. Obtain reference genome</vt:lpstr>
      <vt:lpstr>1-iii. Obtain known transcript annotations</vt:lpstr>
      <vt:lpstr>1-iv. Create Indexed reference genome</vt:lpstr>
      <vt:lpstr>1-v. Obtain RNA-seq data</vt:lpstr>
      <vt:lpstr>1-v. Obtain RNA-seq data (cont’d)</vt:lpstr>
      <vt:lpstr>1-vi. Pre-Alignment QC with FastQC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651</cp:revision>
  <dcterms:created xsi:type="dcterms:W3CDTF">2011-11-14T19:50:16Z</dcterms:created>
  <dcterms:modified xsi:type="dcterms:W3CDTF">2016-11-15T14:43:02Z</dcterms:modified>
</cp:coreProperties>
</file>