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341" r:id="rId2"/>
    <p:sldId id="513" r:id="rId3"/>
    <p:sldId id="514" r:id="rId4"/>
    <p:sldId id="515" r:id="rId5"/>
    <p:sldId id="516" r:id="rId6"/>
    <p:sldId id="517" r:id="rId7"/>
    <p:sldId id="518" r:id="rId8"/>
    <p:sldId id="519" r:id="rId9"/>
    <p:sldId id="520" r:id="rId10"/>
    <p:sldId id="521" r:id="rId11"/>
    <p:sldId id="551" r:id="rId12"/>
    <p:sldId id="550" r:id="rId13"/>
    <p:sldId id="552" r:id="rId14"/>
    <p:sldId id="553" r:id="rId15"/>
    <p:sldId id="525" r:id="rId16"/>
    <p:sldId id="526" r:id="rId17"/>
    <p:sldId id="527" r:id="rId18"/>
    <p:sldId id="528" r:id="rId19"/>
    <p:sldId id="529" r:id="rId20"/>
    <p:sldId id="530" r:id="rId21"/>
    <p:sldId id="531" r:id="rId22"/>
    <p:sldId id="532" r:id="rId23"/>
    <p:sldId id="533" r:id="rId24"/>
    <p:sldId id="534" r:id="rId25"/>
    <p:sldId id="535" r:id="rId26"/>
    <p:sldId id="536" r:id="rId27"/>
    <p:sldId id="537" r:id="rId28"/>
    <p:sldId id="538" r:id="rId29"/>
    <p:sldId id="539" r:id="rId30"/>
    <p:sldId id="540" r:id="rId31"/>
    <p:sldId id="541" r:id="rId32"/>
    <p:sldId id="542" r:id="rId33"/>
    <p:sldId id="543" r:id="rId34"/>
    <p:sldId id="544" r:id="rId35"/>
    <p:sldId id="545" r:id="rId36"/>
    <p:sldId id="546" r:id="rId37"/>
    <p:sldId id="547" r:id="rId38"/>
    <p:sldId id="548" r:id="rId39"/>
    <p:sldId id="549" r:id="rId40"/>
    <p:sldId id="512" r:id="rId41"/>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p:restoredTop sz="92787" autoAdjust="0"/>
  </p:normalViewPr>
  <p:slideViewPr>
    <p:cSldViewPr>
      <p:cViewPr varScale="1">
        <p:scale>
          <a:sx n="97" d="100"/>
          <a:sy n="97" d="100"/>
        </p:scale>
        <p:origin x="-888" y="-104"/>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11/14/16</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11/14/16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62183E1-3D03-AA4D-B1B0-8663466EA307}" type="slidenum">
              <a:rPr lang="en-US" sz="1300">
                <a:latin typeface="Calibri" charset="0"/>
              </a:rPr>
              <a:pPr eaLnBrk="1" hangingPunct="1"/>
              <a:t>4</a:t>
            </a:fld>
            <a:endParaRPr lang="en-US" sz="1300">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Calibri" charset="0"/>
                <a:ea typeface="ＭＳ Ｐゴシック" charset="0"/>
              </a:rPr>
              <a:t>HISAT's hierarchical index for the human genome contains 48,000 local FM indexes, each representing a genomic region of ~64,000 </a:t>
            </a:r>
            <a:r>
              <a:rPr lang="en-US" dirty="0" err="1" smtClean="0">
                <a:latin typeface="Calibri" charset="0"/>
                <a:ea typeface="ＭＳ Ｐゴシック" charset="0"/>
              </a:rPr>
              <a:t>bp.</a:t>
            </a:r>
            <a:endParaRPr lang="en-US" dirty="0" smtClean="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10</a:t>
            </a:fld>
            <a:endParaRPr lang="en-US"/>
          </a:p>
        </p:txBody>
      </p:sp>
    </p:spTree>
    <p:extLst>
      <p:ext uri="{BB962C8B-B14F-4D97-AF65-F5344CB8AC3E}">
        <p14:creationId xmlns:p14="http://schemas.microsoft.com/office/powerpoint/2010/main" val="2002211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Calibri" charset="0"/>
                <a:ea typeface="ＭＳ Ｐゴシック" charset="0"/>
              </a:rPr>
              <a:t>HISAT's hierarchical index for the human genome contains 48,000 local FM indexes, each representing a genomic region of ~64,000 </a:t>
            </a:r>
            <a:r>
              <a:rPr lang="en-US" dirty="0" err="1" smtClean="0">
                <a:latin typeface="Calibri" charset="0"/>
                <a:ea typeface="ＭＳ Ｐゴシック" charset="0"/>
              </a:rPr>
              <a:t>bp.</a:t>
            </a:r>
            <a:endParaRPr lang="en-US" dirty="0" smtClean="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11</a:t>
            </a:fld>
            <a:endParaRPr lang="en-US"/>
          </a:p>
        </p:txBody>
      </p:sp>
    </p:spTree>
    <p:extLst>
      <p:ext uri="{BB962C8B-B14F-4D97-AF65-F5344CB8AC3E}">
        <p14:creationId xmlns:p14="http://schemas.microsoft.com/office/powerpoint/2010/main" val="2002211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Alignment of </a:t>
            </a:r>
            <a:r>
              <a:rPr lang="en-US" dirty="0" err="1" smtClean="0"/>
              <a:t>exonic</a:t>
            </a:r>
            <a:r>
              <a:rPr lang="en-US" dirty="0" smtClean="0"/>
              <a:t> reads and long- and intermediate-anchored reads.</a:t>
            </a:r>
          </a:p>
          <a:p>
            <a:r>
              <a:rPr lang="en-US" dirty="0" smtClean="0"/>
              <a:t>Given two exons from a gene on human chromosome 22, separated by a 3,899-bp intron, suppose the genomic region is transcribed and spliced and we have three reads sequenced from the resulting transcript: (</a:t>
            </a:r>
            <a:r>
              <a:rPr lang="en-US" dirty="0" err="1" smtClean="0"/>
              <a:t>i</a:t>
            </a:r>
            <a:r>
              <a:rPr lang="en-US" dirty="0" smtClean="0"/>
              <a:t>) an </a:t>
            </a:r>
            <a:r>
              <a:rPr lang="en-US" dirty="0" err="1" smtClean="0"/>
              <a:t>exonic</a:t>
            </a:r>
            <a:r>
              <a:rPr lang="en-US" dirty="0" smtClean="0"/>
              <a:t> read, (ii) a read spanning two exons with an 8-bp anchor in one exon and (iii) a read spanning two exons with 50 </a:t>
            </a:r>
            <a:r>
              <a:rPr lang="en-US" dirty="0" err="1" smtClean="0"/>
              <a:t>bp</a:t>
            </a:r>
            <a:r>
              <a:rPr lang="en-US" dirty="0" smtClean="0"/>
              <a:t> in each exon (Supplementary Fig. 8). All the reads are assumed to be error free and 100 </a:t>
            </a:r>
            <a:r>
              <a:rPr lang="en-US" dirty="0" err="1" smtClean="0"/>
              <a:t>bp</a:t>
            </a:r>
            <a:r>
              <a:rPr lang="en-US" dirty="0" smtClean="0"/>
              <a:t> long. We can apply hierarchical indexing to align each of these reads rapidly and correctly. We align the first read using the global FM-index (Supplementary Fig. 8a). Because global search is relatively time consuming, we change strategies when the partial alignment meets two conditions: (</a:t>
            </a:r>
            <a:r>
              <a:rPr lang="en-US" dirty="0" err="1" smtClean="0"/>
              <a:t>i</a:t>
            </a:r>
            <a:r>
              <a:rPr lang="en-US" dirty="0" smtClean="0"/>
              <a:t>) it is at least 28 </a:t>
            </a:r>
            <a:r>
              <a:rPr lang="en-US" dirty="0" err="1" smtClean="0"/>
              <a:t>bp</a:t>
            </a:r>
            <a:r>
              <a:rPr lang="en-US" dirty="0" smtClean="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smtClean="0"/>
              <a:t>bp</a:t>
            </a:r>
            <a:r>
              <a:rPr lang="en-US" dirty="0" smtClean="0"/>
              <a:t>, completing the alignment for the read. Note that we could perform this alignment using the global FM index, as TopHat2 does, but the combination of global search and local extension is faster.</a:t>
            </a:r>
          </a:p>
          <a:p>
            <a:endParaRPr lang="en-US" dirty="0" smtClean="0"/>
          </a:p>
          <a:p>
            <a:r>
              <a:rPr lang="en-US" dirty="0" smtClean="0"/>
              <a:t>For the second read, which has a very short 8-bp anchor on the left side, we first try to map the read using global search, moving right to left (Supplementary Fig. 8b). The first 28 </a:t>
            </a:r>
            <a:r>
              <a:rPr lang="en-US" dirty="0" err="1" smtClean="0"/>
              <a:t>bp</a:t>
            </a:r>
            <a:r>
              <a:rPr lang="en-US" dirty="0" smtClean="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smtClean="0"/>
              <a:t>bp</a:t>
            </a:r>
            <a:r>
              <a:rPr lang="en-US" dirty="0" smtClean="0"/>
              <a:t> using this index. Because the index covers only a small region, in this case we find just one match for the 8-bp segment. Finally, we check whether the two partial alignments (8 </a:t>
            </a:r>
            <a:r>
              <a:rPr lang="en-US" dirty="0" err="1" smtClean="0"/>
              <a:t>bp</a:t>
            </a:r>
            <a:r>
              <a:rPr lang="en-US" dirty="0" smtClean="0"/>
              <a:t> and 92 </a:t>
            </a:r>
            <a:r>
              <a:rPr lang="en-US" dirty="0" err="1" smtClean="0"/>
              <a:t>bp</a:t>
            </a:r>
            <a:r>
              <a:rPr lang="en-US" dirty="0" smtClean="0"/>
              <a:t>) are compatible with each other (for example, in the correct orientation) and then combine them to produce a spliced alignment of the original read.</a:t>
            </a:r>
          </a:p>
          <a:p>
            <a:endParaRPr lang="en-US" dirty="0" smtClean="0"/>
          </a:p>
          <a:p>
            <a:r>
              <a:rPr lang="en-US" dirty="0" smtClean="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smtClean="0"/>
          </a:p>
          <a:p>
            <a:r>
              <a:rPr lang="en-US" dirty="0" smtClean="0"/>
              <a:t>The third read has long anchors (50 </a:t>
            </a:r>
            <a:r>
              <a:rPr lang="en-US" dirty="0" err="1" smtClean="0"/>
              <a:t>bp</a:t>
            </a:r>
            <a:r>
              <a:rPr lang="en-US" dirty="0" smtClean="0"/>
              <a:t> each) in each exon. We first align the read beginning on the right, using global search as we did before. After the first 28 </a:t>
            </a:r>
            <a:r>
              <a:rPr lang="en-US" dirty="0" err="1" smtClean="0"/>
              <a:t>bp</a:t>
            </a:r>
            <a:r>
              <a:rPr lang="en-US" dirty="0" smtClean="0"/>
              <a:t> is uniquely mapped, we switch to the extension operation, which further aligns 22 </a:t>
            </a:r>
            <a:r>
              <a:rPr lang="en-US" dirty="0" err="1" smtClean="0"/>
              <a:t>bp</a:t>
            </a:r>
            <a:r>
              <a:rPr lang="en-US" dirty="0" smtClean="0"/>
              <a:t> and stops after a mismatch at the 51st base. We then choose a local FM index and perform a local search using the first 8 </a:t>
            </a:r>
            <a:r>
              <a:rPr lang="en-US" dirty="0" err="1" smtClean="0"/>
              <a:t>bp</a:t>
            </a:r>
            <a:r>
              <a:rPr lang="en-US" dirty="0" smtClean="0"/>
              <a:t> of the remaining part of the read. Once this 8 </a:t>
            </a:r>
            <a:r>
              <a:rPr lang="en-US" dirty="0" err="1" smtClean="0"/>
              <a:t>bp</a:t>
            </a:r>
            <a:r>
              <a:rPr lang="en-US" dirty="0" smtClean="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smtClean="0"/>
          </a:p>
          <a:p>
            <a:r>
              <a:rPr lang="en-US" dirty="0" smtClean="0"/>
              <a:t>As we can see from these examples, we can combine global search, local search and directed read extension to achieve rapid yet sensitive alignment. Note that when a read has multiple spliced alignments, HISAT prefers to report alignments that use the canonical GT and AG </a:t>
            </a:r>
            <a:r>
              <a:rPr lang="en-US" dirty="0" err="1" smtClean="0"/>
              <a:t>dinucleotides</a:t>
            </a:r>
            <a:r>
              <a:rPr lang="en-US" dirty="0" smtClean="0"/>
              <a:t> on the ends of the intron. From any remaining alignments after this filter, it reports the one with the shortest intron length. HISAT provides several parameters with which users can customize its alignment strategy, including adjustable penalties for mismatches, </a:t>
            </a:r>
            <a:r>
              <a:rPr lang="en-US" dirty="0" err="1" smtClean="0"/>
              <a:t>indels</a:t>
            </a:r>
            <a:r>
              <a:rPr lang="en-US" dirty="0" smtClean="0"/>
              <a:t> and </a:t>
            </a:r>
            <a:r>
              <a:rPr lang="en-US" dirty="0" err="1" smtClean="0"/>
              <a:t>noncanonical</a:t>
            </a:r>
            <a:r>
              <a:rPr lang="en-US" dirty="0" smtClean="0"/>
              <a:t> splice sites (Supplementary Note).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12</a:t>
            </a:fld>
            <a:endParaRPr lang="en-US"/>
          </a:p>
        </p:txBody>
      </p:sp>
    </p:spTree>
    <p:extLst>
      <p:ext uri="{BB962C8B-B14F-4D97-AF65-F5344CB8AC3E}">
        <p14:creationId xmlns:p14="http://schemas.microsoft.com/office/powerpoint/2010/main" val="1751439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Alignment of </a:t>
            </a:r>
            <a:r>
              <a:rPr lang="en-US" dirty="0" err="1" smtClean="0"/>
              <a:t>exonic</a:t>
            </a:r>
            <a:r>
              <a:rPr lang="en-US" dirty="0" smtClean="0"/>
              <a:t> reads and long- and intermediate-anchored reads.</a:t>
            </a:r>
          </a:p>
          <a:p>
            <a:r>
              <a:rPr lang="en-US" dirty="0" smtClean="0"/>
              <a:t>Given two exons from a gene on human chromosome 22, separated by a 3,899-bp intron, suppose the genomic region is transcribed and spliced and we have three reads sequenced from the resulting transcript: (</a:t>
            </a:r>
            <a:r>
              <a:rPr lang="en-US" dirty="0" err="1" smtClean="0"/>
              <a:t>i</a:t>
            </a:r>
            <a:r>
              <a:rPr lang="en-US" dirty="0" smtClean="0"/>
              <a:t>) an </a:t>
            </a:r>
            <a:r>
              <a:rPr lang="en-US" dirty="0" err="1" smtClean="0"/>
              <a:t>exonic</a:t>
            </a:r>
            <a:r>
              <a:rPr lang="en-US" dirty="0" smtClean="0"/>
              <a:t> read, (ii) a read spanning two exons with an 8-bp anchor in one exon and (iii) a read spanning two exons with 50 </a:t>
            </a:r>
            <a:r>
              <a:rPr lang="en-US" dirty="0" err="1" smtClean="0"/>
              <a:t>bp</a:t>
            </a:r>
            <a:r>
              <a:rPr lang="en-US" dirty="0" smtClean="0"/>
              <a:t> in each exon (Supplementary Fig. 8). All the reads are assumed to be error free and 100 </a:t>
            </a:r>
            <a:r>
              <a:rPr lang="en-US" dirty="0" err="1" smtClean="0"/>
              <a:t>bp</a:t>
            </a:r>
            <a:r>
              <a:rPr lang="en-US" dirty="0" smtClean="0"/>
              <a:t> long. We can apply hierarchical indexing to align each of these reads rapidly and correctly. We align the first read using the global FM-index (Supplementary Fig. 8a). Because global search is relatively time consuming, we change strategies when the partial alignment meets two conditions: (</a:t>
            </a:r>
            <a:r>
              <a:rPr lang="en-US" dirty="0" err="1" smtClean="0"/>
              <a:t>i</a:t>
            </a:r>
            <a:r>
              <a:rPr lang="en-US" dirty="0" smtClean="0"/>
              <a:t>) it is at least 28 </a:t>
            </a:r>
            <a:r>
              <a:rPr lang="en-US" dirty="0" err="1" smtClean="0"/>
              <a:t>bp</a:t>
            </a:r>
            <a:r>
              <a:rPr lang="en-US" dirty="0" smtClean="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smtClean="0"/>
              <a:t>bp</a:t>
            </a:r>
            <a:r>
              <a:rPr lang="en-US" dirty="0" smtClean="0"/>
              <a:t>, completing the alignment for the read. Note that we could perform this alignment using the global FM index, as TopHat2 does, but the combination of global search and local extension is faster.</a:t>
            </a:r>
          </a:p>
          <a:p>
            <a:endParaRPr lang="en-US" dirty="0" smtClean="0"/>
          </a:p>
          <a:p>
            <a:r>
              <a:rPr lang="en-US" dirty="0" smtClean="0"/>
              <a:t>For the second read, which has a very short 8-bp anchor on the left side, we first try to map the read using global search, moving right to left (Supplementary Fig. 8b). The first 28 </a:t>
            </a:r>
            <a:r>
              <a:rPr lang="en-US" dirty="0" err="1" smtClean="0"/>
              <a:t>bp</a:t>
            </a:r>
            <a:r>
              <a:rPr lang="en-US" dirty="0" smtClean="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smtClean="0"/>
              <a:t>bp</a:t>
            </a:r>
            <a:r>
              <a:rPr lang="en-US" dirty="0" smtClean="0"/>
              <a:t> using this index. Because the index covers only a small region, in this case we find just one match for the 8-bp segment. Finally, we check whether the two partial alignments (8 </a:t>
            </a:r>
            <a:r>
              <a:rPr lang="en-US" dirty="0" err="1" smtClean="0"/>
              <a:t>bp</a:t>
            </a:r>
            <a:r>
              <a:rPr lang="en-US" dirty="0" smtClean="0"/>
              <a:t> and 92 </a:t>
            </a:r>
            <a:r>
              <a:rPr lang="en-US" dirty="0" err="1" smtClean="0"/>
              <a:t>bp</a:t>
            </a:r>
            <a:r>
              <a:rPr lang="en-US" dirty="0" smtClean="0"/>
              <a:t>) are compatible with each other (for example, in the correct orientation) and then combine them to produce a spliced alignment of the original read.</a:t>
            </a:r>
          </a:p>
          <a:p>
            <a:endParaRPr lang="en-US" dirty="0" smtClean="0"/>
          </a:p>
          <a:p>
            <a:r>
              <a:rPr lang="en-US" dirty="0" smtClean="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smtClean="0"/>
          </a:p>
          <a:p>
            <a:r>
              <a:rPr lang="en-US" dirty="0" smtClean="0"/>
              <a:t>The third read has long anchors (50 </a:t>
            </a:r>
            <a:r>
              <a:rPr lang="en-US" dirty="0" err="1" smtClean="0"/>
              <a:t>bp</a:t>
            </a:r>
            <a:r>
              <a:rPr lang="en-US" dirty="0" smtClean="0"/>
              <a:t> each) in each exon. We first align the read beginning on the right, using global search as we did before. After the first 28 </a:t>
            </a:r>
            <a:r>
              <a:rPr lang="en-US" dirty="0" err="1" smtClean="0"/>
              <a:t>bp</a:t>
            </a:r>
            <a:r>
              <a:rPr lang="en-US" dirty="0" smtClean="0"/>
              <a:t> is uniquely mapped, we switch to the extension operation, which further aligns 22 </a:t>
            </a:r>
            <a:r>
              <a:rPr lang="en-US" dirty="0" err="1" smtClean="0"/>
              <a:t>bp</a:t>
            </a:r>
            <a:r>
              <a:rPr lang="en-US" dirty="0" smtClean="0"/>
              <a:t> and stops after a mismatch at the 51st base. We then choose a local FM index and perform a local search using the first 8 </a:t>
            </a:r>
            <a:r>
              <a:rPr lang="en-US" dirty="0" err="1" smtClean="0"/>
              <a:t>bp</a:t>
            </a:r>
            <a:r>
              <a:rPr lang="en-US" dirty="0" smtClean="0"/>
              <a:t> of the remaining part of the read. Once this 8 </a:t>
            </a:r>
            <a:r>
              <a:rPr lang="en-US" dirty="0" err="1" smtClean="0"/>
              <a:t>bp</a:t>
            </a:r>
            <a:r>
              <a:rPr lang="en-US" dirty="0" smtClean="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smtClean="0"/>
          </a:p>
          <a:p>
            <a:r>
              <a:rPr lang="en-US" dirty="0" smtClean="0"/>
              <a:t>As we can see from these examples, we can combine global search, local search and directed read extension to achieve rapid yet sensitive alignment. Note that when a read has multiple spliced alignments, HISAT prefers to report alignments that use the canonical GT and AG </a:t>
            </a:r>
            <a:r>
              <a:rPr lang="en-US" dirty="0" err="1" smtClean="0"/>
              <a:t>dinucleotides</a:t>
            </a:r>
            <a:r>
              <a:rPr lang="en-US" dirty="0" smtClean="0"/>
              <a:t> on the ends of the intron. From any remaining alignments after this filter, it reports the one with the shortest intron length. HISAT provides several parameters with which users can customize its alignment strategy, including adjustable penalties for mismatches, </a:t>
            </a:r>
            <a:r>
              <a:rPr lang="en-US" dirty="0" err="1" smtClean="0"/>
              <a:t>indels</a:t>
            </a:r>
            <a:r>
              <a:rPr lang="en-US" dirty="0" smtClean="0"/>
              <a:t> and </a:t>
            </a:r>
            <a:r>
              <a:rPr lang="en-US" dirty="0" err="1" smtClean="0"/>
              <a:t>noncanonical</a:t>
            </a:r>
            <a:r>
              <a:rPr lang="en-US" dirty="0" smtClean="0"/>
              <a:t> splice sites (Supplementary Note).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13</a:t>
            </a:fld>
            <a:endParaRPr lang="en-US"/>
          </a:p>
        </p:txBody>
      </p:sp>
    </p:spTree>
    <p:extLst>
      <p:ext uri="{BB962C8B-B14F-4D97-AF65-F5344CB8AC3E}">
        <p14:creationId xmlns:p14="http://schemas.microsoft.com/office/powerpoint/2010/main" val="1751439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Alignment of </a:t>
            </a:r>
            <a:r>
              <a:rPr lang="en-US" dirty="0" err="1" smtClean="0"/>
              <a:t>exonic</a:t>
            </a:r>
            <a:r>
              <a:rPr lang="en-US" dirty="0" smtClean="0"/>
              <a:t> reads and long- and intermediate-anchored reads.</a:t>
            </a:r>
          </a:p>
          <a:p>
            <a:r>
              <a:rPr lang="en-US" dirty="0" smtClean="0"/>
              <a:t>Given two exons from a gene on human chromosome 22, separated by a 3,899-bp intron, suppose the genomic region is transcribed and spliced and we have three reads sequenced from the resulting transcript: (</a:t>
            </a:r>
            <a:r>
              <a:rPr lang="en-US" dirty="0" err="1" smtClean="0"/>
              <a:t>i</a:t>
            </a:r>
            <a:r>
              <a:rPr lang="en-US" dirty="0" smtClean="0"/>
              <a:t>) an </a:t>
            </a:r>
            <a:r>
              <a:rPr lang="en-US" dirty="0" err="1" smtClean="0"/>
              <a:t>exonic</a:t>
            </a:r>
            <a:r>
              <a:rPr lang="en-US" dirty="0" smtClean="0"/>
              <a:t> read, (ii) a read spanning two exons with an 8-bp anchor in one exon and (iii) a read spanning two exons with 50 </a:t>
            </a:r>
            <a:r>
              <a:rPr lang="en-US" dirty="0" err="1" smtClean="0"/>
              <a:t>bp</a:t>
            </a:r>
            <a:r>
              <a:rPr lang="en-US" dirty="0" smtClean="0"/>
              <a:t> in each exon (Supplementary Fig. 8). All the reads are assumed to be error free and 100 </a:t>
            </a:r>
            <a:r>
              <a:rPr lang="en-US" dirty="0" err="1" smtClean="0"/>
              <a:t>bp</a:t>
            </a:r>
            <a:r>
              <a:rPr lang="en-US" dirty="0" smtClean="0"/>
              <a:t> long. We can apply hierarchical indexing to align each of these reads rapidly and correctly. We align the first read using the global FM-index (Supplementary Fig. 8a). Because global search is relatively time consuming, we change strategies when the partial alignment meets two conditions: (</a:t>
            </a:r>
            <a:r>
              <a:rPr lang="en-US" dirty="0" err="1" smtClean="0"/>
              <a:t>i</a:t>
            </a:r>
            <a:r>
              <a:rPr lang="en-US" dirty="0" smtClean="0"/>
              <a:t>) it is at least 28 </a:t>
            </a:r>
            <a:r>
              <a:rPr lang="en-US" dirty="0" err="1" smtClean="0"/>
              <a:t>bp</a:t>
            </a:r>
            <a:r>
              <a:rPr lang="en-US" dirty="0" smtClean="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smtClean="0"/>
              <a:t>bp</a:t>
            </a:r>
            <a:r>
              <a:rPr lang="en-US" dirty="0" smtClean="0"/>
              <a:t>, completing the alignment for the read. Note that we could perform this alignment using the global FM index, as TopHat2 does, but the combination of global search and local extension is faster.</a:t>
            </a:r>
          </a:p>
          <a:p>
            <a:endParaRPr lang="en-US" dirty="0" smtClean="0"/>
          </a:p>
          <a:p>
            <a:r>
              <a:rPr lang="en-US" dirty="0" smtClean="0"/>
              <a:t>For the second read, which has a very short 8-bp anchor on the left side, we first try to map the read using global search, moving right to left (Supplementary Fig. 8b). The first 28 </a:t>
            </a:r>
            <a:r>
              <a:rPr lang="en-US" dirty="0" err="1" smtClean="0"/>
              <a:t>bp</a:t>
            </a:r>
            <a:r>
              <a:rPr lang="en-US" dirty="0" smtClean="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smtClean="0"/>
              <a:t>bp</a:t>
            </a:r>
            <a:r>
              <a:rPr lang="en-US" dirty="0" smtClean="0"/>
              <a:t> using this index. Because the index covers only a small region, in this case we find just one match for the 8-bp segment. Finally, we check whether the two partial alignments (8 </a:t>
            </a:r>
            <a:r>
              <a:rPr lang="en-US" dirty="0" err="1" smtClean="0"/>
              <a:t>bp</a:t>
            </a:r>
            <a:r>
              <a:rPr lang="en-US" dirty="0" smtClean="0"/>
              <a:t> and 92 </a:t>
            </a:r>
            <a:r>
              <a:rPr lang="en-US" dirty="0" err="1" smtClean="0"/>
              <a:t>bp</a:t>
            </a:r>
            <a:r>
              <a:rPr lang="en-US" dirty="0" smtClean="0"/>
              <a:t>) are compatible with each other (for example, in the correct orientation) and then combine them to produce a spliced alignment of the original read.</a:t>
            </a:r>
          </a:p>
          <a:p>
            <a:endParaRPr lang="en-US" dirty="0" smtClean="0"/>
          </a:p>
          <a:p>
            <a:r>
              <a:rPr lang="en-US" dirty="0" smtClean="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smtClean="0"/>
          </a:p>
          <a:p>
            <a:r>
              <a:rPr lang="en-US" dirty="0" smtClean="0"/>
              <a:t>The third read has long anchors (50 </a:t>
            </a:r>
            <a:r>
              <a:rPr lang="en-US" dirty="0" err="1" smtClean="0"/>
              <a:t>bp</a:t>
            </a:r>
            <a:r>
              <a:rPr lang="en-US" dirty="0" smtClean="0"/>
              <a:t> each) in each exon. We first align the read beginning on the right, using global search as we did before. After the first 28 </a:t>
            </a:r>
            <a:r>
              <a:rPr lang="en-US" dirty="0" err="1" smtClean="0"/>
              <a:t>bp</a:t>
            </a:r>
            <a:r>
              <a:rPr lang="en-US" dirty="0" smtClean="0"/>
              <a:t> is uniquely mapped, we switch to the extension operation, which further aligns 22 </a:t>
            </a:r>
            <a:r>
              <a:rPr lang="en-US" dirty="0" err="1" smtClean="0"/>
              <a:t>bp</a:t>
            </a:r>
            <a:r>
              <a:rPr lang="en-US" dirty="0" smtClean="0"/>
              <a:t> and stops after a mismatch at the 51st base. We then choose a local FM index and perform a local search using the first 8 </a:t>
            </a:r>
            <a:r>
              <a:rPr lang="en-US" dirty="0" err="1" smtClean="0"/>
              <a:t>bp</a:t>
            </a:r>
            <a:r>
              <a:rPr lang="en-US" dirty="0" smtClean="0"/>
              <a:t> of the remaining part of the read. Once this 8 </a:t>
            </a:r>
            <a:r>
              <a:rPr lang="en-US" dirty="0" err="1" smtClean="0"/>
              <a:t>bp</a:t>
            </a:r>
            <a:r>
              <a:rPr lang="en-US" dirty="0" smtClean="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smtClean="0"/>
          </a:p>
          <a:p>
            <a:r>
              <a:rPr lang="en-US" dirty="0" smtClean="0"/>
              <a:t>As we can see from these examples, we can combine global search, local search and directed read extension to achieve rapid yet sensitive alignment. Note that when a read has multiple spliced alignments, HISAT prefers to report alignments that use the canonical GT and AG </a:t>
            </a:r>
            <a:r>
              <a:rPr lang="en-US" dirty="0" err="1" smtClean="0"/>
              <a:t>dinucleotides</a:t>
            </a:r>
            <a:r>
              <a:rPr lang="en-US" dirty="0" smtClean="0"/>
              <a:t> on the ends of the intron. From any remaining alignments after this filter, it reports the one with the shortest intron length. HISAT provides several parameters with which users can customize its alignment strategy, including adjustable penalties for mismatches, </a:t>
            </a:r>
            <a:r>
              <a:rPr lang="en-US" dirty="0" err="1" smtClean="0"/>
              <a:t>indels</a:t>
            </a:r>
            <a:r>
              <a:rPr lang="en-US" dirty="0" smtClean="0"/>
              <a:t> and </a:t>
            </a:r>
            <a:r>
              <a:rPr lang="en-US" dirty="0" err="1" smtClean="0"/>
              <a:t>noncanonical</a:t>
            </a:r>
            <a:r>
              <a:rPr lang="en-US" dirty="0" smtClean="0"/>
              <a:t> splice sites (Supplementary Note).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1751439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4" name="TextBox 3"/>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5" name="TextBox 4"/>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8" name="TextBox 7"/>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49620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CF3FDDA8-DFE2-794D-9469-18250F189BBE}" type="datetime1">
              <a:rPr lang="en-US"/>
              <a:pPr>
                <a:defRPr/>
              </a:pPr>
              <a:t>11/14/16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Segoe UI"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D133E7D2-33FF-EC4A-AE37-9A522B04AD5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stars.org/p/170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mtools.sourceforge.net/SAM1.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roadinstitute.github.io/picard/explain-flags.html" TargetMode="Externa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enome.ucsc.edu/FAQ/FAQformat.html%23format1"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stars.org/p/12752/" TargetMode="External"/><Relationship Id="rId3" Type="http://schemas.openxmlformats.org/officeDocument/2006/relationships/hyperlink" Target="http://www.biostars.org/p/71300/"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stars.org/p/6047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hyperlink" Target="http://wwwdev.ebi.ac.uk/fg/hts_mapper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85800" y="2819400"/>
            <a:ext cx="7772400" cy="1447800"/>
          </a:xfrm>
        </p:spPr>
        <p:txBody>
          <a:bodyPr/>
          <a:lstStyle/>
          <a:p>
            <a:pPr eaLnBrk="1" hangingPunct="1"/>
            <a:r>
              <a:rPr lang="en-US" b="0">
                <a:solidFill>
                  <a:srgbClr val="CA0000"/>
                </a:solidFill>
                <a:latin typeface="Calibri" charset="0"/>
                <a:ea typeface="ＭＳ Ｐゴシック" charset="0"/>
                <a:cs typeface="ＭＳ Ｐゴシック" charset="0"/>
              </a:rPr>
              <a:t>Advanced Sequencing Technologies &amp; Applications</a:t>
            </a:r>
          </a:p>
        </p:txBody>
      </p:sp>
      <p:sp>
        <p:nvSpPr>
          <p:cNvPr id="9218" name="Rectangle 3"/>
          <p:cNvSpPr txBox="1">
            <a:spLocks noChangeArrowheads="1"/>
          </p:cNvSpPr>
          <p:nvPr/>
        </p:nvSpPr>
        <p:spPr bwMode="auto">
          <a:xfrm>
            <a:off x="1182688" y="4549775"/>
            <a:ext cx="6778625" cy="192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20000"/>
              </a:spcBef>
              <a:buFont typeface="Arial" charset="0"/>
              <a:buNone/>
            </a:pPr>
            <a:r>
              <a:rPr lang="en-US" sz="2800">
                <a:latin typeface="Calibri" charset="0"/>
              </a:rPr>
              <a:t>http://meetings.cshl.edu/courses.html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52400" y="-26987"/>
            <a:ext cx="8839200" cy="935708"/>
          </a:xfrm>
        </p:spPr>
        <p:txBody>
          <a:bodyPr/>
          <a:lstStyle/>
          <a:p>
            <a:r>
              <a:rPr lang="en-US" dirty="0" smtClean="0">
                <a:latin typeface="Calibri" charset="0"/>
                <a:ea typeface="ＭＳ Ｐゴシック" charset="0"/>
              </a:rPr>
              <a:t>HISAT/HISAT2</a:t>
            </a:r>
            <a:endParaRPr lang="en-US" dirty="0">
              <a:latin typeface="Calibri" charset="0"/>
              <a:ea typeface="ＭＳ Ｐゴシック" charset="0"/>
            </a:endParaRPr>
          </a:p>
        </p:txBody>
      </p:sp>
      <p:sp>
        <p:nvSpPr>
          <p:cNvPr id="26626" name="Content Placeholder 2"/>
          <p:cNvSpPr>
            <a:spLocks noGrp="1"/>
          </p:cNvSpPr>
          <p:nvPr>
            <p:ph idx="1"/>
          </p:nvPr>
        </p:nvSpPr>
        <p:spPr>
          <a:xfrm>
            <a:off x="152400" y="1341438"/>
            <a:ext cx="4059238" cy="4724400"/>
          </a:xfrm>
        </p:spPr>
        <p:txBody>
          <a:bodyPr>
            <a:normAutofit fontScale="70000" lnSpcReduction="20000"/>
          </a:bodyPr>
          <a:lstStyle/>
          <a:p>
            <a:pPr>
              <a:defRPr/>
            </a:pPr>
            <a:r>
              <a:rPr lang="en-US" dirty="0" smtClean="0">
                <a:latin typeface="Calibri" charset="0"/>
                <a:ea typeface="ＭＳ Ｐゴシック" charset="0"/>
              </a:rPr>
              <a:t>HISAT </a:t>
            </a:r>
            <a:r>
              <a:rPr lang="en-US" dirty="0" smtClean="0">
                <a:latin typeface="Calibri" charset="0"/>
                <a:ea typeface="ＭＳ Ｐゴシック" charset="0"/>
              </a:rPr>
              <a:t>is a ‘splice-aware’ RNA-seq read aligner</a:t>
            </a:r>
          </a:p>
          <a:p>
            <a:pPr>
              <a:defRPr/>
            </a:pPr>
            <a:r>
              <a:rPr lang="en-US" dirty="0" smtClean="0">
                <a:latin typeface="Calibri" charset="0"/>
                <a:ea typeface="ＭＳ Ｐゴシック" charset="0"/>
              </a:rPr>
              <a:t>Requires a reference </a:t>
            </a:r>
            <a:r>
              <a:rPr lang="en-US" dirty="0" smtClean="0">
                <a:latin typeface="Calibri" charset="0"/>
                <a:ea typeface="ＭＳ Ｐゴシック" charset="0"/>
              </a:rPr>
              <a:t>genome</a:t>
            </a:r>
          </a:p>
          <a:p>
            <a:pPr>
              <a:defRPr/>
            </a:pPr>
            <a:r>
              <a:rPr lang="en-US" dirty="0" smtClean="0">
                <a:latin typeface="Calibri" charset="0"/>
                <a:ea typeface="ＭＳ Ｐゴシック" charset="0"/>
              </a:rPr>
              <a:t>Very fast</a:t>
            </a:r>
          </a:p>
          <a:p>
            <a:pPr>
              <a:defRPr/>
            </a:pPr>
            <a:r>
              <a:rPr lang="en-US" dirty="0" smtClean="0">
                <a:latin typeface="Calibri" charset="0"/>
                <a:ea typeface="ＭＳ Ｐゴシック" charset="0"/>
              </a:rPr>
              <a:t>Uses </a:t>
            </a:r>
            <a:r>
              <a:rPr lang="en-US" dirty="0">
                <a:latin typeface="Calibri" charset="0"/>
                <a:ea typeface="ＭＳ Ｐゴシック" charset="0"/>
              </a:rPr>
              <a:t>an indexing scheme based on the Burrows-Wheeler transform and the </a:t>
            </a:r>
            <a:r>
              <a:rPr lang="en-US" dirty="0" err="1">
                <a:latin typeface="Calibri" charset="0"/>
                <a:ea typeface="ＭＳ Ｐゴシック" charset="0"/>
              </a:rPr>
              <a:t>Ferragina-Manzini</a:t>
            </a:r>
            <a:r>
              <a:rPr lang="en-US" dirty="0">
                <a:latin typeface="Calibri" charset="0"/>
                <a:ea typeface="ＭＳ Ｐゴシック" charset="0"/>
              </a:rPr>
              <a:t> (FM) </a:t>
            </a:r>
            <a:r>
              <a:rPr lang="en-US" dirty="0" smtClean="0">
                <a:latin typeface="Calibri" charset="0"/>
                <a:ea typeface="ＭＳ Ｐゴシック" charset="0"/>
              </a:rPr>
              <a:t>index</a:t>
            </a:r>
          </a:p>
          <a:p>
            <a:pPr>
              <a:defRPr/>
            </a:pPr>
            <a:r>
              <a:rPr lang="en-US" dirty="0" smtClean="0">
                <a:latin typeface="Calibri" charset="0"/>
                <a:ea typeface="ＭＳ Ｐゴシック" charset="0"/>
              </a:rPr>
              <a:t>Multiple types </a:t>
            </a:r>
            <a:r>
              <a:rPr lang="en-US" dirty="0">
                <a:latin typeface="Calibri" charset="0"/>
                <a:ea typeface="ＭＳ Ｐゴシック" charset="0"/>
              </a:rPr>
              <a:t>of indexes for </a:t>
            </a:r>
            <a:r>
              <a:rPr lang="en-US" dirty="0" smtClean="0">
                <a:latin typeface="Calibri" charset="0"/>
                <a:ea typeface="ＭＳ Ｐゴシック" charset="0"/>
              </a:rPr>
              <a:t>alignment</a:t>
            </a:r>
          </a:p>
          <a:p>
            <a:pPr lvl="1">
              <a:defRPr/>
            </a:pPr>
            <a:r>
              <a:rPr lang="en-US" dirty="0" smtClean="0">
                <a:latin typeface="Calibri" charset="0"/>
                <a:ea typeface="ＭＳ Ｐゴシック" charset="0"/>
              </a:rPr>
              <a:t>a </a:t>
            </a:r>
            <a:r>
              <a:rPr lang="en-US" dirty="0">
                <a:latin typeface="Calibri" charset="0"/>
                <a:ea typeface="ＭＳ Ｐゴシック" charset="0"/>
              </a:rPr>
              <a:t>whole-genome FM index to anchor each alignment </a:t>
            </a:r>
            <a:endParaRPr lang="en-US" dirty="0" smtClean="0">
              <a:latin typeface="Calibri" charset="0"/>
              <a:ea typeface="ＭＳ Ｐゴシック" charset="0"/>
            </a:endParaRPr>
          </a:p>
          <a:p>
            <a:pPr lvl="1">
              <a:defRPr/>
            </a:pPr>
            <a:r>
              <a:rPr lang="en-US" dirty="0" smtClean="0">
                <a:latin typeface="Calibri" charset="0"/>
                <a:ea typeface="ＭＳ Ｐゴシック" charset="0"/>
              </a:rPr>
              <a:t>numerous </a:t>
            </a:r>
            <a:r>
              <a:rPr lang="en-US" dirty="0">
                <a:latin typeface="Calibri" charset="0"/>
                <a:ea typeface="ＭＳ Ｐゴシック" charset="0"/>
              </a:rPr>
              <a:t>local FM indexes for very rapid extensions of these alignments. </a:t>
            </a:r>
            <a:endParaRPr lang="en-US" dirty="0" smtClean="0">
              <a:latin typeface="Calibri" charset="0"/>
              <a:ea typeface="ＭＳ Ｐゴシック" charset="0"/>
            </a:endParaRPr>
          </a:p>
          <a:p>
            <a:pPr lvl="1">
              <a:defRPr/>
            </a:pPr>
            <a:r>
              <a:rPr lang="en-US" dirty="0" smtClean="0">
                <a:latin typeface="Calibri" charset="0"/>
                <a:ea typeface="ＭＳ Ｐゴシック" charset="0"/>
              </a:rPr>
              <a:t>Whole-genome indices with SNPs and known transcript structures accounted for</a:t>
            </a:r>
            <a:endParaRPr lang="en-US" dirty="0" smtClean="0">
              <a:latin typeface="Calibri" charset="0"/>
              <a:ea typeface="ＭＳ Ｐゴシック" charset="0"/>
            </a:endParaRPr>
          </a:p>
        </p:txBody>
      </p:sp>
      <p:sp>
        <p:nvSpPr>
          <p:cNvPr id="20484" name="TextBox 4"/>
          <p:cNvSpPr txBox="1">
            <a:spLocks noChangeArrowheads="1"/>
          </p:cNvSpPr>
          <p:nvPr/>
        </p:nvSpPr>
        <p:spPr bwMode="auto">
          <a:xfrm>
            <a:off x="179512" y="5970766"/>
            <a:ext cx="4176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smtClean="0"/>
              <a:t>Kim et al. </a:t>
            </a:r>
            <a:r>
              <a:rPr lang="en-US" sz="1600" dirty="0"/>
              <a:t>2015. </a:t>
            </a:r>
            <a:r>
              <a:rPr lang="en-US" sz="1600" dirty="0" smtClean="0"/>
              <a:t>Nat </a:t>
            </a:r>
            <a:r>
              <a:rPr lang="en-US" sz="1600" dirty="0"/>
              <a:t>Methods </a:t>
            </a:r>
            <a:r>
              <a:rPr lang="en-US" sz="1600" dirty="0" smtClean="0"/>
              <a:t>12:357</a:t>
            </a:r>
            <a:r>
              <a:rPr lang="en-US" sz="1600" dirty="0"/>
              <a:t>–360 </a:t>
            </a:r>
            <a:endParaRPr lang="en-US" sz="1600" dirty="0"/>
          </a:p>
        </p:txBody>
      </p:sp>
      <p:pic>
        <p:nvPicPr>
          <p:cNvPr id="2" name="Picture 1"/>
          <p:cNvPicPr>
            <a:picLocks noChangeAspect="1"/>
          </p:cNvPicPr>
          <p:nvPr/>
        </p:nvPicPr>
        <p:blipFill>
          <a:blip r:embed="rId3"/>
          <a:stretch>
            <a:fillRect/>
          </a:stretch>
        </p:blipFill>
        <p:spPr>
          <a:xfrm>
            <a:off x="4572000" y="980728"/>
            <a:ext cx="4257158" cy="5157192"/>
          </a:xfrm>
          <a:prstGeom prst="rect">
            <a:avLst/>
          </a:prstGeom>
        </p:spPr>
      </p:pic>
    </p:spTree>
    <p:extLst>
      <p:ext uri="{BB962C8B-B14F-4D97-AF65-F5344CB8AC3E}">
        <p14:creationId xmlns:p14="http://schemas.microsoft.com/office/powerpoint/2010/main" val="11567003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52400" y="-26987"/>
            <a:ext cx="8839200" cy="935708"/>
          </a:xfrm>
        </p:spPr>
        <p:txBody>
          <a:bodyPr/>
          <a:lstStyle/>
          <a:p>
            <a:r>
              <a:rPr lang="en-US" dirty="0" smtClean="0">
                <a:latin typeface="Calibri" charset="0"/>
                <a:ea typeface="ＭＳ Ｐゴシック" charset="0"/>
              </a:rPr>
              <a:t>HISAT/HISAT2</a:t>
            </a:r>
            <a:endParaRPr lang="en-US" dirty="0">
              <a:latin typeface="Calibri" charset="0"/>
              <a:ea typeface="ＭＳ Ｐゴシック" charset="0"/>
            </a:endParaRPr>
          </a:p>
        </p:txBody>
      </p:sp>
      <p:sp>
        <p:nvSpPr>
          <p:cNvPr id="26626" name="Content Placeholder 2"/>
          <p:cNvSpPr>
            <a:spLocks noGrp="1"/>
          </p:cNvSpPr>
          <p:nvPr>
            <p:ph idx="1"/>
          </p:nvPr>
        </p:nvSpPr>
        <p:spPr>
          <a:xfrm>
            <a:off x="152400" y="1341438"/>
            <a:ext cx="4059238" cy="4724400"/>
          </a:xfrm>
        </p:spPr>
        <p:txBody>
          <a:bodyPr>
            <a:normAutofit fontScale="62500" lnSpcReduction="20000"/>
          </a:bodyPr>
          <a:lstStyle/>
          <a:p>
            <a:pPr>
              <a:defRPr/>
            </a:pPr>
            <a:r>
              <a:rPr lang="en-US" dirty="0" smtClean="0">
                <a:latin typeface="Calibri" charset="0"/>
                <a:ea typeface="ＭＳ Ｐゴシック" charset="0"/>
              </a:rPr>
              <a:t>Uses hierarchical </a:t>
            </a:r>
            <a:r>
              <a:rPr lang="en-US" dirty="0">
                <a:latin typeface="Calibri" charset="0"/>
                <a:ea typeface="ＭＳ Ｐゴシック" charset="0"/>
              </a:rPr>
              <a:t>indexing algorithm </a:t>
            </a:r>
            <a:r>
              <a:rPr lang="en-US" dirty="0" smtClean="0">
                <a:latin typeface="Calibri" charset="0"/>
                <a:ea typeface="ＭＳ Ｐゴシック" charset="0"/>
              </a:rPr>
              <a:t>and several </a:t>
            </a:r>
            <a:r>
              <a:rPr lang="en-US" dirty="0">
                <a:latin typeface="Calibri" charset="0"/>
                <a:ea typeface="ＭＳ Ｐゴシック" charset="0"/>
              </a:rPr>
              <a:t>adaptive strategies, based on the position of a read with respect to splice </a:t>
            </a:r>
            <a:r>
              <a:rPr lang="en-US" dirty="0" smtClean="0">
                <a:latin typeface="Calibri" charset="0"/>
                <a:ea typeface="ＭＳ Ｐゴシック" charset="0"/>
              </a:rPr>
              <a:t>sites</a:t>
            </a:r>
            <a:endParaRPr lang="en-US" dirty="0">
              <a:latin typeface="Calibri" charset="0"/>
              <a:ea typeface="ＭＳ Ｐゴシック" charset="0"/>
            </a:endParaRPr>
          </a:p>
          <a:p>
            <a:pPr>
              <a:defRPr/>
            </a:pPr>
            <a:r>
              <a:rPr lang="en-US" dirty="0" smtClean="0">
                <a:latin typeface="Calibri" charset="0"/>
                <a:ea typeface="ＭＳ Ｐゴシック" charset="0"/>
              </a:rPr>
              <a:t>First </a:t>
            </a:r>
            <a:r>
              <a:rPr lang="en-US" dirty="0">
                <a:latin typeface="Calibri" charset="0"/>
                <a:ea typeface="ＭＳ Ｐゴシック" charset="0"/>
              </a:rPr>
              <a:t>tries to find candidate locations across the target genome from which the read may have </a:t>
            </a:r>
            <a:r>
              <a:rPr lang="en-US" dirty="0" smtClean="0">
                <a:latin typeface="Calibri" charset="0"/>
                <a:ea typeface="ＭＳ Ｐゴシック" charset="0"/>
              </a:rPr>
              <a:t>originated by mapping </a:t>
            </a:r>
            <a:r>
              <a:rPr lang="en-US" dirty="0">
                <a:latin typeface="Calibri" charset="0"/>
                <a:ea typeface="ＭＳ Ｐゴシック" charset="0"/>
              </a:rPr>
              <a:t>part of each read using the global FM index, which in most cases identifies one or a small number of </a:t>
            </a:r>
            <a:r>
              <a:rPr lang="en-US" dirty="0" smtClean="0">
                <a:latin typeface="Calibri" charset="0"/>
                <a:ea typeface="ＭＳ Ｐゴシック" charset="0"/>
              </a:rPr>
              <a:t>candidates. </a:t>
            </a:r>
          </a:p>
          <a:p>
            <a:pPr>
              <a:defRPr/>
            </a:pPr>
            <a:r>
              <a:rPr lang="en-US" dirty="0" smtClean="0">
                <a:latin typeface="Calibri" charset="0"/>
                <a:ea typeface="ＭＳ Ｐゴシック" charset="0"/>
              </a:rPr>
              <a:t>Then </a:t>
            </a:r>
            <a:r>
              <a:rPr lang="en-US" dirty="0">
                <a:latin typeface="Calibri" charset="0"/>
                <a:ea typeface="ＭＳ Ｐゴシック" charset="0"/>
              </a:rPr>
              <a:t>selects one of </a:t>
            </a:r>
            <a:r>
              <a:rPr lang="en-US" dirty="0" smtClean="0">
                <a:latin typeface="Calibri" charset="0"/>
                <a:ea typeface="ＭＳ Ｐゴシック" charset="0"/>
              </a:rPr>
              <a:t>~</a:t>
            </a:r>
            <a:r>
              <a:rPr lang="en-US" dirty="0">
                <a:latin typeface="Calibri" charset="0"/>
                <a:ea typeface="ＭＳ Ｐゴシック" charset="0"/>
              </a:rPr>
              <a:t>48,000 local indexes for each candidate and uses it to align the remainder of the read</a:t>
            </a:r>
            <a:r>
              <a:rPr lang="en-US" dirty="0" smtClean="0">
                <a:latin typeface="Calibri" charset="0"/>
                <a:ea typeface="ＭＳ Ｐゴシック" charset="0"/>
              </a:rPr>
              <a:t>.</a:t>
            </a:r>
          </a:p>
          <a:p>
            <a:pPr>
              <a:defRPr/>
            </a:pPr>
            <a:r>
              <a:rPr lang="en-US" dirty="0" smtClean="0">
                <a:latin typeface="Calibri" charset="0"/>
                <a:ea typeface="ＭＳ Ｐゴシック" charset="0"/>
              </a:rPr>
              <a:t>For paired reads, </a:t>
            </a:r>
            <a:r>
              <a:rPr lang="en-US" dirty="0">
                <a:latin typeface="Calibri" charset="0"/>
                <a:ea typeface="ＭＳ Ｐゴシック" charset="0"/>
              </a:rPr>
              <a:t>each mate is separately aligned and the alignments of both mates are combined. </a:t>
            </a:r>
            <a:endParaRPr lang="en-US" dirty="0" smtClean="0">
              <a:latin typeface="Calibri" charset="0"/>
              <a:ea typeface="ＭＳ Ｐゴシック" charset="0"/>
            </a:endParaRPr>
          </a:p>
          <a:p>
            <a:pPr lvl="1">
              <a:defRPr/>
            </a:pPr>
            <a:r>
              <a:rPr lang="en-US" dirty="0" smtClean="0">
                <a:latin typeface="Calibri" charset="0"/>
                <a:ea typeface="ＭＳ Ｐゴシック" charset="0"/>
              </a:rPr>
              <a:t>If </a:t>
            </a:r>
            <a:r>
              <a:rPr lang="en-US" dirty="0">
                <a:latin typeface="Calibri" charset="0"/>
                <a:ea typeface="ＭＳ Ｐゴシック" charset="0"/>
              </a:rPr>
              <a:t>a read fails to align, then the alignments of its mate are used as anchors to map the unaligned </a:t>
            </a:r>
            <a:r>
              <a:rPr lang="en-US" dirty="0" smtClean="0">
                <a:latin typeface="Calibri" charset="0"/>
                <a:ea typeface="ＭＳ Ｐゴシック" charset="0"/>
              </a:rPr>
              <a:t>mate</a:t>
            </a:r>
            <a:endParaRPr lang="en-US" dirty="0" smtClean="0">
              <a:latin typeface="Calibri" charset="0"/>
              <a:ea typeface="ＭＳ Ｐゴシック" charset="0"/>
            </a:endParaRPr>
          </a:p>
        </p:txBody>
      </p:sp>
      <p:sp>
        <p:nvSpPr>
          <p:cNvPr id="20484" name="TextBox 4"/>
          <p:cNvSpPr txBox="1">
            <a:spLocks noChangeArrowheads="1"/>
          </p:cNvSpPr>
          <p:nvPr/>
        </p:nvSpPr>
        <p:spPr bwMode="auto">
          <a:xfrm>
            <a:off x="179512" y="5970766"/>
            <a:ext cx="4176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smtClean="0"/>
              <a:t>Kim et al. </a:t>
            </a:r>
            <a:r>
              <a:rPr lang="en-US" sz="1600" dirty="0"/>
              <a:t>2015. </a:t>
            </a:r>
            <a:r>
              <a:rPr lang="en-US" sz="1600" dirty="0" smtClean="0"/>
              <a:t>Nat </a:t>
            </a:r>
            <a:r>
              <a:rPr lang="en-US" sz="1600" dirty="0"/>
              <a:t>Methods </a:t>
            </a:r>
            <a:r>
              <a:rPr lang="en-US" sz="1600" dirty="0" smtClean="0"/>
              <a:t>12:357</a:t>
            </a:r>
            <a:r>
              <a:rPr lang="en-US" sz="1600" dirty="0"/>
              <a:t>–360 </a:t>
            </a:r>
            <a:endParaRPr lang="en-US" sz="1600" dirty="0"/>
          </a:p>
        </p:txBody>
      </p:sp>
      <p:pic>
        <p:nvPicPr>
          <p:cNvPr id="2" name="Picture 1"/>
          <p:cNvPicPr>
            <a:picLocks noChangeAspect="1"/>
          </p:cNvPicPr>
          <p:nvPr/>
        </p:nvPicPr>
        <p:blipFill>
          <a:blip r:embed="rId3"/>
          <a:stretch>
            <a:fillRect/>
          </a:stretch>
        </p:blipFill>
        <p:spPr>
          <a:xfrm>
            <a:off x="4572000" y="980728"/>
            <a:ext cx="4257158" cy="5157192"/>
          </a:xfrm>
          <a:prstGeom prst="rect">
            <a:avLst/>
          </a:prstGeom>
        </p:spPr>
      </p:pic>
    </p:spTree>
    <p:extLst>
      <p:ext uri="{BB962C8B-B14F-4D97-AF65-F5344CB8AC3E}">
        <p14:creationId xmlns:p14="http://schemas.microsoft.com/office/powerpoint/2010/main" val="36369949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99592" y="1063848"/>
            <a:ext cx="4270591" cy="5173464"/>
          </a:xfrm>
          <a:prstGeom prst="rect">
            <a:avLst/>
          </a:prstGeom>
        </p:spPr>
      </p:pic>
      <p:sp>
        <p:nvSpPr>
          <p:cNvPr id="5" name="Title 1"/>
          <p:cNvSpPr>
            <a:spLocks noGrp="1"/>
          </p:cNvSpPr>
          <p:nvPr>
            <p:ph type="title"/>
          </p:nvPr>
        </p:nvSpPr>
        <p:spPr>
          <a:xfrm>
            <a:off x="152400" y="-26987"/>
            <a:ext cx="8839200" cy="935708"/>
          </a:xfrm>
        </p:spPr>
        <p:txBody>
          <a:bodyPr/>
          <a:lstStyle/>
          <a:p>
            <a:r>
              <a:rPr lang="en-US" dirty="0" smtClean="0">
                <a:latin typeface="Calibri" charset="0"/>
                <a:ea typeface="ＭＳ Ｐゴシック" charset="0"/>
              </a:rPr>
              <a:t>HISAT/HISAT2</a:t>
            </a:r>
            <a:endParaRPr lang="en-US" dirty="0">
              <a:latin typeface="Calibri" charset="0"/>
              <a:ea typeface="ＭＳ Ｐゴシック" charset="0"/>
            </a:endParaRPr>
          </a:p>
        </p:txBody>
      </p:sp>
      <p:cxnSp>
        <p:nvCxnSpPr>
          <p:cNvPr id="7" name="Straight Arrow Connector 6"/>
          <p:cNvCxnSpPr/>
          <p:nvPr/>
        </p:nvCxnSpPr>
        <p:spPr>
          <a:xfrm>
            <a:off x="186062" y="2813654"/>
            <a:ext cx="648072"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148065" y="2564904"/>
            <a:ext cx="3816424" cy="1754327"/>
          </a:xfrm>
          <a:prstGeom prst="rect">
            <a:avLst/>
          </a:prstGeom>
          <a:noFill/>
        </p:spPr>
        <p:txBody>
          <a:bodyPr wrap="square" rtlCol="0">
            <a:spAutoFit/>
          </a:bodyPr>
          <a:lstStyle/>
          <a:p>
            <a:pPr marL="342900" indent="-342900">
              <a:buFont typeface="Arial"/>
              <a:buChar char="•"/>
            </a:pPr>
            <a:r>
              <a:rPr lang="en-US" sz="1800" dirty="0" smtClean="0"/>
              <a:t>First align read with global index (slower)</a:t>
            </a:r>
          </a:p>
          <a:p>
            <a:pPr marL="342900" indent="-342900">
              <a:buFont typeface="Arial"/>
              <a:buChar char="•"/>
            </a:pPr>
            <a:r>
              <a:rPr lang="en-US" sz="1800" dirty="0" smtClean="0"/>
              <a:t>Once at least 28bp and exactly one location switch to extension mode against reference genome (faster)</a:t>
            </a:r>
            <a:endParaRPr lang="en-US" sz="1800" dirty="0"/>
          </a:p>
        </p:txBody>
      </p:sp>
      <p:cxnSp>
        <p:nvCxnSpPr>
          <p:cNvPr id="10" name="Straight Connector 9"/>
          <p:cNvCxnSpPr/>
          <p:nvPr/>
        </p:nvCxnSpPr>
        <p:spPr>
          <a:xfrm>
            <a:off x="1043608" y="2492896"/>
            <a:ext cx="0" cy="720080"/>
          </a:xfrm>
          <a:prstGeom prst="line">
            <a:avLst/>
          </a:prstGeom>
          <a:ln w="381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921139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99592" y="1063848"/>
            <a:ext cx="4270591" cy="5173464"/>
          </a:xfrm>
          <a:prstGeom prst="rect">
            <a:avLst/>
          </a:prstGeom>
        </p:spPr>
      </p:pic>
      <p:sp>
        <p:nvSpPr>
          <p:cNvPr id="5" name="Title 1"/>
          <p:cNvSpPr>
            <a:spLocks noGrp="1"/>
          </p:cNvSpPr>
          <p:nvPr>
            <p:ph type="title"/>
          </p:nvPr>
        </p:nvSpPr>
        <p:spPr>
          <a:xfrm>
            <a:off x="152400" y="-26987"/>
            <a:ext cx="8839200" cy="935708"/>
          </a:xfrm>
        </p:spPr>
        <p:txBody>
          <a:bodyPr/>
          <a:lstStyle/>
          <a:p>
            <a:r>
              <a:rPr lang="en-US" dirty="0" smtClean="0">
                <a:latin typeface="Calibri" charset="0"/>
                <a:ea typeface="ＭＳ Ｐゴシック" charset="0"/>
              </a:rPr>
              <a:t>HISAT/HISAT2</a:t>
            </a:r>
            <a:endParaRPr lang="en-US" dirty="0">
              <a:latin typeface="Calibri" charset="0"/>
              <a:ea typeface="ＭＳ Ｐゴシック" charset="0"/>
            </a:endParaRPr>
          </a:p>
        </p:txBody>
      </p:sp>
      <p:cxnSp>
        <p:nvCxnSpPr>
          <p:cNvPr id="7" name="Straight Arrow Connector 6"/>
          <p:cNvCxnSpPr/>
          <p:nvPr/>
        </p:nvCxnSpPr>
        <p:spPr>
          <a:xfrm>
            <a:off x="179512" y="4293096"/>
            <a:ext cx="648072"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327576" y="2276872"/>
            <a:ext cx="3816424" cy="3970318"/>
          </a:xfrm>
          <a:prstGeom prst="rect">
            <a:avLst/>
          </a:prstGeom>
          <a:noFill/>
        </p:spPr>
        <p:txBody>
          <a:bodyPr wrap="square" rtlCol="0">
            <a:spAutoFit/>
          </a:bodyPr>
          <a:lstStyle/>
          <a:p>
            <a:pPr marL="342900" indent="-342900">
              <a:buFont typeface="Arial"/>
              <a:buChar char="•"/>
            </a:pPr>
            <a:r>
              <a:rPr lang="en-US" sz="1800" dirty="0" smtClean="0"/>
              <a:t>Again use global search until exactly one match of at least 28bp (slower)</a:t>
            </a:r>
          </a:p>
          <a:p>
            <a:pPr marL="342900" indent="-342900">
              <a:buFont typeface="Arial"/>
              <a:buChar char="•"/>
            </a:pPr>
            <a:r>
              <a:rPr lang="en-US" sz="1800" dirty="0" smtClean="0"/>
              <a:t>Extend as before until mismatch at 93bp (faster)</a:t>
            </a:r>
          </a:p>
          <a:p>
            <a:pPr marL="342900" indent="-342900">
              <a:buFont typeface="Arial"/>
              <a:buChar char="•"/>
            </a:pPr>
            <a:r>
              <a:rPr lang="en-US" sz="1800" dirty="0" smtClean="0"/>
              <a:t>Switch to local FM index to align remaining 8bp</a:t>
            </a:r>
          </a:p>
          <a:p>
            <a:pPr marL="800100" lvl="1" indent="-342900">
              <a:buFont typeface="Arial"/>
              <a:buChar char="•"/>
            </a:pPr>
            <a:r>
              <a:rPr lang="en-US" sz="1800" dirty="0" smtClean="0"/>
              <a:t>Because </a:t>
            </a:r>
            <a:r>
              <a:rPr lang="en-US" sz="1800" dirty="0"/>
              <a:t>the index covers only a small region, in this case we find just one match for the 8-bp segment.</a:t>
            </a:r>
            <a:endParaRPr lang="en-US" sz="1800" dirty="0" smtClean="0"/>
          </a:p>
          <a:p>
            <a:pPr marL="342900" indent="-342900">
              <a:buFont typeface="Arial"/>
              <a:buChar char="•"/>
            </a:pPr>
            <a:r>
              <a:rPr lang="en-US" sz="1800" dirty="0" smtClean="0"/>
              <a:t>Check for compatibility and combine into single spliced alignment</a:t>
            </a:r>
            <a:endParaRPr lang="en-US" sz="1800" dirty="0"/>
          </a:p>
        </p:txBody>
      </p:sp>
      <p:cxnSp>
        <p:nvCxnSpPr>
          <p:cNvPr id="3" name="Straight Connector 2"/>
          <p:cNvCxnSpPr/>
          <p:nvPr/>
        </p:nvCxnSpPr>
        <p:spPr>
          <a:xfrm>
            <a:off x="1043608" y="3717032"/>
            <a:ext cx="0" cy="1224136"/>
          </a:xfrm>
          <a:prstGeom prst="line">
            <a:avLst/>
          </a:prstGeom>
          <a:ln w="381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178712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99592" y="1063848"/>
            <a:ext cx="4270591" cy="5173464"/>
          </a:xfrm>
          <a:prstGeom prst="rect">
            <a:avLst/>
          </a:prstGeom>
        </p:spPr>
      </p:pic>
      <p:sp>
        <p:nvSpPr>
          <p:cNvPr id="5" name="Title 1"/>
          <p:cNvSpPr>
            <a:spLocks noGrp="1"/>
          </p:cNvSpPr>
          <p:nvPr>
            <p:ph type="title"/>
          </p:nvPr>
        </p:nvSpPr>
        <p:spPr>
          <a:xfrm>
            <a:off x="152400" y="-26987"/>
            <a:ext cx="8839200" cy="935708"/>
          </a:xfrm>
        </p:spPr>
        <p:txBody>
          <a:bodyPr/>
          <a:lstStyle/>
          <a:p>
            <a:r>
              <a:rPr lang="en-US" dirty="0" smtClean="0">
                <a:latin typeface="Calibri" charset="0"/>
                <a:ea typeface="ＭＳ Ｐゴシック" charset="0"/>
              </a:rPr>
              <a:t>HISAT/HISAT2</a:t>
            </a:r>
            <a:endParaRPr lang="en-US" dirty="0">
              <a:latin typeface="Calibri" charset="0"/>
              <a:ea typeface="ＭＳ Ｐゴシック" charset="0"/>
            </a:endParaRPr>
          </a:p>
        </p:txBody>
      </p:sp>
      <p:cxnSp>
        <p:nvCxnSpPr>
          <p:cNvPr id="7" name="Straight Arrow Connector 6"/>
          <p:cNvCxnSpPr/>
          <p:nvPr/>
        </p:nvCxnSpPr>
        <p:spPr>
          <a:xfrm>
            <a:off x="179512" y="5805264"/>
            <a:ext cx="648072"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327576" y="2276872"/>
            <a:ext cx="3816424" cy="3693319"/>
          </a:xfrm>
          <a:prstGeom prst="rect">
            <a:avLst/>
          </a:prstGeom>
          <a:noFill/>
        </p:spPr>
        <p:txBody>
          <a:bodyPr wrap="square" rtlCol="0">
            <a:spAutoFit/>
          </a:bodyPr>
          <a:lstStyle/>
          <a:p>
            <a:pPr marL="342900" indent="-342900">
              <a:buFont typeface="Arial"/>
              <a:buChar char="•"/>
            </a:pPr>
            <a:r>
              <a:rPr lang="en-US" sz="1800" dirty="0" smtClean="0"/>
              <a:t>Again use global search until exactly one match of at least 28bp (slower)</a:t>
            </a:r>
          </a:p>
          <a:p>
            <a:pPr marL="342900" indent="-342900">
              <a:buFont typeface="Arial"/>
              <a:buChar char="•"/>
            </a:pPr>
            <a:r>
              <a:rPr lang="en-US" sz="1800" dirty="0" smtClean="0"/>
              <a:t>Extend as before until mismatch at 51bp (faster)</a:t>
            </a:r>
          </a:p>
          <a:p>
            <a:pPr marL="342900" indent="-342900">
              <a:buFont typeface="Arial"/>
              <a:buChar char="•"/>
            </a:pPr>
            <a:r>
              <a:rPr lang="en-US" sz="1800" dirty="0" smtClean="0"/>
              <a:t>Switch to local FM index to align first 8bp of remaining read</a:t>
            </a:r>
          </a:p>
          <a:p>
            <a:pPr marL="800100" lvl="1" indent="-342900">
              <a:buFont typeface="Arial"/>
              <a:buChar char="•"/>
            </a:pPr>
            <a:r>
              <a:rPr lang="en-US" sz="1800" dirty="0" smtClean="0"/>
              <a:t>If too many matches increase prefix size</a:t>
            </a:r>
          </a:p>
          <a:p>
            <a:pPr marL="342900" indent="-342900">
              <a:buFont typeface="Arial"/>
              <a:buChar char="•"/>
            </a:pPr>
            <a:r>
              <a:rPr lang="en-US" sz="1800" dirty="0" smtClean="0"/>
              <a:t>Extend again</a:t>
            </a:r>
          </a:p>
          <a:p>
            <a:pPr marL="342900" indent="-342900">
              <a:buFont typeface="Arial"/>
              <a:buChar char="•"/>
            </a:pPr>
            <a:r>
              <a:rPr lang="en-US" sz="1800" dirty="0" smtClean="0"/>
              <a:t>Check for compatibility and combine into single spliced alignment</a:t>
            </a:r>
            <a:endParaRPr lang="en-US" sz="1800" dirty="0"/>
          </a:p>
        </p:txBody>
      </p:sp>
      <p:cxnSp>
        <p:nvCxnSpPr>
          <p:cNvPr id="3" name="Straight Connector 2"/>
          <p:cNvCxnSpPr/>
          <p:nvPr/>
        </p:nvCxnSpPr>
        <p:spPr>
          <a:xfrm>
            <a:off x="1043608" y="5589240"/>
            <a:ext cx="0" cy="576064"/>
          </a:xfrm>
          <a:prstGeom prst="line">
            <a:avLst/>
          </a:prstGeom>
          <a:ln w="381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558234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152400" y="-26988"/>
            <a:ext cx="8839200" cy="1143001"/>
          </a:xfrm>
        </p:spPr>
        <p:txBody>
          <a:bodyPr/>
          <a:lstStyle/>
          <a:p>
            <a:r>
              <a:rPr lang="en-US">
                <a:latin typeface="Calibri" charset="0"/>
                <a:ea typeface="ＭＳ Ｐゴシック" charset="0"/>
              </a:rPr>
              <a:t>Should I allow ‘multi-mapped’ reads?</a:t>
            </a:r>
          </a:p>
        </p:txBody>
      </p:sp>
      <p:sp>
        <p:nvSpPr>
          <p:cNvPr id="3" name="Content Placeholder 2"/>
          <p:cNvSpPr>
            <a:spLocks noGrp="1"/>
          </p:cNvSpPr>
          <p:nvPr>
            <p:ph idx="1"/>
          </p:nvPr>
        </p:nvSpPr>
        <p:spPr>
          <a:xfrm>
            <a:off x="152400" y="1412875"/>
            <a:ext cx="8839200" cy="4724400"/>
          </a:xfrm>
        </p:spPr>
        <p:txBody>
          <a:bodyPr>
            <a:normAutofit lnSpcReduction="10000"/>
          </a:bodyPr>
          <a:lstStyle/>
          <a:p>
            <a:pPr>
              <a:defRPr/>
            </a:pPr>
            <a:r>
              <a:rPr lang="en-US" dirty="0" smtClean="0"/>
              <a:t>Depends on the application</a:t>
            </a:r>
          </a:p>
          <a:p>
            <a:pPr lvl="1">
              <a:defRPr/>
            </a:pPr>
            <a:endParaRPr lang="en-US" dirty="0" smtClean="0"/>
          </a:p>
          <a:p>
            <a:pPr>
              <a:defRPr/>
            </a:pPr>
            <a:r>
              <a:rPr lang="en-US" dirty="0" smtClean="0"/>
              <a:t>In *DNA* analysis it is common to use a mapper to randomly select alignments from a series of equally good alignments</a:t>
            </a:r>
          </a:p>
          <a:p>
            <a:pPr>
              <a:defRPr/>
            </a:pPr>
            <a:r>
              <a:rPr lang="en-US" dirty="0" smtClean="0"/>
              <a:t>In *RNA* analysis this is less common</a:t>
            </a:r>
          </a:p>
          <a:p>
            <a:pPr lvl="1">
              <a:defRPr/>
            </a:pPr>
            <a:r>
              <a:rPr lang="en-US" dirty="0" smtClean="0"/>
              <a:t>Perhaps disallow multi-mapped reads if you are variant calling</a:t>
            </a:r>
          </a:p>
          <a:p>
            <a:pPr lvl="1">
              <a:defRPr/>
            </a:pPr>
            <a:r>
              <a:rPr lang="en-US" dirty="0" smtClean="0"/>
              <a:t>Definitely should allow multi-mapped reads for expression analysis with </a:t>
            </a:r>
            <a:r>
              <a:rPr lang="en-US" dirty="0" smtClean="0"/>
              <a:t>Cufflinks (and </a:t>
            </a:r>
            <a:r>
              <a:rPr lang="en-US" dirty="0" err="1" smtClean="0"/>
              <a:t>StringTie</a:t>
            </a:r>
            <a:r>
              <a:rPr lang="en-US" dirty="0" smtClean="0"/>
              <a:t>?)</a:t>
            </a:r>
            <a:endParaRPr lang="en-US" dirty="0" smtClean="0"/>
          </a:p>
          <a:p>
            <a:pPr lvl="1">
              <a:defRPr/>
            </a:pPr>
            <a:r>
              <a:rPr lang="en-US" dirty="0" smtClean="0"/>
              <a:t>Definitely should allow multi-mapped reads for gene fusion discovery</a:t>
            </a:r>
            <a:endParaRPr lang="en-US" dirty="0"/>
          </a:p>
        </p:txBody>
      </p:sp>
    </p:spTree>
    <p:extLst>
      <p:ext uri="{BB962C8B-B14F-4D97-AF65-F5344CB8AC3E}">
        <p14:creationId xmlns:p14="http://schemas.microsoft.com/office/powerpoint/2010/main" val="197075857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52400" y="-26988"/>
            <a:ext cx="8839200" cy="1143001"/>
          </a:xfrm>
        </p:spPr>
        <p:txBody>
          <a:bodyPr/>
          <a:lstStyle/>
          <a:p>
            <a:r>
              <a:rPr lang="en-US" dirty="0">
                <a:latin typeface="Calibri" charset="0"/>
                <a:ea typeface="ＭＳ Ｐゴシック" charset="0"/>
              </a:rPr>
              <a:t>What is the output of </a:t>
            </a:r>
            <a:r>
              <a:rPr lang="en-US" dirty="0" smtClean="0">
                <a:latin typeface="Calibri" charset="0"/>
                <a:ea typeface="ＭＳ Ｐゴシック" charset="0"/>
              </a:rPr>
              <a:t>HISAT2?</a:t>
            </a:r>
            <a:endParaRPr lang="en-US" dirty="0">
              <a:latin typeface="Calibri" charset="0"/>
              <a:ea typeface="ＭＳ Ｐゴシック" charset="0"/>
            </a:endParaRPr>
          </a:p>
        </p:txBody>
      </p:sp>
      <p:sp>
        <p:nvSpPr>
          <p:cNvPr id="27650" name="Content Placeholder 2"/>
          <p:cNvSpPr>
            <a:spLocks noGrp="1"/>
          </p:cNvSpPr>
          <p:nvPr>
            <p:ph idx="1"/>
          </p:nvPr>
        </p:nvSpPr>
        <p:spPr>
          <a:xfrm>
            <a:off x="152400" y="1412875"/>
            <a:ext cx="8839200" cy="4724400"/>
          </a:xfrm>
        </p:spPr>
        <p:txBody>
          <a:bodyPr/>
          <a:lstStyle/>
          <a:p>
            <a:pPr>
              <a:defRPr/>
            </a:pPr>
            <a:r>
              <a:rPr lang="en-US" dirty="0">
                <a:latin typeface="Calibri" charset="0"/>
                <a:ea typeface="ＭＳ Ｐゴシック" charset="0"/>
              </a:rPr>
              <a:t>A SAM/BAM file</a:t>
            </a:r>
          </a:p>
          <a:p>
            <a:pPr lvl="1">
              <a:defRPr/>
            </a:pPr>
            <a:r>
              <a:rPr lang="en-US" dirty="0">
                <a:latin typeface="Calibri" charset="0"/>
                <a:ea typeface="ＭＳ Ｐゴシック" charset="0"/>
              </a:rPr>
              <a:t>SAM stands for Sequence Alignment/Map format</a:t>
            </a:r>
          </a:p>
          <a:p>
            <a:pPr lvl="1">
              <a:defRPr/>
            </a:pPr>
            <a:r>
              <a:rPr lang="en-US" dirty="0">
                <a:latin typeface="Calibri" charset="0"/>
                <a:ea typeface="ＭＳ Ｐゴシック" charset="0"/>
              </a:rPr>
              <a:t>BAM is the binary version of a SAM file</a:t>
            </a:r>
          </a:p>
          <a:p>
            <a:pPr>
              <a:defRPr/>
            </a:pPr>
            <a:endParaRPr lang="en-US" dirty="0" smtClean="0">
              <a:latin typeface="Calibri" charset="0"/>
              <a:ea typeface="ＭＳ Ｐゴシック" charset="0"/>
            </a:endParaRPr>
          </a:p>
          <a:p>
            <a:pPr marL="342900" lvl="1" indent="-342900">
              <a:buFont typeface="Arial" charset="0"/>
              <a:buChar char="•"/>
              <a:defRPr/>
            </a:pPr>
            <a:r>
              <a:rPr lang="en-US" dirty="0">
                <a:latin typeface="Calibri" charset="0"/>
                <a:ea typeface="ＭＳ Ｐゴシック" charset="0"/>
              </a:rPr>
              <a:t>Remember, compressed files require special handling compared to plain text </a:t>
            </a:r>
            <a:r>
              <a:rPr lang="en-US" dirty="0" smtClean="0">
                <a:latin typeface="Calibri" charset="0"/>
                <a:ea typeface="ＭＳ Ｐゴシック" charset="0"/>
              </a:rPr>
              <a:t>files</a:t>
            </a:r>
            <a:endParaRPr lang="en-US" dirty="0">
              <a:latin typeface="Calibri" charset="0"/>
              <a:ea typeface="ＭＳ Ｐゴシック" charset="0"/>
            </a:endParaRPr>
          </a:p>
          <a:p>
            <a:pPr>
              <a:defRPr/>
            </a:pPr>
            <a:endParaRPr lang="en-US" dirty="0">
              <a:latin typeface="Calibri" charset="0"/>
              <a:ea typeface="ＭＳ Ｐゴシック" charset="0"/>
            </a:endParaRPr>
          </a:p>
          <a:p>
            <a:pPr>
              <a:defRPr/>
            </a:pPr>
            <a:r>
              <a:rPr lang="en-US" dirty="0">
                <a:latin typeface="Calibri" charset="0"/>
                <a:ea typeface="ＭＳ Ｐゴシック" charset="0"/>
              </a:rPr>
              <a:t>How can I convert BAM to SAM?</a:t>
            </a:r>
          </a:p>
          <a:p>
            <a:pPr lvl="1">
              <a:defRPr/>
            </a:pPr>
            <a:r>
              <a:rPr lang="en-US" dirty="0">
                <a:latin typeface="Calibri" charset="0"/>
                <a:ea typeface="ＭＳ Ｐゴシック" charset="0"/>
                <a:hlinkClick r:id="rId2"/>
              </a:rPr>
              <a:t>http://www.biostars.org/p/1701/</a:t>
            </a:r>
            <a:endParaRPr lang="en-US" dirty="0">
              <a:latin typeface="Calibri" charset="0"/>
              <a:ea typeface="ＭＳ Ｐゴシック" charset="0"/>
            </a:endParaRPr>
          </a:p>
          <a:p>
            <a:pPr>
              <a:defRPr/>
            </a:pPr>
            <a:endParaRPr lang="en-US" dirty="0">
              <a:latin typeface="Calibri" charset="0"/>
              <a:ea typeface="ＭＳ Ｐゴシック" charset="0"/>
            </a:endParaRPr>
          </a:p>
        </p:txBody>
      </p:sp>
    </p:spTree>
    <p:extLst>
      <p:ext uri="{BB962C8B-B14F-4D97-AF65-F5344CB8AC3E}">
        <p14:creationId xmlns:p14="http://schemas.microsoft.com/office/powerpoint/2010/main" val="151637177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152400" y="-26988"/>
            <a:ext cx="8839200" cy="1143001"/>
          </a:xfrm>
        </p:spPr>
        <p:txBody>
          <a:bodyPr/>
          <a:lstStyle/>
          <a:p>
            <a:r>
              <a:rPr lang="en-US">
                <a:latin typeface="Calibri" charset="0"/>
                <a:ea typeface="ＭＳ Ｐゴシック" charset="0"/>
              </a:rPr>
              <a:t>Example of SAM/BAM file format</a:t>
            </a:r>
          </a:p>
        </p:txBody>
      </p:sp>
      <p:pic>
        <p:nvPicPr>
          <p:cNvPr id="23554" name="Content Placeholder 3" descr="BAM File Example Alignment Section.png"/>
          <p:cNvPicPr>
            <a:picLocks noGrp="1" noChangeAspect="1"/>
          </p:cNvPicPr>
          <p:nvPr>
            <p:ph idx="1"/>
          </p:nvPr>
        </p:nvPicPr>
        <p:blipFill>
          <a:blip r:embed="rId2">
            <a:extLst>
              <a:ext uri="{28A0092B-C50C-407E-A947-70E740481C1C}">
                <a14:useLocalDpi xmlns:a14="http://schemas.microsoft.com/office/drawing/2010/main" val="0"/>
              </a:ext>
            </a:extLst>
          </a:blip>
          <a:srcRect t="-459" b="937"/>
          <a:stretch>
            <a:fillRect/>
          </a:stretch>
        </p:blipFill>
        <p:spPr>
          <a:xfrm>
            <a:off x="323850" y="3206750"/>
            <a:ext cx="8424863" cy="2817813"/>
          </a:xfrm>
        </p:spPr>
      </p:pic>
      <p:pic>
        <p:nvPicPr>
          <p:cNvPr id="23555" name="Picture 4" descr="BAM File Example Header Secti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549400"/>
            <a:ext cx="8424863"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TextBox 5"/>
          <p:cNvSpPr txBox="1">
            <a:spLocks noChangeArrowheads="1"/>
          </p:cNvSpPr>
          <p:nvPr/>
        </p:nvSpPr>
        <p:spPr bwMode="auto">
          <a:xfrm>
            <a:off x="250825" y="1196975"/>
            <a:ext cx="46561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t>Example SAM/BAM header section (abbreviated)</a:t>
            </a:r>
          </a:p>
        </p:txBody>
      </p:sp>
      <p:sp>
        <p:nvSpPr>
          <p:cNvPr id="23557" name="TextBox 6"/>
          <p:cNvSpPr txBox="1">
            <a:spLocks noChangeArrowheads="1"/>
          </p:cNvSpPr>
          <p:nvPr/>
        </p:nvSpPr>
        <p:spPr bwMode="auto">
          <a:xfrm>
            <a:off x="246063" y="2852738"/>
            <a:ext cx="61960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t>Example SAM/BAM alignment section (only 10 alignments shown)</a:t>
            </a:r>
          </a:p>
        </p:txBody>
      </p:sp>
    </p:spTree>
    <p:extLst>
      <p:ext uri="{BB962C8B-B14F-4D97-AF65-F5344CB8AC3E}">
        <p14:creationId xmlns:p14="http://schemas.microsoft.com/office/powerpoint/2010/main" val="139307499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152400" y="-26988"/>
            <a:ext cx="8839200" cy="1143001"/>
          </a:xfrm>
        </p:spPr>
        <p:txBody>
          <a:bodyPr/>
          <a:lstStyle/>
          <a:p>
            <a:r>
              <a:rPr lang="en-US">
                <a:latin typeface="Calibri" charset="0"/>
                <a:ea typeface="ＭＳ Ｐゴシック" charset="0"/>
              </a:rPr>
              <a:t>Introduction to the SAM/BAM format</a:t>
            </a:r>
          </a:p>
        </p:txBody>
      </p:sp>
      <p:sp>
        <p:nvSpPr>
          <p:cNvPr id="28674" name="Content Placeholder 2"/>
          <p:cNvSpPr>
            <a:spLocks noGrp="1"/>
          </p:cNvSpPr>
          <p:nvPr>
            <p:ph idx="1"/>
          </p:nvPr>
        </p:nvSpPr>
        <p:spPr>
          <a:xfrm>
            <a:off x="152400" y="1412875"/>
            <a:ext cx="8839200" cy="4724400"/>
          </a:xfrm>
        </p:spPr>
        <p:txBody>
          <a:bodyPr>
            <a:normAutofit fontScale="70000" lnSpcReduction="20000"/>
          </a:bodyPr>
          <a:lstStyle/>
          <a:p>
            <a:pPr>
              <a:defRPr/>
            </a:pPr>
            <a:r>
              <a:rPr lang="en-US" dirty="0" smtClean="0">
                <a:latin typeface="Calibri" charset="0"/>
                <a:ea typeface="ＭＳ Ｐゴシック" charset="0"/>
              </a:rPr>
              <a:t>The specification</a:t>
            </a:r>
          </a:p>
          <a:p>
            <a:pPr lvl="1">
              <a:defRPr/>
            </a:pPr>
            <a:r>
              <a:rPr lang="en-US" dirty="0">
                <a:latin typeface="Calibri" charset="0"/>
                <a:ea typeface="ＭＳ Ｐゴシック" charset="0"/>
                <a:hlinkClick r:id="rId2"/>
              </a:rPr>
              <a:t>http://samtools.sourceforge.net/SAM1.</a:t>
            </a:r>
            <a:r>
              <a:rPr lang="en-US" dirty="0" smtClean="0">
                <a:latin typeface="Calibri" charset="0"/>
                <a:ea typeface="ＭＳ Ｐゴシック" charset="0"/>
                <a:hlinkClick r:id="rId2"/>
              </a:rPr>
              <a:t>pdf</a:t>
            </a:r>
            <a:endParaRPr lang="en-US" dirty="0">
              <a:latin typeface="Calibri" charset="0"/>
              <a:ea typeface="ＭＳ Ｐゴシック" charset="0"/>
            </a:endParaRPr>
          </a:p>
          <a:p>
            <a:pPr>
              <a:defRPr/>
            </a:pPr>
            <a:r>
              <a:rPr lang="en-US" dirty="0" smtClean="0">
                <a:latin typeface="Calibri" charset="0"/>
                <a:ea typeface="ＭＳ Ｐゴシック" charset="0"/>
              </a:rPr>
              <a:t>The SAM format consists of two sections:</a:t>
            </a:r>
          </a:p>
          <a:p>
            <a:pPr lvl="1">
              <a:defRPr/>
            </a:pPr>
            <a:r>
              <a:rPr lang="en-US" dirty="0" smtClean="0">
                <a:latin typeface="Calibri" charset="0"/>
                <a:ea typeface="ＭＳ Ｐゴシック" charset="0"/>
              </a:rPr>
              <a:t>Header section</a:t>
            </a:r>
          </a:p>
          <a:p>
            <a:pPr lvl="2">
              <a:defRPr/>
            </a:pPr>
            <a:r>
              <a:rPr lang="en-US" dirty="0" smtClean="0">
                <a:latin typeface="Calibri" charset="0"/>
                <a:ea typeface="ＭＳ Ｐゴシック" charset="0"/>
              </a:rPr>
              <a:t>Used to describe source of data, reference sequence, method of alignment, etc.</a:t>
            </a:r>
          </a:p>
          <a:p>
            <a:pPr lvl="1">
              <a:defRPr/>
            </a:pPr>
            <a:r>
              <a:rPr lang="en-US" dirty="0" smtClean="0">
                <a:latin typeface="Calibri" charset="0"/>
                <a:ea typeface="ＭＳ Ｐゴシック" charset="0"/>
              </a:rPr>
              <a:t>Alignment section</a:t>
            </a:r>
          </a:p>
          <a:p>
            <a:pPr lvl="2">
              <a:defRPr/>
            </a:pPr>
            <a:r>
              <a:rPr lang="en-US" dirty="0" smtClean="0">
                <a:latin typeface="Calibri" charset="0"/>
                <a:ea typeface="ＭＳ Ｐゴシック" charset="0"/>
              </a:rPr>
              <a:t>Used to describe the read, quality of the read, and nature alignment of the read to a region of the genome</a:t>
            </a:r>
          </a:p>
          <a:p>
            <a:pPr>
              <a:defRPr/>
            </a:pPr>
            <a:r>
              <a:rPr lang="en-US" dirty="0" smtClean="0">
                <a:latin typeface="Calibri" charset="0"/>
                <a:ea typeface="ＭＳ Ｐゴシック" charset="0"/>
              </a:rPr>
              <a:t>BAM is a compressed version of SAM</a:t>
            </a:r>
          </a:p>
          <a:p>
            <a:pPr lvl="1">
              <a:defRPr/>
            </a:pPr>
            <a:r>
              <a:rPr lang="en-US" dirty="0" smtClean="0">
                <a:latin typeface="Calibri" charset="0"/>
                <a:ea typeface="ＭＳ Ｐゴシック" charset="0"/>
              </a:rPr>
              <a:t>Compressed using lossless BGZF format</a:t>
            </a:r>
          </a:p>
          <a:p>
            <a:pPr lvl="1">
              <a:defRPr/>
            </a:pPr>
            <a:r>
              <a:rPr lang="en-US" dirty="0" smtClean="0">
                <a:latin typeface="Calibri" charset="0"/>
                <a:ea typeface="ＭＳ Ｐゴシック" charset="0"/>
              </a:rPr>
              <a:t>Other BAM compression strategies are a subject of research.  See ‘CRAM’ format for example</a:t>
            </a:r>
          </a:p>
          <a:p>
            <a:pPr>
              <a:defRPr/>
            </a:pPr>
            <a:r>
              <a:rPr lang="en-US" dirty="0" smtClean="0"/>
              <a:t>BAM files are usually ‘indexed’</a:t>
            </a:r>
          </a:p>
          <a:p>
            <a:pPr lvl="1">
              <a:defRPr/>
            </a:pPr>
            <a:r>
              <a:rPr lang="en-US" dirty="0" smtClean="0"/>
              <a:t>A ‘.bai’ file will be found beside the ‘.bam’ file </a:t>
            </a:r>
          </a:p>
          <a:p>
            <a:pPr lvl="1">
              <a:defRPr/>
            </a:pPr>
            <a:r>
              <a:rPr lang="en-US" dirty="0" smtClean="0"/>
              <a:t>Indexing </a:t>
            </a:r>
            <a:r>
              <a:rPr lang="en-US" dirty="0"/>
              <a:t>aims to achieve fast retrieval of alignments overlapping a </a:t>
            </a:r>
            <a:r>
              <a:rPr lang="en-US" dirty="0" smtClean="0"/>
              <a:t>specified </a:t>
            </a:r>
            <a:r>
              <a:rPr lang="en-US" dirty="0"/>
              <a:t>region without </a:t>
            </a:r>
            <a:r>
              <a:rPr lang="en-US" dirty="0" smtClean="0"/>
              <a:t>going through </a:t>
            </a:r>
            <a:r>
              <a:rPr lang="en-US" dirty="0"/>
              <a:t>the whole alignments. BAM must be sorted by the reference ID and then the </a:t>
            </a:r>
            <a:r>
              <a:rPr lang="en-US" dirty="0" smtClean="0"/>
              <a:t>leftmost coordinate </a:t>
            </a:r>
            <a:r>
              <a:rPr lang="en-US" dirty="0"/>
              <a:t>before </a:t>
            </a:r>
            <a:r>
              <a:rPr lang="en-US" dirty="0" smtClean="0"/>
              <a:t>indexing</a:t>
            </a:r>
            <a:endParaRPr lang="en-US" dirty="0"/>
          </a:p>
        </p:txBody>
      </p:sp>
    </p:spTree>
    <p:extLst>
      <p:ext uri="{BB962C8B-B14F-4D97-AF65-F5344CB8AC3E}">
        <p14:creationId xmlns:p14="http://schemas.microsoft.com/office/powerpoint/2010/main" val="105398573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52400" y="-26988"/>
            <a:ext cx="8839200" cy="1143001"/>
          </a:xfrm>
        </p:spPr>
        <p:txBody>
          <a:bodyPr/>
          <a:lstStyle/>
          <a:p>
            <a:r>
              <a:rPr lang="en-US">
                <a:latin typeface="Calibri" charset="0"/>
                <a:ea typeface="ＭＳ Ｐゴシック" charset="0"/>
              </a:rPr>
              <a:t>SAM/BAM header section</a:t>
            </a:r>
          </a:p>
        </p:txBody>
      </p:sp>
      <p:sp>
        <p:nvSpPr>
          <p:cNvPr id="3" name="Content Placeholder 2"/>
          <p:cNvSpPr>
            <a:spLocks noGrp="1"/>
          </p:cNvSpPr>
          <p:nvPr>
            <p:ph idx="1"/>
          </p:nvPr>
        </p:nvSpPr>
        <p:spPr>
          <a:xfrm>
            <a:off x="152400" y="1268413"/>
            <a:ext cx="8839200" cy="4895850"/>
          </a:xfrm>
        </p:spPr>
        <p:txBody>
          <a:bodyPr>
            <a:normAutofit fontScale="77500" lnSpcReduction="20000"/>
          </a:bodyPr>
          <a:lstStyle/>
          <a:p>
            <a:pPr>
              <a:defRPr/>
            </a:pPr>
            <a:r>
              <a:rPr lang="en-US" dirty="0"/>
              <a:t>Used to describe source of data, reference sequence, method of alignment, etc.</a:t>
            </a:r>
          </a:p>
          <a:p>
            <a:pPr>
              <a:defRPr/>
            </a:pPr>
            <a:r>
              <a:rPr lang="en-US" dirty="0" smtClean="0"/>
              <a:t>Each section begins </a:t>
            </a:r>
            <a:r>
              <a:rPr lang="en-US" dirty="0"/>
              <a:t>with character </a:t>
            </a:r>
            <a:r>
              <a:rPr lang="en-US" dirty="0" smtClean="0"/>
              <a:t>‘@’ </a:t>
            </a:r>
            <a:r>
              <a:rPr lang="en-US" dirty="0"/>
              <a:t>followed by a two-letter record type code</a:t>
            </a:r>
            <a:r>
              <a:rPr lang="en-US" dirty="0" smtClean="0"/>
              <a:t>.  These are followed by two-letter tags and values </a:t>
            </a:r>
          </a:p>
          <a:p>
            <a:pPr lvl="1">
              <a:defRPr/>
            </a:pPr>
            <a:r>
              <a:rPr lang="en-US" dirty="0" smtClean="0"/>
              <a:t>@HD  The header line</a:t>
            </a:r>
          </a:p>
          <a:p>
            <a:pPr lvl="2">
              <a:defRPr/>
            </a:pPr>
            <a:r>
              <a:rPr lang="en-US" dirty="0" smtClean="0"/>
              <a:t>VN: format version</a:t>
            </a:r>
          </a:p>
          <a:p>
            <a:pPr lvl="2">
              <a:defRPr/>
            </a:pPr>
            <a:r>
              <a:rPr lang="en-US" dirty="0" smtClean="0"/>
              <a:t>SO: Sorting order of alignments</a:t>
            </a:r>
          </a:p>
          <a:p>
            <a:pPr lvl="1">
              <a:defRPr/>
            </a:pPr>
            <a:r>
              <a:rPr lang="en-US" dirty="0" smtClean="0"/>
              <a:t>@SQ  Reference sequence dictionary</a:t>
            </a:r>
          </a:p>
          <a:p>
            <a:pPr lvl="2">
              <a:defRPr/>
            </a:pPr>
            <a:r>
              <a:rPr lang="en-US" dirty="0" smtClean="0"/>
              <a:t>SN: reference sequence name</a:t>
            </a:r>
          </a:p>
          <a:p>
            <a:pPr lvl="2">
              <a:defRPr/>
            </a:pPr>
            <a:r>
              <a:rPr lang="en-US" dirty="0" smtClean="0"/>
              <a:t>LN: reference sequence length</a:t>
            </a:r>
          </a:p>
          <a:p>
            <a:pPr lvl="2">
              <a:defRPr/>
            </a:pPr>
            <a:r>
              <a:rPr lang="en-US" dirty="0" smtClean="0"/>
              <a:t>SP: species</a:t>
            </a:r>
          </a:p>
          <a:p>
            <a:pPr lvl="1">
              <a:defRPr/>
            </a:pPr>
            <a:r>
              <a:rPr lang="en-US" dirty="0" smtClean="0"/>
              <a:t>@RG  Read group</a:t>
            </a:r>
          </a:p>
          <a:p>
            <a:pPr lvl="2">
              <a:defRPr/>
            </a:pPr>
            <a:r>
              <a:rPr lang="en-US" dirty="0" smtClean="0"/>
              <a:t>ID: read group identifier</a:t>
            </a:r>
          </a:p>
          <a:p>
            <a:pPr lvl="2">
              <a:defRPr/>
            </a:pPr>
            <a:r>
              <a:rPr lang="en-US" dirty="0" smtClean="0"/>
              <a:t>CN: name of sequencing center</a:t>
            </a:r>
          </a:p>
          <a:p>
            <a:pPr lvl="2">
              <a:defRPr/>
            </a:pPr>
            <a:r>
              <a:rPr lang="en-US" dirty="0" smtClean="0"/>
              <a:t>SM: sample name</a:t>
            </a:r>
          </a:p>
          <a:p>
            <a:pPr lvl="1">
              <a:defRPr/>
            </a:pPr>
            <a:r>
              <a:rPr lang="en-US" dirty="0" smtClean="0"/>
              <a:t>@PG  Program</a:t>
            </a:r>
          </a:p>
          <a:p>
            <a:pPr lvl="2">
              <a:defRPr/>
            </a:pPr>
            <a:r>
              <a:rPr lang="en-US" dirty="0" smtClean="0"/>
              <a:t>PN: program name</a:t>
            </a:r>
          </a:p>
          <a:p>
            <a:pPr lvl="2">
              <a:defRPr/>
            </a:pPr>
            <a:r>
              <a:rPr lang="en-US" dirty="0" smtClean="0"/>
              <a:t>VN: program version</a:t>
            </a:r>
            <a:endParaRPr lang="en-US" dirty="0"/>
          </a:p>
        </p:txBody>
      </p:sp>
    </p:spTree>
    <p:extLst>
      <p:ext uri="{BB962C8B-B14F-4D97-AF65-F5344CB8AC3E}">
        <p14:creationId xmlns:p14="http://schemas.microsoft.com/office/powerpoint/2010/main" val="181426148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latin typeface="Calibri" charset="0"/>
              <a:ea typeface="ＭＳ Ｐゴシック" charset="0"/>
              <a:cs typeface="Calibri" charset="0"/>
            </a:endParaRPr>
          </a:p>
        </p:txBody>
      </p:sp>
      <p:pic>
        <p:nvPicPr>
          <p:cNvPr id="10242" name="Picture 4" descr="TGI_logo_V_2color_bevel.tiff"/>
          <p:cNvPicPr>
            <a:picLocks noChangeAspect="1"/>
          </p:cNvPicPr>
          <p:nvPr/>
        </p:nvPicPr>
        <p:blipFill>
          <a:blip r:embed="rId2">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descr="RNA-Seq-alignm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636838"/>
            <a:ext cx="4248150"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itle 1"/>
          <p:cNvSpPr txBox="1">
            <a:spLocks/>
          </p:cNvSpPr>
          <p:nvPr/>
        </p:nvSpPr>
        <p:spPr bwMode="auto">
          <a:xfrm>
            <a:off x="29432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smtClean="0">
                <a:solidFill>
                  <a:schemeClr val="bg1"/>
                </a:solidFill>
                <a:latin typeface="Calibri" charset="0"/>
                <a:cs typeface="Segoe UI" charset="0"/>
              </a:rPr>
              <a:t>RNA-</a:t>
            </a:r>
            <a:r>
              <a:rPr lang="en-US" sz="2000" dirty="0" err="1">
                <a:solidFill>
                  <a:schemeClr val="bg1"/>
                </a:solidFill>
                <a:latin typeface="Calibri" charset="0"/>
                <a:cs typeface="Segoe UI" charset="0"/>
              </a:rPr>
              <a:t>S</a:t>
            </a:r>
            <a:r>
              <a:rPr lang="en-US" sz="2000" dirty="0" err="1" smtClean="0">
                <a:solidFill>
                  <a:schemeClr val="bg1"/>
                </a:solidFill>
                <a:latin typeface="Calibri" charset="0"/>
                <a:cs typeface="Segoe UI" charset="0"/>
              </a:rPr>
              <a:t>eq</a:t>
            </a:r>
            <a:r>
              <a:rPr lang="en-US" sz="2000" dirty="0" smtClean="0">
                <a:solidFill>
                  <a:schemeClr val="bg1"/>
                </a:solidFill>
                <a:latin typeface="Calibri" charset="0"/>
                <a:cs typeface="Segoe UI" charset="0"/>
              </a:rPr>
              <a:t> Module </a:t>
            </a:r>
            <a:r>
              <a:rPr lang="en-US" sz="2000" dirty="0" smtClean="0">
                <a:solidFill>
                  <a:schemeClr val="bg1"/>
                </a:solidFill>
                <a:latin typeface="Calibri" charset="0"/>
                <a:cs typeface="Segoe UI" charset="0"/>
              </a:rPr>
              <a:t>2</a:t>
            </a:r>
            <a:r>
              <a:rPr lang="en-US" sz="2000" dirty="0">
                <a:solidFill>
                  <a:schemeClr val="bg1"/>
                </a:solidFill>
                <a:latin typeface="Calibri" charset="0"/>
                <a:cs typeface="Segoe UI" charset="0"/>
              </a:rPr>
              <a:t/>
            </a:r>
            <a:br>
              <a:rPr lang="en-US" sz="2000" dirty="0">
                <a:solidFill>
                  <a:schemeClr val="bg1"/>
                </a:solidFill>
                <a:latin typeface="Calibri" charset="0"/>
                <a:cs typeface="Segoe UI" charset="0"/>
              </a:rPr>
            </a:br>
            <a:r>
              <a:rPr lang="en-US" sz="2000" dirty="0">
                <a:solidFill>
                  <a:schemeClr val="bg1"/>
                </a:solidFill>
                <a:latin typeface="Calibri" charset="0"/>
                <a:cs typeface="Segoe UI" charset="0"/>
              </a:rPr>
              <a:t>Alignment and Visualization (lecture)</a:t>
            </a:r>
            <a:endParaRPr lang="en-US" sz="1800" b="1" dirty="0">
              <a:solidFill>
                <a:schemeClr val="bg1"/>
              </a:solidFill>
              <a:latin typeface="Calibri" charset="0"/>
              <a:cs typeface="Segoe UI" charset="0"/>
            </a:endParaRPr>
          </a:p>
        </p:txBody>
      </p:sp>
      <p:sp>
        <p:nvSpPr>
          <p:cNvPr id="8" name="Title 1"/>
          <p:cNvSpPr txBox="1">
            <a:spLocks/>
          </p:cNvSpPr>
          <p:nvPr/>
        </p:nvSpPr>
        <p:spPr>
          <a:xfrm>
            <a:off x="3854897"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smtClean="0">
                <a:latin typeface="Calibri"/>
                <a:ea typeface="+mj-ea"/>
                <a:cs typeface="Calibri"/>
              </a:rPr>
              <a:t>Malachi Griffith, Obi Griffith, Jason Walker, Alex Wagner</a:t>
            </a:r>
          </a:p>
          <a:p>
            <a:pPr fontAlgn="auto">
              <a:spcAft>
                <a:spcPts val="0"/>
              </a:spcAft>
              <a:buFont typeface="Arial" pitchFamily="34" charset="0"/>
              <a:buNone/>
              <a:defRPr/>
            </a:pPr>
            <a:r>
              <a:rPr lang="en-US" sz="1600" dirty="0">
                <a:ln w="1270">
                  <a:solidFill>
                    <a:schemeClr val="tx1">
                      <a:alpha val="38000"/>
                    </a:schemeClr>
                  </a:solidFill>
                </a:ln>
                <a:latin typeface="Calibri"/>
                <a:cs typeface="Calibri"/>
              </a:rPr>
              <a:t>Advanced Sequencing Technologies &amp; Applications</a:t>
            </a:r>
          </a:p>
          <a:p>
            <a:pPr fontAlgn="auto">
              <a:spcAft>
                <a:spcPts val="0"/>
              </a:spcAft>
              <a:defRPr/>
            </a:pPr>
            <a:r>
              <a:rPr lang="en-US" sz="1400" dirty="0">
                <a:ln w="1270">
                  <a:solidFill>
                    <a:schemeClr val="tx1">
                      <a:alpha val="38000"/>
                    </a:schemeClr>
                  </a:solidFill>
                </a:ln>
                <a:latin typeface="Calibri"/>
                <a:ea typeface="+mn-ea"/>
                <a:cs typeface="Calibri"/>
              </a:rPr>
              <a:t>November </a:t>
            </a:r>
            <a:r>
              <a:rPr lang="en-US" sz="1400" dirty="0" smtClean="0">
                <a:ln w="1270">
                  <a:solidFill>
                    <a:schemeClr val="tx1">
                      <a:alpha val="38000"/>
                    </a:schemeClr>
                  </a:solidFill>
                </a:ln>
                <a:latin typeface="Calibri"/>
                <a:ea typeface="+mn-ea"/>
                <a:cs typeface="Calibri"/>
              </a:rPr>
              <a:t>7 </a:t>
            </a:r>
            <a:r>
              <a:rPr lang="en-US" sz="1400" dirty="0">
                <a:ln w="1270">
                  <a:solidFill>
                    <a:schemeClr val="tx1">
                      <a:alpha val="38000"/>
                    </a:schemeClr>
                  </a:solidFill>
                </a:ln>
                <a:latin typeface="Calibri"/>
                <a:ea typeface="+mn-ea"/>
                <a:cs typeface="Calibri"/>
              </a:rPr>
              <a:t>- </a:t>
            </a:r>
            <a:r>
              <a:rPr lang="en-US" sz="1400" dirty="0" smtClean="0">
                <a:ln w="1270">
                  <a:solidFill>
                    <a:schemeClr val="tx1">
                      <a:alpha val="38000"/>
                    </a:schemeClr>
                  </a:solidFill>
                </a:ln>
                <a:latin typeface="Calibri"/>
                <a:ea typeface="+mn-ea"/>
                <a:cs typeface="Calibri"/>
              </a:rPr>
              <a:t>20, 2016</a:t>
            </a:r>
          </a:p>
        </p:txBody>
      </p:sp>
    </p:spTree>
    <p:extLst>
      <p:ext uri="{BB962C8B-B14F-4D97-AF65-F5344CB8AC3E}">
        <p14:creationId xmlns:p14="http://schemas.microsoft.com/office/powerpoint/2010/main" val="325060695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52400" y="-26988"/>
            <a:ext cx="8839200" cy="1143001"/>
          </a:xfrm>
        </p:spPr>
        <p:txBody>
          <a:bodyPr/>
          <a:lstStyle/>
          <a:p>
            <a:r>
              <a:rPr lang="en-US">
                <a:latin typeface="Calibri" charset="0"/>
                <a:ea typeface="ＭＳ Ｐゴシック" charset="0"/>
              </a:rPr>
              <a:t>SAM/BAM alignment section</a:t>
            </a:r>
          </a:p>
        </p:txBody>
      </p:sp>
      <p:sp>
        <p:nvSpPr>
          <p:cNvPr id="3" name="Content Placeholder 2"/>
          <p:cNvSpPr>
            <a:spLocks noGrp="1"/>
          </p:cNvSpPr>
          <p:nvPr>
            <p:ph idx="1"/>
          </p:nvPr>
        </p:nvSpPr>
        <p:spPr>
          <a:xfrm>
            <a:off x="152400" y="4062413"/>
            <a:ext cx="8839200" cy="2103437"/>
          </a:xfrm>
        </p:spPr>
        <p:txBody>
          <a:bodyPr>
            <a:normAutofit fontScale="32500" lnSpcReduction="20000"/>
          </a:bodyPr>
          <a:lstStyle/>
          <a:p>
            <a:pPr marL="0" indent="0">
              <a:buFont typeface="Arial" charset="0"/>
              <a:buNone/>
              <a:defRPr/>
            </a:pPr>
            <a:r>
              <a:rPr lang="en-US" sz="4300" b="1" dirty="0" smtClean="0">
                <a:latin typeface="Courier New"/>
                <a:cs typeface="Courier New"/>
              </a:rPr>
              <a:t>Example values</a:t>
            </a:r>
          </a:p>
          <a:p>
            <a:pPr marL="514350" indent="-514350">
              <a:buFont typeface="Wingdings" charset="2"/>
              <a:buAutoNum type="arabicPlain"/>
              <a:defRPr/>
            </a:pPr>
            <a:endParaRPr lang="en-US" dirty="0" smtClean="0">
              <a:latin typeface="Courier New"/>
              <a:cs typeface="Courier New"/>
            </a:endParaRPr>
          </a:p>
          <a:p>
            <a:pPr marL="514350" indent="-514350">
              <a:buFont typeface="Wingdings" charset="2"/>
              <a:buAutoNum type="arabicPlain"/>
              <a:defRPr/>
            </a:pPr>
            <a:r>
              <a:rPr lang="en-US" dirty="0" smtClean="0">
                <a:latin typeface="Courier New"/>
                <a:cs typeface="Courier New"/>
              </a:rPr>
              <a:t>QNAME  e.g.  HWI</a:t>
            </a:r>
            <a:r>
              <a:rPr lang="en-US" dirty="0">
                <a:latin typeface="Courier New"/>
                <a:cs typeface="Courier New"/>
              </a:rPr>
              <a:t>-ST495_129147882:1:2302:10269:</a:t>
            </a:r>
            <a:r>
              <a:rPr lang="en-US" dirty="0" smtClean="0">
                <a:latin typeface="Courier New"/>
                <a:cs typeface="Courier New"/>
              </a:rPr>
              <a:t>12362 (QNAME)</a:t>
            </a:r>
          </a:p>
          <a:p>
            <a:pPr marL="514350" indent="-514350">
              <a:buFont typeface="Wingdings" charset="2"/>
              <a:buAutoNum type="arabicPlain"/>
              <a:defRPr/>
            </a:pPr>
            <a:r>
              <a:rPr lang="en-US" dirty="0" smtClean="0">
                <a:latin typeface="Courier New"/>
                <a:cs typeface="Courier New"/>
              </a:rPr>
              <a:t>FLAG   e.g.  99</a:t>
            </a:r>
          </a:p>
          <a:p>
            <a:pPr marL="514350" indent="-514350">
              <a:buFont typeface="Wingdings" charset="2"/>
              <a:buAutoNum type="arabicPlain"/>
              <a:defRPr/>
            </a:pPr>
            <a:r>
              <a:rPr lang="en-US" dirty="0" smtClean="0">
                <a:latin typeface="Courier New"/>
                <a:cs typeface="Courier New"/>
              </a:rPr>
              <a:t>RNAME  e.g.  1</a:t>
            </a:r>
          </a:p>
          <a:p>
            <a:pPr marL="514350" indent="-514350">
              <a:buFont typeface="Wingdings" charset="2"/>
              <a:buAutoNum type="arabicPlain"/>
              <a:defRPr/>
            </a:pPr>
            <a:r>
              <a:rPr lang="en-US" dirty="0" smtClean="0">
                <a:latin typeface="Courier New"/>
                <a:cs typeface="Courier New"/>
              </a:rPr>
              <a:t>POS    e.g.  11623</a:t>
            </a:r>
          </a:p>
          <a:p>
            <a:pPr marL="514350" indent="-514350">
              <a:buFont typeface="Wingdings" charset="2"/>
              <a:buAutoNum type="arabicPlain"/>
              <a:defRPr/>
            </a:pPr>
            <a:r>
              <a:rPr lang="en-US" dirty="0" smtClean="0">
                <a:latin typeface="Courier New"/>
                <a:cs typeface="Courier New"/>
              </a:rPr>
              <a:t>MAPQ   e.g.  3</a:t>
            </a:r>
          </a:p>
          <a:p>
            <a:pPr marL="514350" indent="-514350">
              <a:buFont typeface="Wingdings" charset="2"/>
              <a:buAutoNum type="arabicPlain"/>
              <a:defRPr/>
            </a:pPr>
            <a:r>
              <a:rPr lang="en-US" dirty="0" smtClean="0">
                <a:latin typeface="Courier New"/>
                <a:cs typeface="Courier New"/>
              </a:rPr>
              <a:t>CIGAR  e.g.  100M</a:t>
            </a:r>
          </a:p>
          <a:p>
            <a:pPr marL="514350" indent="-514350">
              <a:buFont typeface="Wingdings" charset="2"/>
              <a:buAutoNum type="arabicPlain"/>
              <a:defRPr/>
            </a:pPr>
            <a:r>
              <a:rPr lang="en-US" dirty="0" smtClean="0">
                <a:latin typeface="Courier New"/>
                <a:cs typeface="Courier New"/>
              </a:rPr>
              <a:t>RNEXT  e.g.  = </a:t>
            </a:r>
          </a:p>
          <a:p>
            <a:pPr marL="514350" indent="-514350">
              <a:buFont typeface="Wingdings" charset="2"/>
              <a:buAutoNum type="arabicPlain"/>
              <a:defRPr/>
            </a:pPr>
            <a:r>
              <a:rPr lang="en-US" dirty="0" smtClean="0">
                <a:latin typeface="Courier New"/>
                <a:cs typeface="Courier New"/>
              </a:rPr>
              <a:t>PNEXT  e.g.  11740</a:t>
            </a:r>
          </a:p>
          <a:p>
            <a:pPr marL="514350" indent="-514350">
              <a:buFont typeface="Wingdings" charset="2"/>
              <a:buAutoNum type="arabicPlain"/>
              <a:defRPr/>
            </a:pPr>
            <a:r>
              <a:rPr lang="en-US" dirty="0" smtClean="0">
                <a:latin typeface="Courier New"/>
                <a:cs typeface="Courier New"/>
              </a:rPr>
              <a:t>TLEN   e.g.  217</a:t>
            </a:r>
          </a:p>
          <a:p>
            <a:pPr marL="514350" indent="-514350">
              <a:buFont typeface="Wingdings" charset="2"/>
              <a:buAutoNum type="arabicPlain"/>
              <a:defRPr/>
            </a:pPr>
            <a:r>
              <a:rPr lang="en-US" dirty="0" smtClean="0">
                <a:latin typeface="Courier New"/>
                <a:cs typeface="Courier New"/>
              </a:rPr>
              <a:t>SEQ    e.g.  CCTGTTTCTCCACAAAGTGTTTACTTTTGGATTTTTGCCAGTCTAACAGGTGAAGCCCTGGAGATTCTTATTAGTGATTTGGGCTGGGGCCTGGCCATGT</a:t>
            </a:r>
          </a:p>
          <a:p>
            <a:pPr marL="514350" indent="-514350">
              <a:buFont typeface="Wingdings" charset="2"/>
              <a:buAutoNum type="arabicPlain"/>
              <a:defRPr/>
            </a:pPr>
            <a:r>
              <a:rPr lang="en-US" dirty="0" smtClean="0">
                <a:latin typeface="Courier New"/>
                <a:cs typeface="Courier New"/>
              </a:rPr>
              <a:t>QUAL   e.g.  CCCFFFFFHHHHHJJIJFIJJJJJJJJJJJHIJJJJJJJIJJJJJGGHIJHIJJJJJJJJJGHGGIJJJJJJIJEEHHHHFFFFCDCDDDDDDDB</a:t>
            </a:r>
            <a:r>
              <a:rPr lang="en-US" dirty="0">
                <a:latin typeface="Courier New"/>
                <a:cs typeface="Courier New"/>
              </a:rPr>
              <a:t>@</a:t>
            </a:r>
            <a:r>
              <a:rPr lang="en-US" dirty="0" smtClean="0">
                <a:latin typeface="Courier New"/>
                <a:cs typeface="Courier New"/>
              </a:rPr>
              <a:t>ACDD</a:t>
            </a:r>
            <a:endParaRPr lang="en-US" dirty="0">
              <a:latin typeface="Courier New"/>
              <a:cs typeface="Courier New"/>
            </a:endParaRPr>
          </a:p>
        </p:txBody>
      </p:sp>
      <p:pic>
        <p:nvPicPr>
          <p:cNvPr id="26627" name="Picture 3" descr="BAM Alignment Section Column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063625"/>
            <a:ext cx="8170862" cy="271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5-Point Star 4"/>
          <p:cNvSpPr/>
          <p:nvPr/>
        </p:nvSpPr>
        <p:spPr>
          <a:xfrm>
            <a:off x="611188" y="1541463"/>
            <a:ext cx="144462" cy="144462"/>
          </a:xfrm>
          <a:prstGeom prst="star5">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dirty="0"/>
          </a:p>
        </p:txBody>
      </p:sp>
      <p:sp>
        <p:nvSpPr>
          <p:cNvPr id="6" name="5-Point Star 5"/>
          <p:cNvSpPr/>
          <p:nvPr/>
        </p:nvSpPr>
        <p:spPr>
          <a:xfrm>
            <a:off x="611188" y="2406650"/>
            <a:ext cx="144462" cy="142875"/>
          </a:xfrm>
          <a:prstGeom prst="star5">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dirty="0"/>
          </a:p>
        </p:txBody>
      </p:sp>
    </p:spTree>
    <p:extLst>
      <p:ext uri="{BB962C8B-B14F-4D97-AF65-F5344CB8AC3E}">
        <p14:creationId xmlns:p14="http://schemas.microsoft.com/office/powerpoint/2010/main" val="211941395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 y="-26988"/>
            <a:ext cx="8839200" cy="1143001"/>
          </a:xfrm>
        </p:spPr>
        <p:txBody>
          <a:bodyPr/>
          <a:lstStyle/>
          <a:p>
            <a:r>
              <a:rPr lang="en-US" dirty="0">
                <a:latin typeface="Calibri" charset="0"/>
                <a:ea typeface="ＭＳ Ｐゴシック" charset="0"/>
              </a:rPr>
              <a:t>SAM/BAM flags explained</a:t>
            </a:r>
          </a:p>
        </p:txBody>
      </p:sp>
      <p:sp>
        <p:nvSpPr>
          <p:cNvPr id="3" name="Content Placeholder 2"/>
          <p:cNvSpPr>
            <a:spLocks noGrp="1"/>
          </p:cNvSpPr>
          <p:nvPr>
            <p:ph idx="1"/>
          </p:nvPr>
        </p:nvSpPr>
        <p:spPr>
          <a:xfrm>
            <a:off x="152400" y="1052513"/>
            <a:ext cx="8839200" cy="1798637"/>
          </a:xfrm>
        </p:spPr>
        <p:txBody>
          <a:bodyPr>
            <a:normAutofit fontScale="55000" lnSpcReduction="20000"/>
          </a:bodyPr>
          <a:lstStyle/>
          <a:p>
            <a:pPr>
              <a:defRPr/>
            </a:pPr>
            <a:r>
              <a:rPr lang="en-US" dirty="0">
                <a:hlinkClick r:id="rId2"/>
              </a:rPr>
              <a:t>http://broadinstitute.github.io/picard/explain-</a:t>
            </a:r>
            <a:r>
              <a:rPr lang="en-US" dirty="0" smtClean="0">
                <a:hlinkClick r:id="rId2"/>
              </a:rPr>
              <a:t>flags.html</a:t>
            </a:r>
            <a:endParaRPr lang="en-US" dirty="0" smtClean="0"/>
          </a:p>
          <a:p>
            <a:pPr>
              <a:defRPr/>
            </a:pPr>
            <a:r>
              <a:rPr lang="en-US" dirty="0" smtClean="0"/>
              <a:t>12 bitwise flags describing the alignment</a:t>
            </a:r>
          </a:p>
          <a:p>
            <a:pPr>
              <a:defRPr/>
            </a:pPr>
            <a:r>
              <a:rPr lang="en-US" dirty="0" smtClean="0"/>
              <a:t>These flags are stored as a binary string of length 11 instead of 11 columns of data</a:t>
            </a:r>
          </a:p>
          <a:p>
            <a:pPr>
              <a:defRPr/>
            </a:pPr>
            <a:r>
              <a:rPr lang="en-US" dirty="0" smtClean="0"/>
              <a:t>Value of ‘1’ indicates the flag is set.  e.g. 00100000000</a:t>
            </a:r>
          </a:p>
          <a:p>
            <a:pPr>
              <a:defRPr/>
            </a:pPr>
            <a:r>
              <a:rPr lang="en-US" dirty="0" smtClean="0"/>
              <a:t>All combinations can be represented as a number from 1 to 2048 (i.e. 2</a:t>
            </a:r>
            <a:r>
              <a:rPr lang="en-US" baseline="30000" dirty="0" smtClean="0"/>
              <a:t>11</a:t>
            </a:r>
            <a:r>
              <a:rPr lang="en-US" dirty="0" smtClean="0"/>
              <a:t>-1).  This number is used in the BAM/SAM file.  You can specify ‘required’ or ‘filter’ flags in samtools view using the ‘-f’ and ‘-F’ options respectively  </a:t>
            </a:r>
            <a:endParaRPr lang="en-US" dirty="0"/>
          </a:p>
        </p:txBody>
      </p:sp>
      <p:sp>
        <p:nvSpPr>
          <p:cNvPr id="27652" name="TextBox 4"/>
          <p:cNvSpPr txBox="1">
            <a:spLocks noChangeArrowheads="1"/>
          </p:cNvSpPr>
          <p:nvPr/>
        </p:nvSpPr>
        <p:spPr bwMode="auto">
          <a:xfrm>
            <a:off x="250825" y="5846763"/>
            <a:ext cx="84248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Note that to maximize confusion, each bit is described in the SAM specification using its hexadecimal representation (i.e., '0x10' = 16 and '0x40' = 64).</a:t>
            </a:r>
          </a:p>
        </p:txBody>
      </p:sp>
      <p:pic>
        <p:nvPicPr>
          <p:cNvPr id="4" name="Picture 3" descr="Screen Shot 2015-11-16 at 1.15.5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2636487"/>
            <a:ext cx="7884368" cy="3168777"/>
          </a:xfrm>
          <a:prstGeom prst="rect">
            <a:avLst/>
          </a:prstGeom>
        </p:spPr>
      </p:pic>
    </p:spTree>
    <p:extLst>
      <p:ext uri="{BB962C8B-B14F-4D97-AF65-F5344CB8AC3E}">
        <p14:creationId xmlns:p14="http://schemas.microsoft.com/office/powerpoint/2010/main" val="281155301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 y="-100013"/>
            <a:ext cx="8839200" cy="1143001"/>
          </a:xfrm>
        </p:spPr>
        <p:txBody>
          <a:bodyPr/>
          <a:lstStyle/>
          <a:p>
            <a:r>
              <a:rPr lang="en-US">
                <a:latin typeface="Calibri" charset="0"/>
                <a:ea typeface="ＭＳ Ｐゴシック" charset="0"/>
              </a:rPr>
              <a:t>CIGAR strings explained</a:t>
            </a:r>
          </a:p>
        </p:txBody>
      </p:sp>
      <p:sp>
        <p:nvSpPr>
          <p:cNvPr id="3" name="Content Placeholder 2"/>
          <p:cNvSpPr>
            <a:spLocks noGrp="1"/>
          </p:cNvSpPr>
          <p:nvPr>
            <p:ph idx="1"/>
          </p:nvPr>
        </p:nvSpPr>
        <p:spPr>
          <a:xfrm>
            <a:off x="179388" y="4508500"/>
            <a:ext cx="8839200" cy="1728788"/>
          </a:xfrm>
        </p:spPr>
        <p:txBody>
          <a:bodyPr>
            <a:normAutofit fontScale="70000" lnSpcReduction="20000"/>
          </a:bodyPr>
          <a:lstStyle/>
          <a:p>
            <a:pPr>
              <a:defRPr/>
            </a:pPr>
            <a:r>
              <a:rPr lang="en-US" dirty="0"/>
              <a:t>The CIGAR string is a sequence of </a:t>
            </a:r>
            <a:r>
              <a:rPr lang="en-US" dirty="0" smtClean="0"/>
              <a:t>base </a:t>
            </a:r>
            <a:r>
              <a:rPr lang="en-US" dirty="0"/>
              <a:t>lengths and </a:t>
            </a:r>
            <a:r>
              <a:rPr lang="en-US" dirty="0" smtClean="0"/>
              <a:t>associated ‘operations’ that are </a:t>
            </a:r>
            <a:r>
              <a:rPr lang="en-US" dirty="0"/>
              <a:t>used to </a:t>
            </a:r>
            <a:r>
              <a:rPr lang="en-US" dirty="0" smtClean="0"/>
              <a:t>indicate which </a:t>
            </a:r>
            <a:r>
              <a:rPr lang="en-US" dirty="0"/>
              <a:t>bases align </a:t>
            </a:r>
            <a:r>
              <a:rPr lang="en-US" dirty="0" smtClean="0"/>
              <a:t>to the reference (</a:t>
            </a:r>
            <a:r>
              <a:rPr lang="en-US" dirty="0"/>
              <a:t>either a </a:t>
            </a:r>
            <a:r>
              <a:rPr lang="en-US" dirty="0" smtClean="0"/>
              <a:t>match or mismatch), </a:t>
            </a:r>
            <a:r>
              <a:rPr lang="en-US" dirty="0"/>
              <a:t>are </a:t>
            </a:r>
            <a:r>
              <a:rPr lang="en-US" dirty="0" smtClean="0"/>
              <a:t>deleted, are inserted, represent introns, etc.</a:t>
            </a:r>
          </a:p>
          <a:p>
            <a:pPr>
              <a:defRPr/>
            </a:pPr>
            <a:r>
              <a:rPr lang="en-US" dirty="0"/>
              <a:t>e.g. </a:t>
            </a:r>
            <a:r>
              <a:rPr lang="en-US" dirty="0" smtClean="0"/>
              <a:t>81M859N19M</a:t>
            </a:r>
          </a:p>
          <a:p>
            <a:pPr lvl="1">
              <a:defRPr/>
            </a:pPr>
            <a:r>
              <a:rPr lang="en-US" dirty="0" smtClean="0"/>
              <a:t>A 100 bp read consists of:  81 bases of alignment to reference, 859 bases skipped (an intron), 19 bases of alignment</a:t>
            </a:r>
            <a:endParaRPr lang="en-US" dirty="0"/>
          </a:p>
        </p:txBody>
      </p:sp>
      <p:pic>
        <p:nvPicPr>
          <p:cNvPr id="28675" name="Picture 4" descr="CIGAR operation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257300"/>
            <a:ext cx="8208962" cy="306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520650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152400" y="-17463"/>
            <a:ext cx="8839200" cy="1143001"/>
          </a:xfrm>
        </p:spPr>
        <p:txBody>
          <a:bodyPr/>
          <a:lstStyle/>
          <a:p>
            <a:r>
              <a:rPr lang="en-US">
                <a:latin typeface="Calibri" charset="0"/>
                <a:ea typeface="ＭＳ Ｐゴシック" charset="0"/>
              </a:rPr>
              <a:t>Introduction to the BED format</a:t>
            </a:r>
          </a:p>
        </p:txBody>
      </p:sp>
      <p:sp>
        <p:nvSpPr>
          <p:cNvPr id="28674" name="Content Placeholder 2"/>
          <p:cNvSpPr>
            <a:spLocks noGrp="1"/>
          </p:cNvSpPr>
          <p:nvPr>
            <p:ph idx="1"/>
          </p:nvPr>
        </p:nvSpPr>
        <p:spPr>
          <a:xfrm>
            <a:off x="152400" y="1600200"/>
            <a:ext cx="8839200" cy="4421188"/>
          </a:xfrm>
        </p:spPr>
        <p:txBody>
          <a:bodyPr>
            <a:normAutofit lnSpcReduction="10000"/>
          </a:bodyPr>
          <a:lstStyle/>
          <a:p>
            <a:pPr>
              <a:defRPr/>
            </a:pPr>
            <a:r>
              <a:rPr lang="en-US" dirty="0">
                <a:latin typeface="Calibri" charset="0"/>
                <a:ea typeface="ＭＳ Ｐゴシック" charset="0"/>
              </a:rPr>
              <a:t>When working with BAM files, it is very common to want to examine a focused subset of the reference genome</a:t>
            </a:r>
          </a:p>
          <a:p>
            <a:pPr lvl="1">
              <a:defRPr/>
            </a:pPr>
            <a:r>
              <a:rPr lang="en-US" dirty="0">
                <a:latin typeface="Calibri" charset="0"/>
                <a:ea typeface="ＭＳ Ｐゴシック" charset="0"/>
              </a:rPr>
              <a:t>e.g. </a:t>
            </a:r>
            <a:r>
              <a:rPr lang="en-US" dirty="0" smtClean="0">
                <a:latin typeface="Calibri" charset="0"/>
                <a:ea typeface="ＭＳ Ｐゴシック" charset="0"/>
              </a:rPr>
              <a:t>the </a:t>
            </a:r>
            <a:r>
              <a:rPr lang="en-US" dirty="0">
                <a:latin typeface="Calibri" charset="0"/>
                <a:ea typeface="ＭＳ Ｐゴシック" charset="0"/>
              </a:rPr>
              <a:t>exons of a gene</a:t>
            </a:r>
          </a:p>
          <a:p>
            <a:pPr>
              <a:defRPr/>
            </a:pPr>
            <a:r>
              <a:rPr lang="en-US" dirty="0">
                <a:latin typeface="Calibri" charset="0"/>
                <a:ea typeface="ＭＳ Ｐゴシック" charset="0"/>
              </a:rPr>
              <a:t>These subsets are commonly specified in ‘BED’ files</a:t>
            </a:r>
          </a:p>
          <a:p>
            <a:pPr lvl="1">
              <a:defRPr/>
            </a:pPr>
            <a:r>
              <a:rPr lang="en-US" dirty="0">
                <a:latin typeface="Calibri" charset="0"/>
                <a:ea typeface="ＭＳ Ｐゴシック" charset="0"/>
                <a:hlinkClick r:id="rId2"/>
              </a:rPr>
              <a:t>https://genome.ucsc.edu/FAQ/FAQformat.html#format1</a:t>
            </a:r>
            <a:endParaRPr lang="en-US" dirty="0">
              <a:latin typeface="Calibri" charset="0"/>
              <a:ea typeface="ＭＳ Ｐゴシック" charset="0"/>
            </a:endParaRPr>
          </a:p>
          <a:p>
            <a:pPr>
              <a:defRPr/>
            </a:pPr>
            <a:r>
              <a:rPr lang="en-US" dirty="0">
                <a:latin typeface="Calibri" charset="0"/>
                <a:ea typeface="ＭＳ Ｐゴシック" charset="0"/>
              </a:rPr>
              <a:t>Many BAM manipulation tools accept regions of interest in BED format</a:t>
            </a:r>
          </a:p>
          <a:p>
            <a:pPr>
              <a:defRPr/>
            </a:pPr>
            <a:r>
              <a:rPr lang="en-US" dirty="0">
                <a:latin typeface="Calibri" charset="0"/>
                <a:ea typeface="ＭＳ Ｐゴシック" charset="0"/>
              </a:rPr>
              <a:t>Basic BED format (tab separated):</a:t>
            </a:r>
          </a:p>
          <a:p>
            <a:pPr lvl="1">
              <a:defRPr/>
            </a:pPr>
            <a:r>
              <a:rPr lang="en-US" dirty="0">
                <a:latin typeface="Calibri" charset="0"/>
                <a:ea typeface="ＭＳ Ｐゴシック" charset="0"/>
              </a:rPr>
              <a:t>Chromosome name, start position, end </a:t>
            </a:r>
            <a:r>
              <a:rPr lang="en-US" dirty="0" smtClean="0">
                <a:latin typeface="Calibri" charset="0"/>
                <a:ea typeface="ＭＳ Ｐゴシック" charset="0"/>
              </a:rPr>
              <a:t>position</a:t>
            </a:r>
          </a:p>
          <a:p>
            <a:pPr lvl="1">
              <a:defRPr/>
            </a:pPr>
            <a:r>
              <a:rPr lang="en-US" dirty="0" smtClean="0">
                <a:latin typeface="Calibri" charset="0"/>
                <a:ea typeface="ＭＳ Ｐゴシック" charset="0"/>
              </a:rPr>
              <a:t>Coordinates in BED format are 0 based</a:t>
            </a:r>
            <a:endParaRPr lang="en-US" dirty="0">
              <a:latin typeface="Calibri" charset="0"/>
              <a:ea typeface="ＭＳ Ｐゴシック" charset="0"/>
            </a:endParaRPr>
          </a:p>
        </p:txBody>
      </p:sp>
    </p:spTree>
    <p:extLst>
      <p:ext uri="{BB962C8B-B14F-4D97-AF65-F5344CB8AC3E}">
        <p14:creationId xmlns:p14="http://schemas.microsoft.com/office/powerpoint/2010/main" val="45379163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152400" y="-26988"/>
            <a:ext cx="8839200" cy="1143001"/>
          </a:xfrm>
        </p:spPr>
        <p:txBody>
          <a:bodyPr/>
          <a:lstStyle/>
          <a:p>
            <a:r>
              <a:rPr lang="en-US">
                <a:latin typeface="Calibri" charset="0"/>
                <a:ea typeface="ＭＳ Ｐゴシック" charset="0"/>
              </a:rPr>
              <a:t>Manipulation of SAM/BAM and BED files</a:t>
            </a:r>
          </a:p>
        </p:txBody>
      </p:sp>
      <p:sp>
        <p:nvSpPr>
          <p:cNvPr id="30722" name="Content Placeholder 2"/>
          <p:cNvSpPr>
            <a:spLocks noGrp="1"/>
          </p:cNvSpPr>
          <p:nvPr>
            <p:ph idx="1"/>
          </p:nvPr>
        </p:nvSpPr>
        <p:spPr>
          <a:xfrm>
            <a:off x="152400" y="1412875"/>
            <a:ext cx="8839200" cy="4724400"/>
          </a:xfrm>
        </p:spPr>
        <p:txBody>
          <a:bodyPr/>
          <a:lstStyle/>
          <a:p>
            <a:r>
              <a:rPr lang="en-US">
                <a:latin typeface="Calibri" charset="0"/>
                <a:ea typeface="ＭＳ Ｐゴシック" charset="0"/>
              </a:rPr>
              <a:t>Several tools are used ubiquitously in sequence analysis to manipulate these files</a:t>
            </a:r>
          </a:p>
          <a:p>
            <a:r>
              <a:rPr lang="en-US">
                <a:latin typeface="Calibri" charset="0"/>
                <a:ea typeface="ＭＳ Ｐゴシック" charset="0"/>
              </a:rPr>
              <a:t>SAM/BAM files</a:t>
            </a:r>
          </a:p>
          <a:p>
            <a:pPr lvl="1"/>
            <a:r>
              <a:rPr lang="en-US">
                <a:latin typeface="Calibri" charset="0"/>
                <a:ea typeface="ＭＳ Ｐゴシック" charset="0"/>
              </a:rPr>
              <a:t>samtools</a:t>
            </a:r>
          </a:p>
          <a:p>
            <a:pPr lvl="1"/>
            <a:r>
              <a:rPr lang="en-US">
                <a:latin typeface="Calibri" charset="0"/>
                <a:ea typeface="ＭＳ Ｐゴシック" charset="0"/>
              </a:rPr>
              <a:t>bamtools</a:t>
            </a:r>
          </a:p>
          <a:p>
            <a:pPr lvl="1"/>
            <a:r>
              <a:rPr lang="en-US">
                <a:latin typeface="Calibri" charset="0"/>
                <a:ea typeface="ＭＳ Ｐゴシック" charset="0"/>
              </a:rPr>
              <a:t>picard</a:t>
            </a:r>
          </a:p>
          <a:p>
            <a:r>
              <a:rPr lang="en-US">
                <a:latin typeface="Calibri" charset="0"/>
                <a:ea typeface="ＭＳ Ｐゴシック" charset="0"/>
              </a:rPr>
              <a:t>BED files</a:t>
            </a:r>
          </a:p>
          <a:p>
            <a:pPr lvl="1"/>
            <a:r>
              <a:rPr lang="en-US">
                <a:latin typeface="Calibri" charset="0"/>
                <a:ea typeface="ＭＳ Ｐゴシック" charset="0"/>
              </a:rPr>
              <a:t>bedtools</a:t>
            </a:r>
          </a:p>
          <a:p>
            <a:pPr lvl="1"/>
            <a:r>
              <a:rPr lang="en-US">
                <a:latin typeface="Calibri" charset="0"/>
                <a:ea typeface="ＭＳ Ｐゴシック" charset="0"/>
              </a:rPr>
              <a:t>bedops</a:t>
            </a:r>
          </a:p>
        </p:txBody>
      </p:sp>
    </p:spTree>
    <p:extLst>
      <p:ext uri="{BB962C8B-B14F-4D97-AF65-F5344CB8AC3E}">
        <p14:creationId xmlns:p14="http://schemas.microsoft.com/office/powerpoint/2010/main" val="332726907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52400" y="-26988"/>
            <a:ext cx="8839200" cy="1143001"/>
          </a:xfrm>
        </p:spPr>
        <p:txBody>
          <a:bodyPr/>
          <a:lstStyle/>
          <a:p>
            <a:r>
              <a:rPr lang="en-US">
                <a:latin typeface="Calibri" charset="0"/>
                <a:ea typeface="ＭＳ Ｐゴシック" charset="0"/>
              </a:rPr>
              <a:t>How should I sort my SAM/BAM file?</a:t>
            </a:r>
          </a:p>
        </p:txBody>
      </p:sp>
      <p:sp>
        <p:nvSpPr>
          <p:cNvPr id="31746" name="Content Placeholder 2"/>
          <p:cNvSpPr>
            <a:spLocks noGrp="1"/>
          </p:cNvSpPr>
          <p:nvPr>
            <p:ph idx="1"/>
          </p:nvPr>
        </p:nvSpPr>
        <p:spPr>
          <a:xfrm>
            <a:off x="152400" y="1341438"/>
            <a:ext cx="8839200" cy="4724400"/>
          </a:xfrm>
        </p:spPr>
        <p:txBody>
          <a:bodyPr/>
          <a:lstStyle/>
          <a:p>
            <a:r>
              <a:rPr lang="en-US">
                <a:latin typeface="Calibri" charset="0"/>
                <a:ea typeface="ＭＳ Ｐゴシック" charset="0"/>
              </a:rPr>
              <a:t>Generally BAM files are sorted by </a:t>
            </a:r>
            <a:r>
              <a:rPr lang="en-US" u="sng">
                <a:latin typeface="Calibri" charset="0"/>
                <a:ea typeface="ＭＳ Ｐゴシック" charset="0"/>
              </a:rPr>
              <a:t>position</a:t>
            </a:r>
          </a:p>
          <a:p>
            <a:pPr lvl="1"/>
            <a:r>
              <a:rPr lang="en-US">
                <a:latin typeface="Calibri" charset="0"/>
                <a:ea typeface="ＭＳ Ｐゴシック" charset="0"/>
              </a:rPr>
              <a:t>This is for performance reasons</a:t>
            </a:r>
          </a:p>
          <a:p>
            <a:pPr lvl="2"/>
            <a:r>
              <a:rPr lang="en-US">
                <a:latin typeface="Calibri" charset="0"/>
                <a:ea typeface="ＭＳ Ｐゴシック" charset="0"/>
              </a:rPr>
              <a:t>When sorted and indexed, arbitrary positions in a massive BAM file can be accessed rapidly</a:t>
            </a:r>
          </a:p>
          <a:p>
            <a:r>
              <a:rPr lang="en-US">
                <a:latin typeface="Calibri" charset="0"/>
                <a:ea typeface="ＭＳ Ｐゴシック" charset="0"/>
              </a:rPr>
              <a:t>Certain tools require a BAM sorted by </a:t>
            </a:r>
            <a:r>
              <a:rPr lang="en-US" u="sng">
                <a:latin typeface="Calibri" charset="0"/>
                <a:ea typeface="ＭＳ Ｐゴシック" charset="0"/>
              </a:rPr>
              <a:t>read name</a:t>
            </a:r>
          </a:p>
          <a:p>
            <a:pPr lvl="1"/>
            <a:r>
              <a:rPr lang="en-US">
                <a:latin typeface="Calibri" charset="0"/>
                <a:ea typeface="ＭＳ Ｐゴシック" charset="0"/>
              </a:rPr>
              <a:t>Usually this is when we need to easily identify both reads of a pair</a:t>
            </a:r>
          </a:p>
          <a:p>
            <a:pPr lvl="2"/>
            <a:r>
              <a:rPr lang="en-US">
                <a:latin typeface="Calibri" charset="0"/>
                <a:ea typeface="ＭＳ Ｐゴシック" charset="0"/>
              </a:rPr>
              <a:t>The insert size between two reads may be large</a:t>
            </a:r>
          </a:p>
          <a:p>
            <a:pPr lvl="2"/>
            <a:r>
              <a:rPr lang="en-US">
                <a:latin typeface="Calibri" charset="0"/>
                <a:ea typeface="ＭＳ Ｐゴシック" charset="0"/>
              </a:rPr>
              <a:t>In fusion detection we are interested in read pairs that map to different chromosomes…</a:t>
            </a:r>
          </a:p>
        </p:txBody>
      </p:sp>
    </p:spTree>
    <p:extLst>
      <p:ext uri="{BB962C8B-B14F-4D97-AF65-F5344CB8AC3E}">
        <p14:creationId xmlns:p14="http://schemas.microsoft.com/office/powerpoint/2010/main" val="3191882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52400" y="-26988"/>
            <a:ext cx="8839200" cy="1143001"/>
          </a:xfrm>
        </p:spPr>
        <p:txBody>
          <a:bodyPr/>
          <a:lstStyle/>
          <a:p>
            <a:r>
              <a:rPr lang="en-US">
                <a:latin typeface="Calibri" charset="0"/>
                <a:ea typeface="ＭＳ Ｐゴシック" charset="0"/>
              </a:rPr>
              <a:t>Visualization of RNA-seq alignments in IGV browser</a:t>
            </a:r>
          </a:p>
        </p:txBody>
      </p:sp>
      <p:pic>
        <p:nvPicPr>
          <p:cNvPr id="32770" name="Content Placeholder 1" descr="IGV UMPS Screenshot.png"/>
          <p:cNvPicPr>
            <a:picLocks noGrp="1" noChangeAspect="1"/>
          </p:cNvPicPr>
          <p:nvPr>
            <p:ph idx="1"/>
          </p:nvPr>
        </p:nvPicPr>
        <p:blipFill>
          <a:blip r:embed="rId2">
            <a:extLst>
              <a:ext uri="{28A0092B-C50C-407E-A947-70E740481C1C}">
                <a14:useLocalDpi xmlns:a14="http://schemas.microsoft.com/office/drawing/2010/main" val="0"/>
              </a:ext>
            </a:extLst>
          </a:blip>
          <a:srcRect l="-1563" r="-1563"/>
          <a:stretch>
            <a:fillRect/>
          </a:stretch>
        </p:blipFill>
        <p:spPr>
          <a:xfrm>
            <a:off x="827088" y="1700213"/>
            <a:ext cx="7815262" cy="4176712"/>
          </a:xfrm>
        </p:spPr>
      </p:pic>
      <p:cxnSp>
        <p:nvCxnSpPr>
          <p:cNvPr id="4" name="Straight Arrow Connector 3"/>
          <p:cNvCxnSpPr/>
          <p:nvPr/>
        </p:nvCxnSpPr>
        <p:spPr>
          <a:xfrm>
            <a:off x="1763713" y="1484313"/>
            <a:ext cx="431800" cy="5048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2" name="TextBox 4"/>
          <p:cNvSpPr txBox="1">
            <a:spLocks noChangeArrowheads="1"/>
          </p:cNvSpPr>
          <p:nvPr/>
        </p:nvSpPr>
        <p:spPr bwMode="auto">
          <a:xfrm>
            <a:off x="1357313" y="1208088"/>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Ideogram</a:t>
            </a:r>
          </a:p>
        </p:txBody>
      </p:sp>
      <p:cxnSp>
        <p:nvCxnSpPr>
          <p:cNvPr id="8" name="Straight Arrow Connector 7"/>
          <p:cNvCxnSpPr/>
          <p:nvPr/>
        </p:nvCxnSpPr>
        <p:spPr>
          <a:xfrm flipH="1">
            <a:off x="4427538" y="1484313"/>
            <a:ext cx="431800" cy="36036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4" name="TextBox 10"/>
          <p:cNvSpPr txBox="1">
            <a:spLocks noChangeArrowheads="1"/>
          </p:cNvSpPr>
          <p:nvPr/>
        </p:nvSpPr>
        <p:spPr bwMode="auto">
          <a:xfrm>
            <a:off x="4859338" y="1341438"/>
            <a:ext cx="14938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Control pop-up info</a:t>
            </a:r>
          </a:p>
        </p:txBody>
      </p:sp>
      <p:cxnSp>
        <p:nvCxnSpPr>
          <p:cNvPr id="12" name="Straight Arrow Connector 11"/>
          <p:cNvCxnSpPr/>
          <p:nvPr/>
        </p:nvCxnSpPr>
        <p:spPr>
          <a:xfrm flipV="1">
            <a:off x="2124075" y="5589588"/>
            <a:ext cx="431800" cy="431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6" name="TextBox 14"/>
          <p:cNvSpPr txBox="1">
            <a:spLocks noChangeArrowheads="1"/>
          </p:cNvSpPr>
          <p:nvPr/>
        </p:nvSpPr>
        <p:spPr bwMode="auto">
          <a:xfrm>
            <a:off x="1619250" y="6021388"/>
            <a:ext cx="941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Gene track</a:t>
            </a:r>
          </a:p>
        </p:txBody>
      </p:sp>
      <p:sp>
        <p:nvSpPr>
          <p:cNvPr id="32777" name="TextBox 15"/>
          <p:cNvSpPr txBox="1">
            <a:spLocks noChangeArrowheads="1"/>
          </p:cNvSpPr>
          <p:nvPr/>
        </p:nvSpPr>
        <p:spPr bwMode="auto">
          <a:xfrm>
            <a:off x="34925" y="4508500"/>
            <a:ext cx="10064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Reads track</a:t>
            </a:r>
          </a:p>
        </p:txBody>
      </p:sp>
      <p:cxnSp>
        <p:nvCxnSpPr>
          <p:cNvPr id="17" name="Straight Arrow Connector 16"/>
          <p:cNvCxnSpPr>
            <a:stCxn id="32777" idx="0"/>
          </p:cNvCxnSpPr>
          <p:nvPr/>
        </p:nvCxnSpPr>
        <p:spPr>
          <a:xfrm flipV="1">
            <a:off x="538163" y="4149725"/>
            <a:ext cx="577850" cy="35877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9" name="TextBox 18"/>
          <p:cNvSpPr txBox="1">
            <a:spLocks noChangeArrowheads="1"/>
          </p:cNvSpPr>
          <p:nvPr/>
        </p:nvSpPr>
        <p:spPr bwMode="auto">
          <a:xfrm>
            <a:off x="34925" y="3079750"/>
            <a:ext cx="852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Coverage </a:t>
            </a:r>
          </a:p>
          <a:p>
            <a:pPr algn="ctr" eaLnBrk="1" hangingPunct="1"/>
            <a:r>
              <a:rPr lang="en-US" sz="1200"/>
              <a:t>track</a:t>
            </a:r>
          </a:p>
        </p:txBody>
      </p:sp>
      <p:cxnSp>
        <p:nvCxnSpPr>
          <p:cNvPr id="20" name="Straight Arrow Connector 19"/>
          <p:cNvCxnSpPr>
            <a:stCxn id="32779" idx="0"/>
          </p:cNvCxnSpPr>
          <p:nvPr/>
        </p:nvCxnSpPr>
        <p:spPr>
          <a:xfrm flipV="1">
            <a:off x="461963" y="2719388"/>
            <a:ext cx="654050" cy="36036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flipH="1" flipV="1">
            <a:off x="6732588" y="3141663"/>
            <a:ext cx="214312" cy="50323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2" name="TextBox 22"/>
          <p:cNvSpPr txBox="1">
            <a:spLocks noChangeArrowheads="1"/>
          </p:cNvSpPr>
          <p:nvPr/>
        </p:nvSpPr>
        <p:spPr bwMode="auto">
          <a:xfrm>
            <a:off x="6481763" y="3644900"/>
            <a:ext cx="1114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Single reads, not spliced</a:t>
            </a:r>
          </a:p>
        </p:txBody>
      </p:sp>
      <p:cxnSp>
        <p:nvCxnSpPr>
          <p:cNvPr id="24" name="Straight Arrow Connector 23"/>
          <p:cNvCxnSpPr/>
          <p:nvPr/>
        </p:nvCxnSpPr>
        <p:spPr>
          <a:xfrm flipV="1">
            <a:off x="3779838" y="4652963"/>
            <a:ext cx="431800" cy="431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4" name="TextBox 25"/>
          <p:cNvSpPr txBox="1">
            <a:spLocks noChangeArrowheads="1"/>
          </p:cNvSpPr>
          <p:nvPr/>
        </p:nvSpPr>
        <p:spPr bwMode="auto">
          <a:xfrm>
            <a:off x="3132138" y="5013325"/>
            <a:ext cx="1114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Single reads, spliced</a:t>
            </a:r>
          </a:p>
        </p:txBody>
      </p:sp>
      <p:cxnSp>
        <p:nvCxnSpPr>
          <p:cNvPr id="27" name="Straight Arrow Connector 26"/>
          <p:cNvCxnSpPr/>
          <p:nvPr/>
        </p:nvCxnSpPr>
        <p:spPr>
          <a:xfrm flipV="1">
            <a:off x="1763713" y="2636838"/>
            <a:ext cx="438150" cy="5048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6" name="TextBox 28"/>
          <p:cNvSpPr txBox="1">
            <a:spLocks noChangeArrowheads="1"/>
          </p:cNvSpPr>
          <p:nvPr/>
        </p:nvSpPr>
        <p:spPr bwMode="auto">
          <a:xfrm>
            <a:off x="1331913" y="3111500"/>
            <a:ext cx="850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Coverage </a:t>
            </a:r>
          </a:p>
          <a:p>
            <a:pPr algn="ctr" eaLnBrk="1" hangingPunct="1"/>
            <a:r>
              <a:rPr lang="en-US" sz="1200"/>
              <a:t>scale</a:t>
            </a:r>
          </a:p>
        </p:txBody>
      </p:sp>
      <p:cxnSp>
        <p:nvCxnSpPr>
          <p:cNvPr id="30" name="Straight Arrow Connector 29"/>
          <p:cNvCxnSpPr/>
          <p:nvPr/>
        </p:nvCxnSpPr>
        <p:spPr>
          <a:xfrm flipH="1">
            <a:off x="6084888" y="1557338"/>
            <a:ext cx="647700" cy="50323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8" name="TextBox 32"/>
          <p:cNvSpPr txBox="1">
            <a:spLocks noChangeArrowheads="1"/>
          </p:cNvSpPr>
          <p:nvPr/>
        </p:nvSpPr>
        <p:spPr bwMode="auto">
          <a:xfrm>
            <a:off x="6357938" y="1341438"/>
            <a:ext cx="1238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Viewer position</a:t>
            </a:r>
          </a:p>
        </p:txBody>
      </p:sp>
      <p:cxnSp>
        <p:nvCxnSpPr>
          <p:cNvPr id="34" name="Straight Arrow Connector 33"/>
          <p:cNvCxnSpPr/>
          <p:nvPr/>
        </p:nvCxnSpPr>
        <p:spPr>
          <a:xfrm flipH="1">
            <a:off x="6516688" y="1628775"/>
            <a:ext cx="1439862" cy="10795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90" name="TextBox 35"/>
          <p:cNvSpPr txBox="1">
            <a:spLocks noChangeArrowheads="1"/>
          </p:cNvSpPr>
          <p:nvPr/>
        </p:nvSpPr>
        <p:spPr bwMode="auto">
          <a:xfrm>
            <a:off x="7740650" y="1196975"/>
            <a:ext cx="850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Coverage </a:t>
            </a:r>
          </a:p>
          <a:p>
            <a:pPr algn="ctr" eaLnBrk="1" hangingPunct="1"/>
            <a:r>
              <a:rPr lang="en-US" sz="1200"/>
              <a:t>pileup</a:t>
            </a:r>
          </a:p>
        </p:txBody>
      </p:sp>
      <p:cxnSp>
        <p:nvCxnSpPr>
          <p:cNvPr id="37" name="Straight Arrow Connector 36"/>
          <p:cNvCxnSpPr/>
          <p:nvPr/>
        </p:nvCxnSpPr>
        <p:spPr>
          <a:xfrm flipV="1">
            <a:off x="7667625" y="3429000"/>
            <a:ext cx="144463" cy="57626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92" name="TextBox 38"/>
          <p:cNvSpPr txBox="1">
            <a:spLocks noChangeArrowheads="1"/>
          </p:cNvSpPr>
          <p:nvPr/>
        </p:nvSpPr>
        <p:spPr bwMode="auto">
          <a:xfrm>
            <a:off x="7343775" y="4005263"/>
            <a:ext cx="612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+ve</a:t>
            </a:r>
          </a:p>
          <a:p>
            <a:pPr eaLnBrk="1" hangingPunct="1"/>
            <a:r>
              <a:rPr lang="en-US" sz="1200"/>
              <a:t>strand</a:t>
            </a:r>
          </a:p>
        </p:txBody>
      </p:sp>
      <p:cxnSp>
        <p:nvCxnSpPr>
          <p:cNvPr id="40" name="Straight Arrow Connector 39"/>
          <p:cNvCxnSpPr/>
          <p:nvPr/>
        </p:nvCxnSpPr>
        <p:spPr>
          <a:xfrm flipH="1" flipV="1">
            <a:off x="8118475" y="3500438"/>
            <a:ext cx="125413" cy="5048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94" name="TextBox 40"/>
          <p:cNvSpPr txBox="1">
            <a:spLocks noChangeArrowheads="1"/>
          </p:cNvSpPr>
          <p:nvPr/>
        </p:nvSpPr>
        <p:spPr bwMode="auto">
          <a:xfrm>
            <a:off x="7991475" y="4005263"/>
            <a:ext cx="612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-ve</a:t>
            </a:r>
          </a:p>
          <a:p>
            <a:pPr eaLnBrk="1" hangingPunct="1"/>
            <a:r>
              <a:rPr lang="en-US" sz="1200"/>
              <a:t>strand</a:t>
            </a:r>
          </a:p>
        </p:txBody>
      </p:sp>
    </p:spTree>
    <p:extLst>
      <p:ext uri="{BB962C8B-B14F-4D97-AF65-F5344CB8AC3E}">
        <p14:creationId xmlns:p14="http://schemas.microsoft.com/office/powerpoint/2010/main" val="363083170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152400" y="44450"/>
            <a:ext cx="8839200" cy="1143000"/>
          </a:xfrm>
        </p:spPr>
        <p:txBody>
          <a:bodyPr/>
          <a:lstStyle/>
          <a:p>
            <a:r>
              <a:rPr lang="en-US">
                <a:latin typeface="Calibri" charset="0"/>
                <a:ea typeface="ＭＳ Ｐゴシック" charset="0"/>
              </a:rPr>
              <a:t>Alternative viewers to IGV</a:t>
            </a:r>
          </a:p>
        </p:txBody>
      </p:sp>
      <p:sp>
        <p:nvSpPr>
          <p:cNvPr id="33794" name="Content Placeholder 2"/>
          <p:cNvSpPr>
            <a:spLocks noGrp="1"/>
          </p:cNvSpPr>
          <p:nvPr>
            <p:ph idx="1"/>
          </p:nvPr>
        </p:nvSpPr>
        <p:spPr/>
        <p:txBody>
          <a:bodyPr/>
          <a:lstStyle/>
          <a:p>
            <a:r>
              <a:rPr lang="en-US">
                <a:latin typeface="Calibri" charset="0"/>
                <a:ea typeface="ＭＳ Ｐゴシック" charset="0"/>
              </a:rPr>
              <a:t>Alternative viewers to IGV</a:t>
            </a:r>
          </a:p>
          <a:p>
            <a:pPr lvl="1"/>
            <a:r>
              <a:rPr lang="en-US">
                <a:latin typeface="Calibri" charset="0"/>
                <a:ea typeface="ＭＳ Ｐゴシック" charset="0"/>
                <a:hlinkClick r:id="rId2"/>
              </a:rPr>
              <a:t>http://www.biostars.org/p/12752/</a:t>
            </a:r>
            <a:endParaRPr lang="en-US">
              <a:latin typeface="Calibri" charset="0"/>
              <a:ea typeface="ＭＳ Ｐゴシック" charset="0"/>
            </a:endParaRPr>
          </a:p>
          <a:p>
            <a:pPr lvl="1"/>
            <a:r>
              <a:rPr lang="en-US">
                <a:latin typeface="Calibri" charset="0"/>
                <a:ea typeface="ＭＳ Ｐゴシック" charset="0"/>
                <a:hlinkClick r:id="rId3"/>
              </a:rPr>
              <a:t>http://www.biostars.org/p/71300/</a:t>
            </a:r>
            <a:endParaRPr lang="en-US">
              <a:latin typeface="Calibri" charset="0"/>
              <a:ea typeface="ＭＳ Ｐゴシック" charset="0"/>
            </a:endParaRPr>
          </a:p>
          <a:p>
            <a:r>
              <a:rPr lang="en-US">
                <a:latin typeface="Calibri" charset="0"/>
                <a:ea typeface="ＭＳ Ｐゴシック" charset="0"/>
              </a:rPr>
              <a:t>Artemis, BamView, Chipster, gbrowse2, GenoViewer, MagicViewer, </a:t>
            </a:r>
            <a:r>
              <a:rPr lang="en-US" b="1">
                <a:latin typeface="Calibri" charset="0"/>
                <a:ea typeface="ＭＳ Ｐゴシック" charset="0"/>
              </a:rPr>
              <a:t>Savant</a:t>
            </a:r>
            <a:r>
              <a:rPr lang="en-US">
                <a:latin typeface="Calibri" charset="0"/>
                <a:ea typeface="ＭＳ Ｐゴシック" charset="0"/>
              </a:rPr>
              <a:t>, Tablet, tview</a:t>
            </a:r>
          </a:p>
        </p:txBody>
      </p:sp>
    </p:spTree>
    <p:extLst>
      <p:ext uri="{BB962C8B-B14F-4D97-AF65-F5344CB8AC3E}">
        <p14:creationId xmlns:p14="http://schemas.microsoft.com/office/powerpoint/2010/main" val="340845770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Assessment</a:t>
            </a:r>
            <a:endParaRPr lang="en-US" dirty="0"/>
          </a:p>
        </p:txBody>
      </p:sp>
      <p:sp>
        <p:nvSpPr>
          <p:cNvPr id="3" name="Content Placeholder 2"/>
          <p:cNvSpPr>
            <a:spLocks noGrp="1"/>
          </p:cNvSpPr>
          <p:nvPr>
            <p:ph idx="1"/>
          </p:nvPr>
        </p:nvSpPr>
        <p:spPr/>
        <p:txBody>
          <a:bodyPr/>
          <a:lstStyle/>
          <a:p>
            <a:r>
              <a:rPr lang="en-US" dirty="0"/>
              <a:t>3' and 5' Bias</a:t>
            </a:r>
          </a:p>
          <a:p>
            <a:r>
              <a:rPr lang="en-US" dirty="0"/>
              <a:t>Nucleotide Content</a:t>
            </a:r>
          </a:p>
          <a:p>
            <a:r>
              <a:rPr lang="en-US" dirty="0"/>
              <a:t>Base/Read Quality</a:t>
            </a:r>
          </a:p>
          <a:p>
            <a:r>
              <a:rPr lang="en-US" dirty="0"/>
              <a:t>PCR Artifact</a:t>
            </a:r>
          </a:p>
          <a:p>
            <a:r>
              <a:rPr lang="en-US" dirty="0"/>
              <a:t>Sequencing Depth</a:t>
            </a:r>
          </a:p>
          <a:p>
            <a:r>
              <a:rPr lang="en-US" dirty="0"/>
              <a:t>Base Distribution</a:t>
            </a:r>
          </a:p>
          <a:p>
            <a:r>
              <a:rPr lang="en-US" dirty="0"/>
              <a:t>Insert Size Distribution</a:t>
            </a:r>
          </a:p>
          <a:p>
            <a:endParaRPr lang="en-US" dirty="0"/>
          </a:p>
        </p:txBody>
      </p:sp>
    </p:spTree>
    <p:extLst>
      <p:ext uri="{BB962C8B-B14F-4D97-AF65-F5344CB8AC3E}">
        <p14:creationId xmlns:p14="http://schemas.microsoft.com/office/powerpoint/2010/main" val="1611092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3' &amp; 5' Bias</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13" y="1419225"/>
            <a:ext cx="5930900" cy="3260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2638" y="1413470"/>
            <a:ext cx="4335462" cy="4895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Line 4"/>
          <p:cNvSpPr>
            <a:spLocks noChangeShapeType="1"/>
          </p:cNvSpPr>
          <p:nvPr/>
        </p:nvSpPr>
        <p:spPr bwMode="auto">
          <a:xfrm>
            <a:off x="8928100" y="1772667"/>
            <a:ext cx="1588" cy="1584325"/>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7" name="Text Box 5"/>
          <p:cNvSpPr txBox="1">
            <a:spLocks noChangeArrowheads="1"/>
          </p:cNvSpPr>
          <p:nvPr/>
        </p:nvSpPr>
        <p:spPr bwMode="auto">
          <a:xfrm>
            <a:off x="71438" y="5877272"/>
            <a:ext cx="3024187"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dirty="0"/>
              <a:t>http://</a:t>
            </a:r>
            <a:r>
              <a:rPr lang="en-CA" dirty="0" err="1"/>
              <a:t>rseqc.sourceforge.net</a:t>
            </a:r>
            <a:r>
              <a:rPr lang="en-CA" dirty="0"/>
              <a:t>/</a:t>
            </a:r>
          </a:p>
        </p:txBody>
      </p:sp>
    </p:spTree>
    <p:extLst>
      <p:ext uri="{BB962C8B-B14F-4D97-AF65-F5344CB8AC3E}">
        <p14:creationId xmlns:p14="http://schemas.microsoft.com/office/powerpoint/2010/main" val="1564103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52400" y="-26988"/>
            <a:ext cx="8839200" cy="1143001"/>
          </a:xfrm>
        </p:spPr>
        <p:txBody>
          <a:bodyPr/>
          <a:lstStyle/>
          <a:p>
            <a:r>
              <a:rPr lang="en-US">
                <a:latin typeface="Calibri" charset="0"/>
                <a:ea typeface="ＭＳ Ｐゴシック" charset="0"/>
              </a:rPr>
              <a:t>Learning objectives of the course</a:t>
            </a:r>
          </a:p>
        </p:txBody>
      </p:sp>
      <p:sp>
        <p:nvSpPr>
          <p:cNvPr id="3" name="Content Placeholder 2"/>
          <p:cNvSpPr>
            <a:spLocks noGrp="1"/>
          </p:cNvSpPr>
          <p:nvPr>
            <p:ph idx="1"/>
          </p:nvPr>
        </p:nvSpPr>
        <p:spPr>
          <a:xfrm>
            <a:off x="152400" y="1341438"/>
            <a:ext cx="8839200" cy="4724400"/>
          </a:xfrm>
        </p:spPr>
        <p:txBody>
          <a:bodyPr>
            <a:normAutofit fontScale="92500" lnSpcReduction="10000"/>
          </a:bodyPr>
          <a:lstStyle/>
          <a:p>
            <a:pPr>
              <a:defRPr/>
            </a:pPr>
            <a:r>
              <a:rPr lang="en-US" dirty="0"/>
              <a:t>Module 0: Introduction to cloud computing</a:t>
            </a:r>
          </a:p>
          <a:p>
            <a:pPr>
              <a:defRPr/>
            </a:pPr>
            <a:r>
              <a:rPr lang="en-US" dirty="0" smtClean="0"/>
              <a:t>Module 1: </a:t>
            </a:r>
            <a:r>
              <a:rPr lang="en-US" dirty="0"/>
              <a:t>Introduction to RNA </a:t>
            </a:r>
            <a:r>
              <a:rPr lang="en-US" dirty="0" smtClean="0"/>
              <a:t>Sequencing</a:t>
            </a:r>
            <a:endParaRPr lang="en-US" dirty="0"/>
          </a:p>
          <a:p>
            <a:pPr>
              <a:defRPr/>
            </a:pPr>
            <a:r>
              <a:rPr lang="en-US" b="1" dirty="0"/>
              <a:t>Module </a:t>
            </a:r>
            <a:r>
              <a:rPr lang="en-US" b="1" dirty="0" smtClean="0"/>
              <a:t>2: Alignment </a:t>
            </a:r>
            <a:r>
              <a:rPr lang="en-US" b="1" dirty="0"/>
              <a:t>and </a:t>
            </a:r>
            <a:r>
              <a:rPr lang="en-US" b="1" dirty="0" smtClean="0"/>
              <a:t>Visualization</a:t>
            </a:r>
            <a:endParaRPr lang="en-US" b="1" dirty="0"/>
          </a:p>
          <a:p>
            <a:pPr>
              <a:defRPr/>
            </a:pPr>
            <a:r>
              <a:rPr lang="en-US" dirty="0"/>
              <a:t>Module </a:t>
            </a:r>
            <a:r>
              <a:rPr lang="en-US" dirty="0" smtClean="0"/>
              <a:t>3: </a:t>
            </a:r>
            <a:r>
              <a:rPr lang="en-US" dirty="0"/>
              <a:t>Expression and Differential Expression</a:t>
            </a:r>
          </a:p>
          <a:p>
            <a:pPr>
              <a:defRPr/>
            </a:pPr>
            <a:r>
              <a:rPr lang="en-US" dirty="0"/>
              <a:t>Module </a:t>
            </a:r>
            <a:r>
              <a:rPr lang="en-US" dirty="0" smtClean="0"/>
              <a:t>4: </a:t>
            </a:r>
            <a:r>
              <a:rPr lang="en-US" dirty="0"/>
              <a:t>Isoform </a:t>
            </a:r>
            <a:r>
              <a:rPr lang="en-US" dirty="0" smtClean="0"/>
              <a:t>Discovery </a:t>
            </a:r>
            <a:r>
              <a:rPr lang="en-US" dirty="0"/>
              <a:t>and </a:t>
            </a:r>
            <a:r>
              <a:rPr lang="en-US" dirty="0" smtClean="0"/>
              <a:t>Alternative </a:t>
            </a:r>
            <a:r>
              <a:rPr lang="en-US" dirty="0"/>
              <a:t>E</a:t>
            </a:r>
            <a:r>
              <a:rPr lang="en-US" dirty="0" smtClean="0"/>
              <a:t>xpression</a:t>
            </a:r>
          </a:p>
          <a:p>
            <a:pPr>
              <a:defRPr/>
            </a:pPr>
            <a:endParaRPr lang="en-US" dirty="0"/>
          </a:p>
          <a:p>
            <a:pPr>
              <a:defRPr/>
            </a:pPr>
            <a:r>
              <a:rPr lang="en-US" dirty="0" smtClean="0"/>
              <a:t>Tutorials</a:t>
            </a:r>
          </a:p>
          <a:p>
            <a:pPr lvl="1">
              <a:defRPr/>
            </a:pPr>
            <a:r>
              <a:rPr lang="en-US" dirty="0" smtClean="0">
                <a:latin typeface="Calibri" charset="0"/>
                <a:ea typeface="ＭＳ Ｐゴシック" charset="0"/>
              </a:rPr>
              <a:t>Provide </a:t>
            </a:r>
            <a:r>
              <a:rPr lang="en-US" dirty="0">
                <a:latin typeface="Calibri" charset="0"/>
                <a:ea typeface="ＭＳ Ｐゴシック" charset="0"/>
              </a:rPr>
              <a:t>a working example of an RNA-seq analysis </a:t>
            </a:r>
            <a:r>
              <a:rPr lang="en-US" dirty="0" smtClean="0">
                <a:latin typeface="Calibri" charset="0"/>
                <a:ea typeface="ＭＳ Ｐゴシック" charset="0"/>
              </a:rPr>
              <a:t>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a:t>
            </a:r>
            <a:r>
              <a:rPr lang="en-US" altLang="ja-JP" dirty="0" smtClean="0">
                <a:latin typeface="Calibri" charset="0"/>
                <a:ea typeface="ＭＳ Ｐゴシック" charset="0"/>
              </a:rPr>
              <a:t>resources</a:t>
            </a:r>
          </a:p>
          <a:p>
            <a:pPr lvl="1">
              <a:defRPr/>
            </a:pPr>
            <a:r>
              <a:rPr lang="en-US" dirty="0">
                <a:latin typeface="Calibri" charset="0"/>
                <a:ea typeface="ＭＳ Ｐゴシック" charset="0"/>
              </a:rPr>
              <a:t>Self contained, self explanatory, </a:t>
            </a:r>
            <a:r>
              <a:rPr lang="en-US" dirty="0" smtClean="0">
                <a:latin typeface="Calibri" charset="0"/>
                <a:ea typeface="ＭＳ Ｐゴシック" charset="0"/>
              </a:rPr>
              <a:t>portable</a:t>
            </a:r>
            <a:endParaRPr lang="en-US" dirty="0">
              <a:latin typeface="Calibri" charset="0"/>
              <a:ea typeface="ＭＳ Ｐゴシック" charset="0"/>
            </a:endParaRPr>
          </a:p>
        </p:txBody>
      </p:sp>
    </p:spTree>
    <p:extLst>
      <p:ext uri="{BB962C8B-B14F-4D97-AF65-F5344CB8AC3E}">
        <p14:creationId xmlns:p14="http://schemas.microsoft.com/office/powerpoint/2010/main" val="326867255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3" y="4000500"/>
            <a:ext cx="5349875" cy="24066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513" y="513184"/>
            <a:ext cx="4572000" cy="4572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9" name="Text Box 4"/>
          <p:cNvSpPr txBox="1">
            <a:spLocks noChangeArrowheads="1"/>
          </p:cNvSpPr>
          <p:nvPr/>
        </p:nvSpPr>
        <p:spPr bwMode="auto">
          <a:xfrm>
            <a:off x="144463" y="1295400"/>
            <a:ext cx="3959225" cy="360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58607" rIns="90000" bIns="45000"/>
          <a:lstStyle>
            <a:lvl1pPr marL="215900" indent="-21590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9pPr>
          </a:lstStyle>
          <a:p>
            <a:pPr>
              <a:buSzPct val="45000"/>
              <a:buFont typeface="Wingdings" charset="0"/>
              <a:buChar char=""/>
            </a:pPr>
            <a:r>
              <a:rPr lang="en-CA" sz="1800" b="1" dirty="0"/>
              <a:t>Random primers</a:t>
            </a:r>
            <a:r>
              <a:rPr lang="en-CA" sz="1800" dirty="0"/>
              <a:t> are used to reverse transcribe RNA fragments into double-stranded complementary DNA (</a:t>
            </a:r>
            <a:r>
              <a:rPr lang="en-CA" sz="1800" dirty="0" err="1"/>
              <a:t>dscDNA</a:t>
            </a:r>
            <a:r>
              <a:rPr lang="en-CA" sz="1800" dirty="0"/>
              <a:t>)</a:t>
            </a:r>
          </a:p>
          <a:p>
            <a:pPr>
              <a:buSzPct val="45000"/>
              <a:buFont typeface="Wingdings" charset="0"/>
              <a:buChar char=""/>
            </a:pPr>
            <a:r>
              <a:rPr lang="en-CA" sz="1800" dirty="0"/>
              <a:t>Causes certain patterns to be over represented at the beginning (5’end) of reads </a:t>
            </a:r>
          </a:p>
          <a:p>
            <a:pPr>
              <a:buSzPct val="45000"/>
              <a:buFont typeface="Wingdings" charset="0"/>
              <a:buChar char=""/>
            </a:pPr>
            <a:r>
              <a:rPr lang="en-CA" sz="1800" dirty="0"/>
              <a:t>Deviation from expected A%=C%=G%=T%=25% </a:t>
            </a:r>
          </a:p>
        </p:txBody>
      </p:sp>
      <p:sp>
        <p:nvSpPr>
          <p:cNvPr id="10" name="Text Box 5"/>
          <p:cNvSpPr txBox="1">
            <a:spLocks noChangeArrowheads="1"/>
          </p:cNvSpPr>
          <p:nvPr/>
        </p:nvSpPr>
        <p:spPr bwMode="auto">
          <a:xfrm>
            <a:off x="5868144" y="5975350"/>
            <a:ext cx="3024188"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sz="2000" dirty="0"/>
              <a:t>http://</a:t>
            </a:r>
            <a:r>
              <a:rPr lang="en-CA" sz="2000" dirty="0" err="1"/>
              <a:t>rseqc.sourceforge.net</a:t>
            </a:r>
            <a:r>
              <a:rPr lang="en-CA" sz="2000" dirty="0"/>
              <a:t>/</a:t>
            </a:r>
          </a:p>
        </p:txBody>
      </p:sp>
      <p:sp>
        <p:nvSpPr>
          <p:cNvPr id="2" name="Title 1"/>
          <p:cNvSpPr>
            <a:spLocks noGrp="1"/>
          </p:cNvSpPr>
          <p:nvPr>
            <p:ph type="title"/>
          </p:nvPr>
        </p:nvSpPr>
        <p:spPr>
          <a:xfrm>
            <a:off x="152400" y="44624"/>
            <a:ext cx="8839200" cy="1143000"/>
          </a:xfrm>
        </p:spPr>
        <p:txBody>
          <a:bodyPr/>
          <a:lstStyle/>
          <a:p>
            <a:r>
              <a:rPr lang="en-US" dirty="0">
                <a:latin typeface="Calibri" charset="0"/>
              </a:rPr>
              <a:t>Alignment QC: Nucleotide Content</a:t>
            </a:r>
            <a:endParaRPr lang="en-US" dirty="0"/>
          </a:p>
        </p:txBody>
      </p:sp>
    </p:spTree>
    <p:extLst>
      <p:ext uri="{BB962C8B-B14F-4D97-AF65-F5344CB8AC3E}">
        <p14:creationId xmlns:p14="http://schemas.microsoft.com/office/powerpoint/2010/main" val="57432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Quality Distribution</a:t>
            </a:r>
            <a:endParaRPr lang="en-US" dirty="0"/>
          </a:p>
        </p:txBody>
      </p:sp>
      <p:sp>
        <p:nvSpPr>
          <p:cNvPr id="4" name="Content Placeholder 3"/>
          <p:cNvSpPr>
            <a:spLocks noGrp="1"/>
          </p:cNvSpPr>
          <p:nvPr>
            <p:ph idx="1"/>
          </p:nvPr>
        </p:nvSpPr>
        <p:spPr/>
        <p:txBody>
          <a:bodyPr/>
          <a:lstStyle/>
          <a:p>
            <a:r>
              <a:rPr lang="en-US" sz="2000" dirty="0" err="1"/>
              <a:t>Phred</a:t>
            </a:r>
            <a:r>
              <a:rPr lang="en-US" sz="2000" dirty="0"/>
              <a:t> quality score is widely used to characterize the quality of base-</a:t>
            </a:r>
            <a:r>
              <a:rPr lang="en-US" sz="2000" dirty="0" smtClean="0"/>
              <a:t>calling</a:t>
            </a:r>
            <a:endParaRPr lang="en-US" sz="2000" dirty="0"/>
          </a:p>
          <a:p>
            <a:r>
              <a:rPr lang="en-US" sz="2000" dirty="0" err="1"/>
              <a:t>Phred</a:t>
            </a:r>
            <a:r>
              <a:rPr lang="en-US" sz="2000" dirty="0"/>
              <a:t> quality score = -10xlog(10)P, here P is probability that base-calling is </a:t>
            </a:r>
            <a:r>
              <a:rPr lang="en-US" sz="2000" dirty="0" smtClean="0"/>
              <a:t>wrong</a:t>
            </a:r>
            <a:endParaRPr lang="en-US" sz="2000" dirty="0"/>
          </a:p>
          <a:p>
            <a:r>
              <a:rPr lang="en-US" sz="2000" dirty="0" err="1"/>
              <a:t>Phred</a:t>
            </a:r>
            <a:r>
              <a:rPr lang="en-US" sz="2000" dirty="0"/>
              <a:t> score of 30 means there is 1/1000 chance that the base-calling is </a:t>
            </a:r>
            <a:r>
              <a:rPr lang="en-US" sz="2000" dirty="0" smtClean="0"/>
              <a:t>wrong</a:t>
            </a:r>
            <a:endParaRPr lang="en-US" sz="2000" dirty="0"/>
          </a:p>
          <a:p>
            <a:r>
              <a:rPr lang="en-US" sz="2000" dirty="0"/>
              <a:t>The quality of the bases tend to drop at the end of the read, a pattern observed in sequencing by synthesis </a:t>
            </a:r>
            <a:r>
              <a:rPr lang="en-US" sz="2000" dirty="0" smtClean="0"/>
              <a:t>techniques</a:t>
            </a:r>
            <a:endParaRPr lang="en-US" sz="2000" dirty="0"/>
          </a:p>
        </p:txBody>
      </p:sp>
      <p:pic>
        <p:nvPicPr>
          <p:cNvPr id="6" name="Picture 2"/>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t="-4386" b="-4386"/>
          <a:stretch>
            <a:fillRect/>
          </a:stretch>
        </p:blipFill>
        <p:spPr bwMode="auto">
          <a:xfrm>
            <a:off x="4648200" y="1296888"/>
            <a:ext cx="4343400" cy="4724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41580540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PCR Duplication</a:t>
            </a:r>
            <a:endParaRPr lang="en-US" dirty="0"/>
          </a:p>
        </p:txBody>
      </p:sp>
      <p:sp>
        <p:nvSpPr>
          <p:cNvPr id="3" name="Content Placeholder 2"/>
          <p:cNvSpPr>
            <a:spLocks noGrp="1"/>
          </p:cNvSpPr>
          <p:nvPr>
            <p:ph idx="1"/>
          </p:nvPr>
        </p:nvSpPr>
        <p:spPr/>
        <p:txBody>
          <a:bodyPr/>
          <a:lstStyle/>
          <a:p>
            <a:r>
              <a:rPr lang="en-US" sz="2000" dirty="0"/>
              <a:t>Duplicate reads are reads that have the same start/end positions and same exact sequence</a:t>
            </a:r>
          </a:p>
          <a:p>
            <a:r>
              <a:rPr lang="en-US" sz="2000" dirty="0"/>
              <a:t>In DNA-</a:t>
            </a:r>
            <a:r>
              <a:rPr lang="en-US" sz="2000" dirty="0" err="1"/>
              <a:t>seq</a:t>
            </a:r>
            <a:r>
              <a:rPr lang="en-US" sz="2000" dirty="0"/>
              <a:t>, reads/start point is used as a metric to assess PCR duplication rate</a:t>
            </a:r>
          </a:p>
          <a:p>
            <a:r>
              <a:rPr lang="en-US" sz="2000" dirty="0"/>
              <a:t>In DNA-</a:t>
            </a:r>
            <a:r>
              <a:rPr lang="en-US" sz="2000" dirty="0" err="1"/>
              <a:t>seq</a:t>
            </a:r>
            <a:r>
              <a:rPr lang="en-US" sz="2000" dirty="0"/>
              <a:t>, duplicate reads are collapsed using tools such as </a:t>
            </a:r>
            <a:r>
              <a:rPr lang="en-US" sz="2000" dirty="0" err="1"/>
              <a:t>picard</a:t>
            </a:r>
            <a:endParaRPr lang="en-US" sz="2000" dirty="0"/>
          </a:p>
          <a:p>
            <a:r>
              <a:rPr lang="en-US" sz="2000" dirty="0"/>
              <a:t>How is RNA-</a:t>
            </a:r>
            <a:r>
              <a:rPr lang="en-US" sz="2000" dirty="0" err="1"/>
              <a:t>seq</a:t>
            </a:r>
            <a:r>
              <a:rPr lang="en-US" sz="2000" dirty="0"/>
              <a:t> different from DNA-</a:t>
            </a:r>
            <a:r>
              <a:rPr lang="en-US" sz="2000" dirty="0" err="1"/>
              <a:t>seq</a:t>
            </a:r>
            <a:r>
              <a:rPr lang="en-US" sz="2000" dirty="0"/>
              <a:t>?</a:t>
            </a:r>
          </a:p>
          <a:p>
            <a:endParaRPr lang="en-US" sz="2000" dirty="0"/>
          </a:p>
        </p:txBody>
      </p:sp>
      <p:pic>
        <p:nvPicPr>
          <p:cNvPr id="5" name="Picture 1"/>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t="-4386" b="-4386"/>
          <a:stretch>
            <a:fillRect/>
          </a:stretch>
        </p:blipFill>
        <p:spPr bwMode="auto">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Text Box 4"/>
          <p:cNvSpPr txBox="1">
            <a:spLocks noChangeArrowheads="1"/>
          </p:cNvSpPr>
          <p:nvPr/>
        </p:nvSpPr>
        <p:spPr bwMode="auto">
          <a:xfrm>
            <a:off x="71438" y="5975350"/>
            <a:ext cx="3024187"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sz="1800" dirty="0"/>
              <a:t>http://</a:t>
            </a:r>
            <a:r>
              <a:rPr lang="en-CA" sz="1800" dirty="0" err="1"/>
              <a:t>rseqc.sourceforge.net</a:t>
            </a:r>
            <a:r>
              <a:rPr lang="en-CA" sz="1800" dirty="0"/>
              <a:t>/</a:t>
            </a:r>
          </a:p>
        </p:txBody>
      </p:sp>
    </p:spTree>
    <p:extLst>
      <p:ext uri="{BB962C8B-B14F-4D97-AF65-F5344CB8AC3E}">
        <p14:creationId xmlns:p14="http://schemas.microsoft.com/office/powerpoint/2010/main" val="14452597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Sequencing Depth</a:t>
            </a:r>
            <a:endParaRPr lang="en-US" dirty="0"/>
          </a:p>
        </p:txBody>
      </p:sp>
      <p:sp>
        <p:nvSpPr>
          <p:cNvPr id="3" name="Content Placeholder 2"/>
          <p:cNvSpPr>
            <a:spLocks noGrp="1"/>
          </p:cNvSpPr>
          <p:nvPr>
            <p:ph idx="1"/>
          </p:nvPr>
        </p:nvSpPr>
        <p:spPr/>
        <p:txBody>
          <a:bodyPr/>
          <a:lstStyle/>
          <a:p>
            <a:pPr>
              <a:buSzPct val="45000"/>
              <a:buFont typeface="Wingdings" charset="0"/>
              <a:buChar char=""/>
            </a:pPr>
            <a:r>
              <a:rPr lang="en-CA" sz="1600" b="1" dirty="0"/>
              <a:t>Have we sequenced deep enough?</a:t>
            </a:r>
          </a:p>
          <a:p>
            <a:pPr>
              <a:buSzPct val="45000"/>
              <a:buFont typeface="Wingdings" charset="0"/>
              <a:buChar char=""/>
            </a:pPr>
            <a:r>
              <a:rPr lang="en-CA" sz="1600" dirty="0"/>
              <a:t>In DNA-</a:t>
            </a:r>
            <a:r>
              <a:rPr lang="en-CA" sz="1600" dirty="0" err="1"/>
              <a:t>seq</a:t>
            </a:r>
            <a:r>
              <a:rPr lang="en-CA" sz="1600" dirty="0"/>
              <a:t>, we can determine this by looking at the average coverage over the sequenced region. Is it above a certain threshold?</a:t>
            </a:r>
          </a:p>
          <a:p>
            <a:pPr>
              <a:buSzPct val="45000"/>
              <a:buFont typeface="Wingdings" charset="0"/>
              <a:buChar char=""/>
            </a:pPr>
            <a:r>
              <a:rPr lang="en-CA" sz="1600" dirty="0"/>
              <a:t>In RNA-</a:t>
            </a:r>
            <a:r>
              <a:rPr lang="en-CA" sz="1600" dirty="0" err="1"/>
              <a:t>seq</a:t>
            </a:r>
            <a:r>
              <a:rPr lang="en-CA" sz="1600" dirty="0"/>
              <a:t>, this is a challenge due to the variability in gene abundance</a:t>
            </a:r>
          </a:p>
          <a:p>
            <a:pPr>
              <a:buSzPct val="45000"/>
              <a:buFont typeface="Wingdings" charset="0"/>
              <a:buChar char=""/>
            </a:pPr>
            <a:r>
              <a:rPr lang="en-CA" sz="1600" dirty="0"/>
              <a:t>Use splice junctions detection rate as a way to identify desired sequencing depth</a:t>
            </a:r>
          </a:p>
          <a:p>
            <a:pPr>
              <a:buSzPct val="45000"/>
              <a:buFont typeface="Wingdings" charset="0"/>
              <a:buChar char=""/>
            </a:pPr>
            <a:r>
              <a:rPr lang="en-CA" sz="1600" dirty="0"/>
              <a:t>Check for saturation by resampling 5%, 10%, 15%, ..., 95% of total alignments from aligned file, and then detect splice junctions from each subset and compare to reference gene model. </a:t>
            </a:r>
          </a:p>
          <a:p>
            <a:pPr>
              <a:buSzPct val="45000"/>
              <a:buFont typeface="Wingdings" charset="0"/>
              <a:buChar char=""/>
            </a:pPr>
            <a:r>
              <a:rPr lang="en-CA" sz="1600" dirty="0"/>
              <a:t>This method ensures that you have sufficient coverage to perform alternative splicing </a:t>
            </a:r>
            <a:r>
              <a:rPr lang="en-CA" sz="1600" dirty="0" smtClean="0"/>
              <a:t>analyses</a:t>
            </a:r>
            <a:endParaRPr lang="en-CA" sz="1600" dirty="0"/>
          </a:p>
        </p:txBody>
      </p:sp>
      <p:pic>
        <p:nvPicPr>
          <p:cNvPr id="5" name="Picture 2"/>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t="-4386" b="-4386"/>
          <a:stretch>
            <a:fillRect/>
          </a:stretch>
        </p:blipFill>
        <p:spPr bwMode="auto">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8902967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Base Distribution</a:t>
            </a:r>
            <a:endParaRPr lang="en-US" dirty="0"/>
          </a:p>
        </p:txBody>
      </p:sp>
      <p:sp>
        <p:nvSpPr>
          <p:cNvPr id="5" name="Text Box 2"/>
          <p:cNvSpPr txBox="1">
            <a:spLocks noChangeArrowheads="1"/>
          </p:cNvSpPr>
          <p:nvPr/>
        </p:nvSpPr>
        <p:spPr bwMode="auto">
          <a:xfrm>
            <a:off x="323850" y="5327650"/>
            <a:ext cx="8783638"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57096" rIns="90000" bIns="45000"/>
          <a:lstStyle>
            <a:lvl1pPr marL="215900" indent="-215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9pPr>
          </a:lstStyle>
          <a:p>
            <a:pPr>
              <a:buSzPct val="45000"/>
              <a:buFont typeface="Wingdings" charset="0"/>
              <a:buChar char=""/>
            </a:pPr>
            <a:r>
              <a:rPr lang="en-CA" sz="1600" dirty="0"/>
              <a:t>Your sequenced bases distribution will depend on the library </a:t>
            </a:r>
            <a:r>
              <a:rPr lang="en-CA" sz="1600" dirty="0" smtClean="0"/>
              <a:t>preparation </a:t>
            </a:r>
            <a:r>
              <a:rPr lang="en-CA" sz="1600" dirty="0"/>
              <a:t>protocol selected </a:t>
            </a:r>
          </a:p>
          <a:p>
            <a:pPr>
              <a:buSzPct val="45000"/>
              <a:buFont typeface="Wingdings" charset="0"/>
              <a:buNone/>
            </a:pPr>
            <a:endParaRPr lang="en-CA"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331913"/>
            <a:ext cx="4032250" cy="3311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1116013"/>
            <a:ext cx="4608512" cy="3743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 name="Text Box 5"/>
          <p:cNvSpPr txBox="1">
            <a:spLocks noChangeArrowheads="1"/>
          </p:cNvSpPr>
          <p:nvPr/>
        </p:nvSpPr>
        <p:spPr bwMode="auto">
          <a:xfrm>
            <a:off x="1504950" y="4546600"/>
            <a:ext cx="2132013"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4072" rIns="90000" bIns="45000"/>
          <a:lstStyle>
            <a:lvl1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9pPr>
          </a:lstStyle>
          <a:p>
            <a:r>
              <a:rPr lang="en-CA" sz="1200" dirty="0"/>
              <a:t>Whole </a:t>
            </a:r>
            <a:r>
              <a:rPr lang="en-CA" sz="1200" dirty="0" err="1"/>
              <a:t>Transcriptome</a:t>
            </a:r>
            <a:r>
              <a:rPr lang="en-CA" sz="1200" dirty="0"/>
              <a:t> Library</a:t>
            </a:r>
          </a:p>
        </p:txBody>
      </p:sp>
      <p:sp>
        <p:nvSpPr>
          <p:cNvPr id="9" name="Text Box 6"/>
          <p:cNvSpPr txBox="1">
            <a:spLocks noChangeArrowheads="1"/>
          </p:cNvSpPr>
          <p:nvPr/>
        </p:nvSpPr>
        <p:spPr bwMode="auto">
          <a:xfrm>
            <a:off x="5930900" y="4560888"/>
            <a:ext cx="1509713" cy="261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4072" rIns="90000" bIns="45000"/>
          <a:lstStyle>
            <a:lvl1pPr>
              <a:tabLst>
                <a:tab pos="449263" algn="l"/>
                <a:tab pos="898525" algn="l"/>
                <a:tab pos="1347788"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9pPr>
          </a:lstStyle>
          <a:p>
            <a:r>
              <a:rPr lang="en-CA" sz="1200"/>
              <a:t>PolyA mRNA library</a:t>
            </a:r>
          </a:p>
        </p:txBody>
      </p:sp>
    </p:spTree>
    <p:extLst>
      <p:ext uri="{BB962C8B-B14F-4D97-AF65-F5344CB8AC3E}">
        <p14:creationId xmlns:p14="http://schemas.microsoft.com/office/powerpoint/2010/main" val="15526264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Insert Size</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8" y="1397000"/>
            <a:ext cx="8928100" cy="1511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4060825"/>
            <a:ext cx="8855075" cy="1195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Text Box 4"/>
          <p:cNvSpPr txBox="1">
            <a:spLocks noChangeArrowheads="1"/>
          </p:cNvSpPr>
          <p:nvPr/>
        </p:nvSpPr>
        <p:spPr bwMode="auto">
          <a:xfrm>
            <a:off x="82550" y="6002338"/>
            <a:ext cx="5821363" cy="261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4072"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9pPr>
          </a:lstStyle>
          <a:p>
            <a:r>
              <a:rPr lang="en-CA" sz="1200"/>
              <a:t>http://thegenomefactory.blogspot.ca/2013/08/paired-end-read-confusion-library.html</a:t>
            </a:r>
          </a:p>
        </p:txBody>
      </p:sp>
    </p:spTree>
    <p:extLst>
      <p:ext uri="{BB962C8B-B14F-4D97-AF65-F5344CB8AC3E}">
        <p14:creationId xmlns:p14="http://schemas.microsoft.com/office/powerpoint/2010/main" val="9045286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Insert Size</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363" y="1268760"/>
            <a:ext cx="4171950" cy="4248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5" name="Text Box 3"/>
          <p:cNvSpPr txBox="1">
            <a:spLocks noChangeArrowheads="1"/>
          </p:cNvSpPr>
          <p:nvPr/>
        </p:nvSpPr>
        <p:spPr bwMode="auto">
          <a:xfrm>
            <a:off x="2682875" y="5594350"/>
            <a:ext cx="3970338"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8607" rIns="90000" bIns="45000"/>
          <a:lstStyle>
            <a:lvl1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9pPr>
          </a:lstStyle>
          <a:p>
            <a:r>
              <a:rPr lang="en-CA" sz="1800" dirty="0"/>
              <a:t>Consistent with library size selection?</a:t>
            </a:r>
          </a:p>
        </p:txBody>
      </p:sp>
      <p:sp>
        <p:nvSpPr>
          <p:cNvPr id="6" name="Text Box 4"/>
          <p:cNvSpPr txBox="1">
            <a:spLocks noChangeArrowheads="1"/>
          </p:cNvSpPr>
          <p:nvPr/>
        </p:nvSpPr>
        <p:spPr bwMode="auto">
          <a:xfrm>
            <a:off x="-71438" y="6061075"/>
            <a:ext cx="3024188"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sz="1800"/>
              <a:t>http://rseqc.sourceforge.net/</a:t>
            </a:r>
          </a:p>
        </p:txBody>
      </p:sp>
    </p:spTree>
    <p:extLst>
      <p:ext uri="{BB962C8B-B14F-4D97-AF65-F5344CB8AC3E}">
        <p14:creationId xmlns:p14="http://schemas.microsoft.com/office/powerpoint/2010/main" val="34856142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152400" y="44450"/>
            <a:ext cx="8839200" cy="1143000"/>
          </a:xfrm>
        </p:spPr>
        <p:txBody>
          <a:bodyPr/>
          <a:lstStyle/>
          <a:p>
            <a:r>
              <a:rPr lang="en-US">
                <a:latin typeface="Calibri" charset="0"/>
                <a:ea typeface="ＭＳ Ｐゴシック" charset="0"/>
              </a:rPr>
              <a:t>BAM read counting and variant allele expression status</a:t>
            </a:r>
          </a:p>
        </p:txBody>
      </p:sp>
      <p:pic>
        <p:nvPicPr>
          <p:cNvPr id="34818" name="Content Placeholder 1" descr="IGV DNMT3A SNV Screenshot.png"/>
          <p:cNvPicPr>
            <a:picLocks noGrp="1" noChangeAspect="1"/>
          </p:cNvPicPr>
          <p:nvPr>
            <p:ph idx="1"/>
          </p:nvPr>
        </p:nvPicPr>
        <p:blipFill>
          <a:blip r:embed="rId2">
            <a:extLst>
              <a:ext uri="{28A0092B-C50C-407E-A947-70E740481C1C}">
                <a14:useLocalDpi xmlns:a14="http://schemas.microsoft.com/office/drawing/2010/main" val="0"/>
              </a:ext>
            </a:extLst>
          </a:blip>
          <a:srcRect l="-523" r="-487" b="8792"/>
          <a:stretch>
            <a:fillRect/>
          </a:stretch>
        </p:blipFill>
        <p:spPr>
          <a:xfrm>
            <a:off x="517525" y="1352550"/>
            <a:ext cx="8105775" cy="4308475"/>
          </a:xfrm>
        </p:spPr>
      </p:pic>
      <p:sp>
        <p:nvSpPr>
          <p:cNvPr id="34819" name="TextBox 2"/>
          <p:cNvSpPr txBox="1">
            <a:spLocks noChangeArrowheads="1"/>
          </p:cNvSpPr>
          <p:nvPr/>
        </p:nvSpPr>
        <p:spPr bwMode="auto">
          <a:xfrm>
            <a:off x="427038" y="5732463"/>
            <a:ext cx="82248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71450" indent="-17145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Arial" charset="0"/>
              <a:buChar char="•"/>
            </a:pPr>
            <a:r>
              <a:rPr lang="en-US" sz="1200"/>
              <a:t>A variant C-&gt;T is observed in 12 of 25 reads covering this position.  Variant allele frequency (VAF) 12/25 = 48%.</a:t>
            </a:r>
          </a:p>
          <a:p>
            <a:pPr eaLnBrk="1" hangingPunct="1">
              <a:buFont typeface="Arial" charset="0"/>
              <a:buChar char="•"/>
            </a:pPr>
            <a:r>
              <a:rPr lang="en-US" sz="1200"/>
              <a:t>Both alleles appear to be expressed equally (not always the case) -&gt; heterozygous, no allele specific expression</a:t>
            </a:r>
          </a:p>
          <a:p>
            <a:pPr eaLnBrk="1" hangingPunct="1">
              <a:buFont typeface="Arial" charset="0"/>
              <a:buChar char="•"/>
            </a:pPr>
            <a:r>
              <a:rPr lang="en-US" sz="1200"/>
              <a:t>How can we determine variant read counts, depth of coverage, and VAF without manually viewing in IGV?</a:t>
            </a:r>
          </a:p>
        </p:txBody>
      </p:sp>
      <p:cxnSp>
        <p:nvCxnSpPr>
          <p:cNvPr id="5" name="Straight Arrow Connector 4"/>
          <p:cNvCxnSpPr/>
          <p:nvPr/>
        </p:nvCxnSpPr>
        <p:spPr>
          <a:xfrm flipV="1">
            <a:off x="4716463" y="4221163"/>
            <a:ext cx="431800" cy="431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631934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Content Placeholder 3"/>
          <p:cNvSpPr>
            <a:spLocks noGrp="1"/>
          </p:cNvSpPr>
          <p:nvPr>
            <p:ph idx="1"/>
          </p:nvPr>
        </p:nvSpPr>
        <p:spPr>
          <a:xfrm>
            <a:off x="152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2</a:t>
            </a:r>
            <a:r>
              <a:rPr lang="en-US" sz="4400" b="1" dirty="0" smtClean="0">
                <a:latin typeface="Calibri" charset="0"/>
                <a:ea typeface="ＭＳ Ｐゴシック" charset="0"/>
              </a:rPr>
              <a:t>)</a:t>
            </a:r>
            <a:endParaRPr lang="en-US" sz="4400" b="1" dirty="0">
              <a:latin typeface="Calibri" charset="0"/>
              <a:ea typeface="ＭＳ Ｐゴシック" charset="0"/>
            </a:endParaRPr>
          </a:p>
        </p:txBody>
      </p:sp>
    </p:spTree>
    <p:extLst>
      <p:ext uri="{BB962C8B-B14F-4D97-AF65-F5344CB8AC3E}">
        <p14:creationId xmlns:p14="http://schemas.microsoft.com/office/powerpoint/2010/main" val="406529692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itle 4"/>
          <p:cNvSpPr>
            <a:spLocks noGrp="1"/>
          </p:cNvSpPr>
          <p:nvPr>
            <p:ph type="title"/>
          </p:nvPr>
        </p:nvSpPr>
        <p:spPr>
          <a:xfrm>
            <a:off x="152400" y="0"/>
            <a:ext cx="8839200" cy="1143000"/>
          </a:xfrm>
        </p:spPr>
        <p:txBody>
          <a:bodyPr/>
          <a:lstStyle/>
          <a:p>
            <a:r>
              <a:rPr lang="en-US">
                <a:latin typeface="Calibri" charset="0"/>
                <a:ea typeface="ＭＳ Ｐゴシック" charset="0"/>
              </a:rPr>
              <a:t>Bowtie/Tophat/Cufflinks/Cuffdiff </a:t>
            </a:r>
            <a:br>
              <a:rPr lang="en-US">
                <a:latin typeface="Calibri" charset="0"/>
                <a:ea typeface="ＭＳ Ｐゴシック" charset="0"/>
              </a:rPr>
            </a:br>
            <a:r>
              <a:rPr lang="en-US">
                <a:latin typeface="Calibri" charset="0"/>
                <a:ea typeface="ＭＳ Ｐゴシック" charset="0"/>
              </a:rPr>
              <a:t>RNA-seq Pipeline</a:t>
            </a:r>
          </a:p>
        </p:txBody>
      </p:sp>
      <p:pic>
        <p:nvPicPr>
          <p:cNvPr id="2" name="Picture 1" descr="RNA-seq_Flowchart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00" y="1700808"/>
            <a:ext cx="8558784" cy="4145280"/>
          </a:xfrm>
          <a:prstGeom prst="rect">
            <a:avLst/>
          </a:prstGeom>
        </p:spPr>
      </p:pic>
    </p:spTree>
    <p:extLst>
      <p:ext uri="{BB962C8B-B14F-4D97-AF65-F5344CB8AC3E}">
        <p14:creationId xmlns:p14="http://schemas.microsoft.com/office/powerpoint/2010/main" val="395146378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52400" y="-26988"/>
            <a:ext cx="8839200" cy="1143001"/>
          </a:xfrm>
        </p:spPr>
        <p:txBody>
          <a:bodyPr/>
          <a:lstStyle/>
          <a:p>
            <a:r>
              <a:rPr lang="en-US">
                <a:latin typeface="Calibri" charset="0"/>
                <a:ea typeface="ＭＳ Ｐゴシック" charset="0"/>
              </a:rPr>
              <a:t>Learning </a:t>
            </a:r>
            <a:r>
              <a:rPr lang="en-US" smtClean="0">
                <a:latin typeface="Calibri" charset="0"/>
                <a:ea typeface="ＭＳ Ｐゴシック" charset="0"/>
              </a:rPr>
              <a:t>objectives </a:t>
            </a:r>
            <a:r>
              <a:rPr lang="en-US">
                <a:latin typeface="Calibri" charset="0"/>
                <a:ea typeface="ＭＳ Ｐゴシック" charset="0"/>
              </a:rPr>
              <a:t>of </a:t>
            </a:r>
            <a:r>
              <a:rPr lang="en-US" smtClean="0">
                <a:latin typeface="Calibri" charset="0"/>
                <a:ea typeface="ＭＳ Ｐゴシック" charset="0"/>
              </a:rPr>
              <a:t>module 2</a:t>
            </a:r>
            <a:endParaRPr lang="en-US" dirty="0">
              <a:latin typeface="Calibri" charset="0"/>
              <a:ea typeface="ＭＳ Ｐゴシック" charset="0"/>
            </a:endParaRPr>
          </a:p>
        </p:txBody>
      </p:sp>
      <p:sp>
        <p:nvSpPr>
          <p:cNvPr id="13314" name="Content Placeholder 2"/>
          <p:cNvSpPr>
            <a:spLocks noGrp="1"/>
          </p:cNvSpPr>
          <p:nvPr>
            <p:ph idx="1"/>
          </p:nvPr>
        </p:nvSpPr>
        <p:spPr>
          <a:xfrm>
            <a:off x="152400" y="1412875"/>
            <a:ext cx="8839200" cy="4724400"/>
          </a:xfrm>
        </p:spPr>
        <p:txBody>
          <a:bodyPr/>
          <a:lstStyle/>
          <a:p>
            <a:r>
              <a:rPr lang="en-US" dirty="0">
                <a:latin typeface="Calibri" charset="0"/>
                <a:ea typeface="ＭＳ Ｐゴシック" charset="0"/>
              </a:rPr>
              <a:t>RNA-</a:t>
            </a:r>
            <a:r>
              <a:rPr lang="en-US" dirty="0" err="1">
                <a:latin typeface="Calibri" charset="0"/>
                <a:ea typeface="ＭＳ Ｐゴシック" charset="0"/>
              </a:rPr>
              <a:t>seq</a:t>
            </a:r>
            <a:r>
              <a:rPr lang="en-US" dirty="0">
                <a:latin typeface="Calibri" charset="0"/>
                <a:ea typeface="ＭＳ Ｐゴシック" charset="0"/>
              </a:rPr>
              <a:t> alignment challenges and common questions</a:t>
            </a:r>
          </a:p>
          <a:p>
            <a:r>
              <a:rPr lang="en-US" dirty="0">
                <a:latin typeface="Calibri" charset="0"/>
                <a:ea typeface="ＭＳ Ｐゴシック" charset="0"/>
              </a:rPr>
              <a:t>Alignment strategies</a:t>
            </a:r>
          </a:p>
          <a:p>
            <a:r>
              <a:rPr lang="en-US" dirty="0" smtClean="0">
                <a:latin typeface="Calibri" charset="0"/>
                <a:ea typeface="ＭＳ Ｐゴシック" charset="0"/>
              </a:rPr>
              <a:t>HISAT2</a:t>
            </a:r>
            <a:endParaRPr lang="en-US" dirty="0">
              <a:latin typeface="Calibri" charset="0"/>
              <a:ea typeface="ＭＳ Ｐゴシック" charset="0"/>
            </a:endParaRPr>
          </a:p>
          <a:p>
            <a:r>
              <a:rPr lang="en-US" dirty="0">
                <a:latin typeface="Calibri" charset="0"/>
                <a:ea typeface="ＭＳ Ｐゴシック" charset="0"/>
              </a:rPr>
              <a:t>Introduction to the BAM and BED formats</a:t>
            </a:r>
          </a:p>
          <a:p>
            <a:r>
              <a:rPr lang="en-US" dirty="0">
                <a:latin typeface="Calibri" charset="0"/>
                <a:ea typeface="ＭＳ Ｐゴシック" charset="0"/>
              </a:rPr>
              <a:t>Basic manipulation of BAMs</a:t>
            </a:r>
          </a:p>
          <a:p>
            <a:r>
              <a:rPr lang="en-US" dirty="0">
                <a:latin typeface="Calibri" charset="0"/>
                <a:ea typeface="ＭＳ Ｐゴシック" charset="0"/>
              </a:rPr>
              <a:t>Visualization of RNA-</a:t>
            </a:r>
            <a:r>
              <a:rPr lang="en-US" dirty="0" err="1">
                <a:latin typeface="Calibri" charset="0"/>
                <a:ea typeface="ＭＳ Ｐゴシック" charset="0"/>
              </a:rPr>
              <a:t>seq</a:t>
            </a:r>
            <a:r>
              <a:rPr lang="en-US" dirty="0">
                <a:latin typeface="Calibri" charset="0"/>
                <a:ea typeface="ＭＳ Ｐゴシック" charset="0"/>
              </a:rPr>
              <a:t> alignments in </a:t>
            </a:r>
            <a:r>
              <a:rPr lang="en-US" dirty="0" smtClean="0">
                <a:latin typeface="Calibri" charset="0"/>
                <a:ea typeface="ＭＳ Ｐゴシック" charset="0"/>
              </a:rPr>
              <a:t>IGV</a:t>
            </a:r>
          </a:p>
          <a:p>
            <a:r>
              <a:rPr lang="en-US" dirty="0" smtClean="0">
                <a:latin typeface="Calibri" charset="0"/>
                <a:ea typeface="ＭＳ Ｐゴシック" charset="0"/>
              </a:rPr>
              <a:t>Alignment QC Assessment</a:t>
            </a:r>
            <a:endParaRPr lang="en-US" dirty="0">
              <a:latin typeface="Calibri" charset="0"/>
              <a:ea typeface="ＭＳ Ｐゴシック" charset="0"/>
            </a:endParaRPr>
          </a:p>
          <a:p>
            <a:r>
              <a:rPr lang="en-US" dirty="0">
                <a:latin typeface="Calibri" charset="0"/>
                <a:ea typeface="ＭＳ Ｐゴシック" charset="0"/>
              </a:rPr>
              <a:t>BAM read counting and determination of variant allele expression status</a:t>
            </a:r>
          </a:p>
        </p:txBody>
      </p:sp>
    </p:spTree>
    <p:extLst>
      <p:ext uri="{BB962C8B-B14F-4D97-AF65-F5344CB8AC3E}">
        <p14:creationId xmlns:p14="http://schemas.microsoft.com/office/powerpoint/2010/main" val="105101211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Content Placeholder 3"/>
          <p:cNvSpPr>
            <a:spLocks noGrp="1"/>
          </p:cNvSpPr>
          <p:nvPr>
            <p:ph idx="1"/>
          </p:nvPr>
        </p:nvSpPr>
        <p:spPr>
          <a:xfrm>
            <a:off x="152400" y="2667000"/>
            <a:ext cx="8839200" cy="1600200"/>
          </a:xfrm>
        </p:spPr>
        <p:txBody>
          <a:bodyPr/>
          <a:lstStyle/>
          <a:p>
            <a:pPr algn="ctr">
              <a:buFont typeface="Arial" charset="0"/>
              <a:buNone/>
            </a:pPr>
            <a:r>
              <a:rPr lang="en-US" sz="4400">
                <a:latin typeface="Calibri" charset="0"/>
                <a:ea typeface="ＭＳ Ｐゴシック" charset="0"/>
              </a:rPr>
              <a:t>Break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52400" y="-26988"/>
            <a:ext cx="8839200" cy="1143001"/>
          </a:xfrm>
        </p:spPr>
        <p:txBody>
          <a:bodyPr/>
          <a:lstStyle/>
          <a:p>
            <a:r>
              <a:rPr lang="en-US">
                <a:latin typeface="Calibri" charset="0"/>
                <a:ea typeface="ＭＳ Ｐゴシック" charset="0"/>
              </a:rPr>
              <a:t>RNA-seq alignment challenges</a:t>
            </a:r>
          </a:p>
        </p:txBody>
      </p:sp>
      <p:sp>
        <p:nvSpPr>
          <p:cNvPr id="3" name="Content Placeholder 2"/>
          <p:cNvSpPr>
            <a:spLocks noGrp="1"/>
          </p:cNvSpPr>
          <p:nvPr>
            <p:ph idx="1"/>
          </p:nvPr>
        </p:nvSpPr>
        <p:spPr>
          <a:xfrm>
            <a:off x="152400" y="1341438"/>
            <a:ext cx="8839200" cy="4724400"/>
          </a:xfrm>
        </p:spPr>
        <p:txBody>
          <a:bodyPr>
            <a:normAutofit fontScale="92500" lnSpcReduction="20000"/>
          </a:bodyPr>
          <a:lstStyle/>
          <a:p>
            <a:pPr>
              <a:defRPr/>
            </a:pPr>
            <a:r>
              <a:rPr lang="en-US" dirty="0" smtClean="0">
                <a:latin typeface="Calibri" charset="0"/>
                <a:ea typeface="ＭＳ Ｐゴシック" charset="0"/>
              </a:rPr>
              <a:t>Computational cost</a:t>
            </a:r>
          </a:p>
          <a:p>
            <a:pPr lvl="1">
              <a:defRPr/>
            </a:pPr>
            <a:r>
              <a:rPr lang="en-US" dirty="0" smtClean="0">
                <a:latin typeface="Calibri" charset="0"/>
                <a:ea typeface="ＭＳ Ｐゴシック" charset="0"/>
              </a:rPr>
              <a:t>100’s of millions of reads</a:t>
            </a:r>
          </a:p>
          <a:p>
            <a:pPr marL="457200" lvl="1" indent="0">
              <a:buFont typeface="Arial" charset="0"/>
              <a:buNone/>
              <a:defRPr/>
            </a:pPr>
            <a:endParaRPr lang="en-US" dirty="0" smtClean="0">
              <a:latin typeface="Calibri" charset="0"/>
              <a:ea typeface="ＭＳ Ｐゴシック" charset="0"/>
            </a:endParaRPr>
          </a:p>
          <a:p>
            <a:pPr>
              <a:defRPr/>
            </a:pPr>
            <a:r>
              <a:rPr lang="en-US" dirty="0" smtClean="0">
                <a:latin typeface="Calibri" charset="0"/>
                <a:ea typeface="ＭＳ Ｐゴシック" charset="0"/>
              </a:rPr>
              <a:t>Introns!</a:t>
            </a:r>
          </a:p>
          <a:p>
            <a:pPr lvl="1">
              <a:defRPr/>
            </a:pPr>
            <a:r>
              <a:rPr lang="en-US" dirty="0" smtClean="0">
                <a:latin typeface="Calibri" charset="0"/>
                <a:ea typeface="ＭＳ Ｐゴシック" charset="0"/>
              </a:rPr>
              <a:t>Spliced vs. unspliced alignments</a:t>
            </a:r>
          </a:p>
          <a:p>
            <a:pPr>
              <a:defRPr/>
            </a:pPr>
            <a:endParaRPr lang="en-US" dirty="0" smtClean="0">
              <a:latin typeface="Calibri" charset="0"/>
              <a:ea typeface="ＭＳ Ｐゴシック" charset="0"/>
            </a:endParaRPr>
          </a:p>
          <a:p>
            <a:pPr>
              <a:defRPr/>
            </a:pPr>
            <a:r>
              <a:rPr lang="en-US" dirty="0" smtClean="0">
                <a:latin typeface="Calibri" charset="0"/>
                <a:ea typeface="ＭＳ Ｐゴシック" charset="0"/>
              </a:rPr>
              <a:t>Can I just align my data once using one approach and be done with it?</a:t>
            </a:r>
          </a:p>
          <a:p>
            <a:pPr lvl="1">
              <a:defRPr/>
            </a:pPr>
            <a:r>
              <a:rPr lang="en-US" dirty="0" smtClean="0">
                <a:latin typeface="Calibri" charset="0"/>
                <a:ea typeface="ＭＳ Ｐゴシック" charset="0"/>
              </a:rPr>
              <a:t>Unfortunately probably not</a:t>
            </a:r>
          </a:p>
          <a:p>
            <a:pPr lvl="1">
              <a:defRPr/>
            </a:pPr>
            <a:endParaRPr lang="en-US" dirty="0">
              <a:latin typeface="Calibri" charset="0"/>
              <a:ea typeface="ＭＳ Ｐゴシック" charset="0"/>
            </a:endParaRPr>
          </a:p>
          <a:p>
            <a:pPr>
              <a:defRPr/>
            </a:pPr>
            <a:r>
              <a:rPr lang="en-US" dirty="0"/>
              <a:t>Is </a:t>
            </a:r>
            <a:r>
              <a:rPr lang="en-US" dirty="0" smtClean="0"/>
              <a:t>HISAT2 the </a:t>
            </a:r>
            <a:r>
              <a:rPr lang="en-US" dirty="0"/>
              <a:t>only mapper to consider for RNA-seq data?</a:t>
            </a:r>
          </a:p>
          <a:p>
            <a:pPr lvl="1">
              <a:defRPr/>
            </a:pPr>
            <a:r>
              <a:rPr lang="en-US" dirty="0" smtClean="0">
                <a:hlinkClick r:id="rId2"/>
              </a:rPr>
              <a:t>http</a:t>
            </a:r>
            <a:r>
              <a:rPr lang="en-US" dirty="0">
                <a:hlinkClick r:id="rId2"/>
              </a:rPr>
              <a:t>://www.biostars.org/p/60478</a:t>
            </a:r>
            <a:r>
              <a:rPr lang="en-US" dirty="0" smtClean="0">
                <a:hlinkClick r:id="rId2"/>
              </a:rPr>
              <a:t>/</a:t>
            </a:r>
            <a:endParaRPr lang="en-US" dirty="0" smtClean="0"/>
          </a:p>
        </p:txBody>
      </p:sp>
    </p:spTree>
    <p:extLst>
      <p:ext uri="{BB962C8B-B14F-4D97-AF65-F5344CB8AC3E}">
        <p14:creationId xmlns:p14="http://schemas.microsoft.com/office/powerpoint/2010/main" val="61579318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52400" y="-17463"/>
            <a:ext cx="8839200" cy="1143001"/>
          </a:xfrm>
        </p:spPr>
        <p:txBody>
          <a:bodyPr/>
          <a:lstStyle/>
          <a:p>
            <a:r>
              <a:rPr lang="en-US">
                <a:latin typeface="Calibri" charset="0"/>
                <a:ea typeface="ＭＳ Ｐゴシック" charset="0"/>
              </a:rPr>
              <a:t>Three RNA-seq mapping strategies</a:t>
            </a:r>
          </a:p>
        </p:txBody>
      </p:sp>
      <p:pic>
        <p:nvPicPr>
          <p:cNvPr id="16386" name="Content Placeholder 3" descr="AlignmentStrategies.jpg"/>
          <p:cNvPicPr>
            <a:picLocks noGrp="1" noChangeAspect="1"/>
          </p:cNvPicPr>
          <p:nvPr>
            <p:ph idx="1"/>
          </p:nvPr>
        </p:nvPicPr>
        <p:blipFill>
          <a:blip r:embed="rId2">
            <a:extLst>
              <a:ext uri="{28A0092B-C50C-407E-A947-70E740481C1C}">
                <a14:useLocalDpi xmlns:a14="http://schemas.microsoft.com/office/drawing/2010/main" val="0"/>
              </a:ext>
            </a:extLst>
          </a:blip>
          <a:srcRect l="5309" t="38033" r="1949" b="34047"/>
          <a:stretch>
            <a:fillRect/>
          </a:stretch>
        </p:blipFill>
        <p:spPr>
          <a:xfrm>
            <a:off x="2916238" y="3970338"/>
            <a:ext cx="3240087" cy="2051050"/>
          </a:xfrm>
        </p:spPr>
      </p:pic>
      <p:pic>
        <p:nvPicPr>
          <p:cNvPr id="16387"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624" t="4387" r="2649" b="70277"/>
          <a:stretch>
            <a:fillRect/>
          </a:stretch>
        </p:blipFill>
        <p:spPr bwMode="auto">
          <a:xfrm>
            <a:off x="827088" y="1660525"/>
            <a:ext cx="2665412"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pic>
      <p:pic>
        <p:nvPicPr>
          <p:cNvPr id="16388"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058" t="71445" r="-2202"/>
          <a:stretch>
            <a:fillRect/>
          </a:stretch>
        </p:blipFill>
        <p:spPr bwMode="auto">
          <a:xfrm>
            <a:off x="5508625" y="1581150"/>
            <a:ext cx="2754313" cy="170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pic>
      <p:sp>
        <p:nvSpPr>
          <p:cNvPr id="16389" name="TextBox 3"/>
          <p:cNvSpPr txBox="1">
            <a:spLocks noChangeArrowheads="1"/>
          </p:cNvSpPr>
          <p:nvPr/>
        </p:nvSpPr>
        <p:spPr bwMode="auto">
          <a:xfrm>
            <a:off x="4643438" y="6021388"/>
            <a:ext cx="42814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Diagrams from Cloonan &amp; Grimmond, Nature Methods 2010</a:t>
            </a:r>
          </a:p>
        </p:txBody>
      </p:sp>
      <p:sp>
        <p:nvSpPr>
          <p:cNvPr id="16390" name="TextBox 5"/>
          <p:cNvSpPr txBox="1">
            <a:spLocks noChangeArrowheads="1"/>
          </p:cNvSpPr>
          <p:nvPr/>
        </p:nvSpPr>
        <p:spPr bwMode="auto">
          <a:xfrm>
            <a:off x="755650" y="1239838"/>
            <a:ext cx="27162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De novo assembly</a:t>
            </a:r>
          </a:p>
        </p:txBody>
      </p:sp>
      <p:sp>
        <p:nvSpPr>
          <p:cNvPr id="16391" name="TextBox 10"/>
          <p:cNvSpPr txBox="1">
            <a:spLocks noChangeArrowheads="1"/>
          </p:cNvSpPr>
          <p:nvPr/>
        </p:nvSpPr>
        <p:spPr bwMode="auto">
          <a:xfrm>
            <a:off x="5070475" y="1196975"/>
            <a:ext cx="3173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Align to transcriptome</a:t>
            </a:r>
          </a:p>
        </p:txBody>
      </p:sp>
      <p:sp>
        <p:nvSpPr>
          <p:cNvPr id="16392" name="TextBox 11"/>
          <p:cNvSpPr txBox="1">
            <a:spLocks noChangeArrowheads="1"/>
          </p:cNvSpPr>
          <p:nvPr/>
        </p:nvSpPr>
        <p:spPr bwMode="auto">
          <a:xfrm>
            <a:off x="2420938" y="3573463"/>
            <a:ext cx="3806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Align to reference genome</a:t>
            </a:r>
          </a:p>
        </p:txBody>
      </p:sp>
    </p:spTree>
    <p:extLst>
      <p:ext uri="{BB962C8B-B14F-4D97-AF65-F5344CB8AC3E}">
        <p14:creationId xmlns:p14="http://schemas.microsoft.com/office/powerpoint/2010/main" val="128377538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52400" y="-17463"/>
            <a:ext cx="8839200" cy="1143001"/>
          </a:xfrm>
        </p:spPr>
        <p:txBody>
          <a:bodyPr/>
          <a:lstStyle/>
          <a:p>
            <a:r>
              <a:rPr lang="en-US">
                <a:latin typeface="Calibri" charset="0"/>
                <a:ea typeface="ＭＳ Ｐゴシック" charset="0"/>
              </a:rPr>
              <a:t>Which alignment strategy is best?</a:t>
            </a:r>
          </a:p>
        </p:txBody>
      </p:sp>
      <p:sp>
        <p:nvSpPr>
          <p:cNvPr id="3" name="Content Placeholder 2"/>
          <p:cNvSpPr>
            <a:spLocks noGrp="1"/>
          </p:cNvSpPr>
          <p:nvPr>
            <p:ph idx="1"/>
          </p:nvPr>
        </p:nvSpPr>
        <p:spPr>
          <a:xfrm>
            <a:off x="152400" y="1412875"/>
            <a:ext cx="8839200" cy="4724400"/>
          </a:xfrm>
        </p:spPr>
        <p:txBody>
          <a:bodyPr>
            <a:normAutofit fontScale="92500"/>
          </a:bodyPr>
          <a:lstStyle/>
          <a:p>
            <a:pPr>
              <a:defRPr/>
            </a:pPr>
            <a:r>
              <a:rPr lang="en-US" dirty="0" smtClean="0"/>
              <a:t>De novo assembly</a:t>
            </a:r>
          </a:p>
          <a:p>
            <a:pPr lvl="1">
              <a:defRPr/>
            </a:pPr>
            <a:r>
              <a:rPr lang="en-US" dirty="0" smtClean="0"/>
              <a:t>If a reference genome does not exist for the species being studied</a:t>
            </a:r>
          </a:p>
          <a:p>
            <a:pPr lvl="1">
              <a:defRPr/>
            </a:pPr>
            <a:r>
              <a:rPr lang="en-US" dirty="0" smtClean="0"/>
              <a:t>If complex polymorphisms/mutations/haplotypes might be missed by comparing to the reference genome</a:t>
            </a:r>
          </a:p>
          <a:p>
            <a:pPr>
              <a:defRPr/>
            </a:pPr>
            <a:r>
              <a:rPr lang="en-US" dirty="0" smtClean="0"/>
              <a:t>Align to transcriptome</a:t>
            </a:r>
          </a:p>
          <a:p>
            <a:pPr lvl="1">
              <a:defRPr/>
            </a:pPr>
            <a:r>
              <a:rPr lang="en-US" dirty="0" smtClean="0"/>
              <a:t>If you have short reads (&lt; 50bp)</a:t>
            </a:r>
          </a:p>
          <a:p>
            <a:pPr>
              <a:defRPr/>
            </a:pPr>
            <a:r>
              <a:rPr lang="en-US" dirty="0" smtClean="0"/>
              <a:t>Align to reference genome</a:t>
            </a:r>
          </a:p>
          <a:p>
            <a:pPr lvl="1">
              <a:defRPr/>
            </a:pPr>
            <a:r>
              <a:rPr lang="en-US" dirty="0" smtClean="0"/>
              <a:t>All other cases</a:t>
            </a:r>
          </a:p>
          <a:p>
            <a:pPr>
              <a:defRPr/>
            </a:pPr>
            <a:endParaRPr lang="en-US" dirty="0" smtClean="0"/>
          </a:p>
          <a:p>
            <a:pPr>
              <a:defRPr/>
            </a:pPr>
            <a:r>
              <a:rPr lang="en-US" dirty="0" smtClean="0"/>
              <a:t>Each strategy involves different alignment/assembly tools</a:t>
            </a:r>
            <a:endParaRPr lang="en-US" dirty="0"/>
          </a:p>
        </p:txBody>
      </p:sp>
    </p:spTree>
    <p:extLst>
      <p:ext uri="{BB962C8B-B14F-4D97-AF65-F5344CB8AC3E}">
        <p14:creationId xmlns:p14="http://schemas.microsoft.com/office/powerpoint/2010/main" val="105170942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ppers_timeline.jpeg"/>
          <p:cNvPicPr>
            <a:picLocks noGrp="1" noChangeAspect="1"/>
          </p:cNvPicPr>
          <p:nvPr>
            <p:ph idx="1"/>
          </p:nvPr>
        </p:nvPicPr>
        <p:blipFill>
          <a:blip r:embed="rId2">
            <a:extLst>
              <a:ext uri="{28A0092B-C50C-407E-A947-70E740481C1C}">
                <a14:useLocalDpi xmlns:a14="http://schemas.microsoft.com/office/drawing/2010/main" val="0"/>
              </a:ext>
            </a:extLst>
          </a:blip>
          <a:srcRect l="-28165" r="-28165"/>
          <a:stretch>
            <a:fillRect/>
          </a:stretch>
        </p:blipFill>
        <p:spPr>
          <a:xfrm>
            <a:off x="-756592" y="620688"/>
            <a:ext cx="10040682" cy="5415880"/>
          </a:xfrm>
        </p:spPr>
      </p:pic>
      <p:sp>
        <p:nvSpPr>
          <p:cNvPr id="18433" name="Title 1"/>
          <p:cNvSpPr>
            <a:spLocks noGrp="1"/>
          </p:cNvSpPr>
          <p:nvPr>
            <p:ph type="title"/>
          </p:nvPr>
        </p:nvSpPr>
        <p:spPr>
          <a:xfrm>
            <a:off x="152400" y="-26988"/>
            <a:ext cx="8839200" cy="1143001"/>
          </a:xfrm>
        </p:spPr>
        <p:txBody>
          <a:bodyPr/>
          <a:lstStyle/>
          <a:p>
            <a:r>
              <a:rPr lang="en-US">
                <a:latin typeface="Calibri" charset="0"/>
                <a:ea typeface="ＭＳ Ｐゴシック" charset="0"/>
              </a:rPr>
              <a:t>Which read aligner should I use?</a:t>
            </a:r>
          </a:p>
        </p:txBody>
      </p:sp>
      <p:sp>
        <p:nvSpPr>
          <p:cNvPr id="18435" name="TextBox 6"/>
          <p:cNvSpPr txBox="1">
            <a:spLocks noChangeArrowheads="1"/>
          </p:cNvSpPr>
          <p:nvPr/>
        </p:nvSpPr>
        <p:spPr bwMode="auto">
          <a:xfrm>
            <a:off x="2536825" y="5949950"/>
            <a:ext cx="39798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hlinkClick r:id="rId3"/>
              </a:rPr>
              <a:t>http://wwwdev.ebi.ac.uk/fg/hts_mappers/</a:t>
            </a:r>
            <a:endParaRPr lang="en-US" sz="1600"/>
          </a:p>
        </p:txBody>
      </p:sp>
      <p:sp>
        <p:nvSpPr>
          <p:cNvPr id="2" name="TextBox 1"/>
          <p:cNvSpPr txBox="1"/>
          <p:nvPr/>
        </p:nvSpPr>
        <p:spPr>
          <a:xfrm>
            <a:off x="7524750" y="3933825"/>
            <a:ext cx="1108075" cy="107632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sz="1600" dirty="0">
                <a:solidFill>
                  <a:srgbClr val="FF0000"/>
                </a:solidFill>
              </a:rPr>
              <a:t>RNA</a:t>
            </a:r>
          </a:p>
          <a:p>
            <a:pPr>
              <a:defRPr/>
            </a:pPr>
            <a:r>
              <a:rPr lang="en-US" sz="1600" dirty="0">
                <a:solidFill>
                  <a:srgbClr val="E652DA"/>
                </a:solidFill>
              </a:rPr>
              <a:t>Bisulfite</a:t>
            </a:r>
          </a:p>
          <a:p>
            <a:pPr>
              <a:defRPr/>
            </a:pPr>
            <a:r>
              <a:rPr lang="en-US" sz="1600" dirty="0">
                <a:solidFill>
                  <a:srgbClr val="0000FF"/>
                </a:solidFill>
              </a:rPr>
              <a:t>DNA</a:t>
            </a:r>
          </a:p>
          <a:p>
            <a:pPr>
              <a:defRPr/>
            </a:pPr>
            <a:r>
              <a:rPr lang="en-US" sz="1600" dirty="0">
                <a:solidFill>
                  <a:srgbClr val="20FF38"/>
                </a:solidFill>
              </a:rPr>
              <a:t>microRNA</a:t>
            </a:r>
          </a:p>
        </p:txBody>
      </p:sp>
    </p:spTree>
    <p:extLst>
      <p:ext uri="{BB962C8B-B14F-4D97-AF65-F5344CB8AC3E}">
        <p14:creationId xmlns:p14="http://schemas.microsoft.com/office/powerpoint/2010/main" val="47501630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52400" y="-26988"/>
            <a:ext cx="8839200" cy="1143001"/>
          </a:xfrm>
        </p:spPr>
        <p:txBody>
          <a:bodyPr/>
          <a:lstStyle/>
          <a:p>
            <a:r>
              <a:rPr lang="en-US">
                <a:latin typeface="Calibri" charset="0"/>
                <a:ea typeface="ＭＳ Ｐゴシック" charset="0"/>
              </a:rPr>
              <a:t>Should I use a splice-aware or unspliced mapper</a:t>
            </a:r>
          </a:p>
        </p:txBody>
      </p:sp>
      <p:sp>
        <p:nvSpPr>
          <p:cNvPr id="3" name="Content Placeholder 2"/>
          <p:cNvSpPr>
            <a:spLocks noGrp="1"/>
          </p:cNvSpPr>
          <p:nvPr>
            <p:ph idx="1"/>
          </p:nvPr>
        </p:nvSpPr>
        <p:spPr/>
        <p:txBody>
          <a:bodyPr>
            <a:normAutofit fontScale="85000" lnSpcReduction="20000"/>
          </a:bodyPr>
          <a:lstStyle/>
          <a:p>
            <a:pPr>
              <a:defRPr/>
            </a:pPr>
            <a:r>
              <a:rPr lang="en-US" dirty="0" smtClean="0"/>
              <a:t>RNA-seq reads may span large introns</a:t>
            </a:r>
          </a:p>
          <a:p>
            <a:pPr>
              <a:defRPr/>
            </a:pPr>
            <a:r>
              <a:rPr lang="en-US" dirty="0" smtClean="0"/>
              <a:t>The fragments being sequenced in RNA-seq represent mRNA and therefore the introns are removed</a:t>
            </a:r>
          </a:p>
          <a:p>
            <a:pPr>
              <a:defRPr/>
            </a:pPr>
            <a:r>
              <a:rPr lang="en-US" dirty="0" smtClean="0"/>
              <a:t>But we are usually aligning these reads back to the reference genome</a:t>
            </a:r>
          </a:p>
          <a:p>
            <a:pPr>
              <a:defRPr/>
            </a:pPr>
            <a:r>
              <a:rPr lang="en-US" dirty="0" smtClean="0"/>
              <a:t>Unless your reads are short (&lt;50bp) you should use a splice-aware aligner</a:t>
            </a:r>
          </a:p>
          <a:p>
            <a:pPr lvl="1">
              <a:defRPr/>
            </a:pPr>
            <a:r>
              <a:rPr lang="en-US" dirty="0" smtClean="0"/>
              <a:t>HISAT2, </a:t>
            </a:r>
            <a:r>
              <a:rPr lang="en-US" dirty="0" smtClean="0"/>
              <a:t>STAR, MapSplice, etc. </a:t>
            </a:r>
            <a:endParaRPr lang="en-US" dirty="0"/>
          </a:p>
        </p:txBody>
      </p:sp>
      <p:pic>
        <p:nvPicPr>
          <p:cNvPr id="19459" name="Picture 5" descr="Figure1"/>
          <p:cNvPicPr>
            <a:picLocks noChangeAspect="1" noChangeArrowheads="1"/>
          </p:cNvPicPr>
          <p:nvPr/>
        </p:nvPicPr>
        <p:blipFill>
          <a:blip r:embed="rId2">
            <a:extLst>
              <a:ext uri="{28A0092B-C50C-407E-A947-70E740481C1C}">
                <a14:useLocalDpi xmlns:a14="http://schemas.microsoft.com/office/drawing/2010/main" val="0"/>
              </a:ext>
            </a:extLst>
          </a:blip>
          <a:srcRect b="38274"/>
          <a:stretch>
            <a:fillRect/>
          </a:stretch>
        </p:blipFill>
        <p:spPr bwMode="auto">
          <a:xfrm>
            <a:off x="4643438" y="1844675"/>
            <a:ext cx="4014787"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872907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10582</TotalTime>
  <Words>4969</Words>
  <Application>Microsoft Macintosh PowerPoint</Application>
  <PresentationFormat>On-screen Show (4:3)</PresentationFormat>
  <Paragraphs>311</Paragraphs>
  <Slides>40</Slides>
  <Notes>6</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Advanced Sequencing Technologies &amp; Applications</vt:lpstr>
      <vt:lpstr>PowerPoint Presentation</vt:lpstr>
      <vt:lpstr>Learning objectives of the course</vt:lpstr>
      <vt:lpstr>Learning objectives of module 2</vt:lpstr>
      <vt:lpstr>RNA-seq alignment challenges</vt:lpstr>
      <vt:lpstr>Three RNA-seq mapping strategies</vt:lpstr>
      <vt:lpstr>Which alignment strategy is best?</vt:lpstr>
      <vt:lpstr>Which read aligner should I use?</vt:lpstr>
      <vt:lpstr>Should I use a splice-aware or unspliced mapper</vt:lpstr>
      <vt:lpstr>HISAT/HISAT2</vt:lpstr>
      <vt:lpstr>HISAT/HISAT2</vt:lpstr>
      <vt:lpstr>HISAT/HISAT2</vt:lpstr>
      <vt:lpstr>HISAT/HISAT2</vt:lpstr>
      <vt:lpstr>HISAT/HISAT2</vt:lpstr>
      <vt:lpstr>Should I allow ‘multi-mapped’ reads?</vt:lpstr>
      <vt:lpstr>What is the output of HISAT2?</vt:lpstr>
      <vt:lpstr>Example of SAM/BAM file format</vt:lpstr>
      <vt:lpstr>Introduction to the SAM/BAM format</vt:lpstr>
      <vt:lpstr>SAM/BAM header section</vt:lpstr>
      <vt:lpstr>SAM/BAM alignment section</vt:lpstr>
      <vt:lpstr>SAM/BAM flags explained</vt:lpstr>
      <vt:lpstr>CIGAR strings explained</vt:lpstr>
      <vt:lpstr>Introduction to the BED format</vt:lpstr>
      <vt:lpstr>Manipulation of SAM/BAM and BED files</vt:lpstr>
      <vt:lpstr>How should I sort my SAM/BAM file?</vt:lpstr>
      <vt:lpstr>Visualization of RNA-seq alignments in IGV browser</vt:lpstr>
      <vt:lpstr>Alternative viewers to IGV</vt:lpstr>
      <vt:lpstr>Alignment QC Assessment</vt:lpstr>
      <vt:lpstr>Alignment QC: 3' &amp; 5' Bias</vt:lpstr>
      <vt:lpstr>Alignment QC: Nucleotide Content</vt:lpstr>
      <vt:lpstr>Alignment QC: Quality Distribution</vt:lpstr>
      <vt:lpstr>Alignment QC: PCR Duplication</vt:lpstr>
      <vt:lpstr>Alignment QC: Sequencing Depth</vt:lpstr>
      <vt:lpstr>Alignment QC: Base Distribution</vt:lpstr>
      <vt:lpstr>Alignment QC: Insert Size</vt:lpstr>
      <vt:lpstr>Alignment QC: Insert Size</vt:lpstr>
      <vt:lpstr>BAM read counting and variant allele expression status</vt:lpstr>
      <vt:lpstr>PowerPoint Presentation</vt:lpstr>
      <vt:lpstr>Bowtie/Tophat/Cufflinks/Cuffdiff  RNA-seq Pipeline</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Obi Griffith</cp:lastModifiedBy>
  <cp:revision>654</cp:revision>
  <dcterms:created xsi:type="dcterms:W3CDTF">2011-11-14T19:50:16Z</dcterms:created>
  <dcterms:modified xsi:type="dcterms:W3CDTF">2016-11-15T13:35:57Z</dcterms:modified>
</cp:coreProperties>
</file>