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41" r:id="rId2"/>
    <p:sldId id="513" r:id="rId3"/>
    <p:sldId id="514" r:id="rId4"/>
    <p:sldId id="521" r:id="rId5"/>
    <p:sldId id="515" r:id="rId6"/>
    <p:sldId id="517" r:id="rId7"/>
    <p:sldId id="518" r:id="rId8"/>
    <p:sldId id="519" r:id="rId9"/>
    <p:sldId id="520" r:id="rId10"/>
    <p:sldId id="512" r:id="rId11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0000"/>
    <a:srgbClr val="FF0000"/>
    <a:srgbClr val="FFFFFF"/>
    <a:srgbClr val="E1D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5"/>
    <p:restoredTop sz="94636"/>
  </p:normalViewPr>
  <p:slideViewPr>
    <p:cSldViewPr>
      <p:cViewPr varScale="1">
        <p:scale>
          <a:sx n="97" d="100"/>
          <a:sy n="97" d="100"/>
        </p:scale>
        <p:origin x="-888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6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DE9121C1-E2BF-E745-B860-78422DD9843C}" type="datetime1">
              <a:rPr lang="en-US"/>
              <a:pPr>
                <a:defRPr/>
              </a:pPr>
              <a:t>11/14/16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78E0C042-AF95-A94D-832D-10E1E8C542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265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35287995-21E9-BA49-A2F5-7D67D447DBDA}" type="datetime1">
              <a:rPr lang="en-US"/>
              <a:pPr>
                <a:defRPr/>
              </a:pPr>
              <a:t>11/14/16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58FBEE90-0CDA-3447-B595-4F8759630F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1516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ＭＳ Ｐゴシック" pitchFamily="-28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924F94F-8486-FD4A-B1DC-4D561309089E}" type="slidenum">
              <a:rPr lang="en-US" sz="1300">
                <a:latin typeface="Calibri" charset="0"/>
              </a:rPr>
              <a:pPr eaLnBrk="1" hangingPunct="1"/>
              <a:t>3</a:t>
            </a:fld>
            <a:endParaRPr lang="en-US" sz="1300">
              <a:latin typeface="Calibri" charset="0"/>
            </a:endParaRPr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F39B608-01F2-F045-96A3-C8EFC3ACD74C}" type="slidenum">
              <a:rPr lang="en-US" sz="1300">
                <a:latin typeface="Calibri" charset="0"/>
              </a:rPr>
              <a:pPr eaLnBrk="1" hangingPunct="1"/>
              <a:t>4</a:t>
            </a:fld>
            <a:endParaRPr lang="en-US" sz="1300">
              <a:latin typeface="Calibri" charset="0"/>
            </a:endParaRPr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F39B608-01F2-F045-96A3-C8EFC3ACD74C}" type="slidenum">
              <a:rPr lang="en-US" sz="1300">
                <a:latin typeface="Calibri" charset="0"/>
              </a:rPr>
              <a:pPr eaLnBrk="1" hangingPunct="1"/>
              <a:t>5</a:t>
            </a:fld>
            <a:endParaRPr lang="en-US" sz="1300">
              <a:latin typeface="Calibri" charset="0"/>
            </a:endParaRPr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7CE1E5D-C0B3-4744-88D8-D81E5041DD69}" type="slidenum">
              <a:rPr lang="en-US" sz="1300">
                <a:latin typeface="Calibri" charset="0"/>
              </a:rPr>
              <a:pPr eaLnBrk="1" hangingPunct="1"/>
              <a:t>6</a:t>
            </a:fld>
            <a:endParaRPr lang="en-US" sz="1300">
              <a:latin typeface="Calibri" charset="0"/>
            </a:endParaRPr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84844F5-9029-0D45-8E07-E6B77CE66171}" type="slidenum">
              <a:rPr lang="en-US" sz="1300">
                <a:latin typeface="Calibri" charset="0"/>
              </a:rPr>
              <a:pPr eaLnBrk="1" hangingPunct="1"/>
              <a:t>8</a:t>
            </a:fld>
            <a:endParaRPr lang="en-US" sz="1300">
              <a:latin typeface="Calibri" charset="0"/>
            </a:endParaRPr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3" name="Picture 7" descr="cshl_logo_alternate 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9111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6200" y="6429375"/>
            <a:ext cx="6705600" cy="3968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724400"/>
          </a:xfrm>
        </p:spPr>
        <p:txBody>
          <a:bodyPr/>
          <a:lstStyle>
            <a:lvl1pPr>
              <a:defRPr>
                <a:latin typeface="Calibri"/>
                <a:cs typeface="Calibri"/>
              </a:defRPr>
            </a:lvl1pPr>
            <a:lvl2pPr>
              <a:defRPr>
                <a:latin typeface="Calibri"/>
                <a:cs typeface="Calibri"/>
              </a:defRPr>
            </a:lvl2pPr>
            <a:lvl3pPr>
              <a:defRPr>
                <a:latin typeface="Calibri"/>
                <a:cs typeface="Calibri"/>
              </a:defRPr>
            </a:lvl3pPr>
            <a:lvl4pPr>
              <a:defRPr>
                <a:latin typeface="Calibri"/>
                <a:cs typeface="Calibri"/>
              </a:defRPr>
            </a:lvl4pPr>
            <a:lvl5pPr>
              <a:defRPr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809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76200" y="6429375"/>
            <a:ext cx="6705600" cy="3968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454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6200" y="6429375"/>
            <a:ext cx="6705600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43434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792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6200" y="6429375"/>
            <a:ext cx="6705600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620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fld id="{CF3FDDA8-DFE2-794D-9469-18250F189BBE}" type="datetime1">
              <a:rPr lang="en-US"/>
              <a:pPr>
                <a:defRPr/>
              </a:pPr>
              <a:t>11/14/16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fld id="{D133E7D2-33FF-EC4A-AE37-9A522B04AD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sourceforge.net/projects/flexbar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samtools.sourceforge.net/SAM1.pdf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819400"/>
            <a:ext cx="7772400" cy="1447800"/>
          </a:xfrm>
        </p:spPr>
        <p:txBody>
          <a:bodyPr/>
          <a:lstStyle/>
          <a:p>
            <a:pPr eaLnBrk="1" hangingPunct="1"/>
            <a:r>
              <a:rPr lang="en-US" b="0">
                <a:solidFill>
                  <a:srgbClr val="CA0000"/>
                </a:solidFill>
                <a:latin typeface="Calibri" charset="0"/>
                <a:ea typeface="ＭＳ Ｐゴシック" charset="0"/>
                <a:cs typeface="ＭＳ Ｐゴシック" charset="0"/>
              </a:rPr>
              <a:t>Advanced Sequencing Technologies &amp; Applications</a:t>
            </a:r>
          </a:p>
        </p:txBody>
      </p:sp>
      <p:sp>
        <p:nvSpPr>
          <p:cNvPr id="9218" name="Rectangle 3"/>
          <p:cNvSpPr txBox="1">
            <a:spLocks noChangeArrowheads="1"/>
          </p:cNvSpPr>
          <p:nvPr/>
        </p:nvSpPr>
        <p:spPr bwMode="auto">
          <a:xfrm>
            <a:off x="1182688" y="4549775"/>
            <a:ext cx="6778625" cy="192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charset="0"/>
              <a:buNone/>
            </a:pPr>
            <a:r>
              <a:rPr lang="en-US" sz="2800">
                <a:latin typeface="Calibri" charset="0"/>
              </a:rPr>
              <a:t>http://meetings.cshl.edu/courses.html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Content Placeholder 3"/>
          <p:cNvSpPr>
            <a:spLocks noGrp="1"/>
          </p:cNvSpPr>
          <p:nvPr>
            <p:ph idx="1"/>
          </p:nvPr>
        </p:nvSpPr>
        <p:spPr>
          <a:xfrm>
            <a:off x="152400" y="2667000"/>
            <a:ext cx="8839200" cy="1600200"/>
          </a:xfrm>
        </p:spPr>
        <p:txBody>
          <a:bodyPr/>
          <a:lstStyle/>
          <a:p>
            <a:pPr algn="ctr">
              <a:buFont typeface="Arial" charset="0"/>
              <a:buNone/>
            </a:pPr>
            <a:r>
              <a:rPr lang="en-US" sz="4400">
                <a:latin typeface="Calibri" charset="0"/>
                <a:ea typeface="ＭＳ Ｐゴシック" charset="0"/>
              </a:rPr>
              <a:t>Break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0" y="2514600"/>
            <a:ext cx="6172200" cy="4343400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pic>
        <p:nvPicPr>
          <p:cNvPr id="10242" name="Picture 4" descr="TGI_logo_V_2color_bevel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65" t="30911" r="32492" b="27831"/>
          <a:stretch>
            <a:fillRect/>
          </a:stretch>
        </p:blipFill>
        <p:spPr bwMode="auto">
          <a:xfrm>
            <a:off x="6588125" y="3744913"/>
            <a:ext cx="2181225" cy="189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1" descr="RNA-Seq-alignmen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636838"/>
            <a:ext cx="4248150" cy="406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4" name="Title 1"/>
          <p:cNvSpPr txBox="1">
            <a:spLocks/>
          </p:cNvSpPr>
          <p:nvPr/>
        </p:nvSpPr>
        <p:spPr bwMode="auto">
          <a:xfrm>
            <a:off x="2943225" y="365125"/>
            <a:ext cx="6019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2000" dirty="0">
                <a:solidFill>
                  <a:schemeClr val="bg1"/>
                </a:solidFill>
                <a:latin typeface="Calibri" charset="0"/>
                <a:cs typeface="Segoe UI" charset="0"/>
              </a:rPr>
              <a:t>RNA-</a:t>
            </a:r>
            <a:r>
              <a:rPr lang="en-US" sz="2000" dirty="0" err="1">
                <a:solidFill>
                  <a:schemeClr val="bg1"/>
                </a:solidFill>
                <a:latin typeface="Calibri" charset="0"/>
                <a:cs typeface="Segoe UI" charset="0"/>
              </a:rPr>
              <a:t>Seq</a:t>
            </a:r>
            <a:r>
              <a:rPr lang="en-US" sz="2000" dirty="0">
                <a:solidFill>
                  <a:schemeClr val="bg1"/>
                </a:solidFill>
                <a:latin typeface="Calibri" charset="0"/>
                <a:cs typeface="Segoe UI" charset="0"/>
              </a:rPr>
              <a:t> Module 2</a:t>
            </a:r>
            <a:br>
              <a:rPr lang="en-US" sz="2000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2000" dirty="0">
                <a:solidFill>
                  <a:schemeClr val="bg1"/>
                </a:solidFill>
                <a:latin typeface="Calibri" charset="0"/>
                <a:cs typeface="Segoe UI" charset="0"/>
              </a:rPr>
              <a:t>Alignment and Visualization (tutorial)</a:t>
            </a:r>
            <a:endParaRPr lang="en-US" sz="18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854897" y="1412776"/>
            <a:ext cx="5181599" cy="936104"/>
          </a:xfrm>
          <a:prstGeom prst="rect">
            <a:avLst/>
          </a:prstGeom>
        </p:spPr>
        <p:txBody>
          <a:bodyPr anchor="ctr"/>
          <a:lstStyle>
            <a:lvl1pPr algn="r">
              <a:defRPr sz="3200" baseline="0">
                <a:solidFill>
                  <a:schemeClr val="bg1"/>
                </a:solidFill>
                <a:latin typeface="Adobe Jenson Pro" pitchFamily="18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 smtClean="0">
                <a:latin typeface="Calibri"/>
                <a:ea typeface="+mj-ea"/>
                <a:cs typeface="Calibri"/>
              </a:rPr>
              <a:t>Malachi Griffith, Obi Griffith, Jason Walker, Alex Wagner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6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Advanced Sequencing Technologies &amp; Applications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14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ea typeface="+mn-ea"/>
                <a:cs typeface="Calibri"/>
              </a:rPr>
              <a:t>November </a:t>
            </a:r>
            <a:r>
              <a:rPr lang="en-US" sz="1400" dirty="0" smtClean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ea typeface="+mn-ea"/>
                <a:cs typeface="Calibri"/>
              </a:rPr>
              <a:t>7 </a:t>
            </a:r>
            <a:r>
              <a:rPr lang="en-US" sz="14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ea typeface="+mn-ea"/>
                <a:cs typeface="Calibri"/>
              </a:rPr>
              <a:t>- </a:t>
            </a:r>
            <a:r>
              <a:rPr lang="en-US" sz="1400" dirty="0" smtClean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ea typeface="+mn-ea"/>
                <a:cs typeface="Calibri"/>
              </a:rPr>
              <a:t>20, 2016</a:t>
            </a:r>
          </a:p>
        </p:txBody>
      </p:sp>
    </p:spTree>
    <p:extLst>
      <p:ext uri="{BB962C8B-B14F-4D97-AF65-F5344CB8AC3E}">
        <p14:creationId xmlns:p14="http://schemas.microsoft.com/office/powerpoint/2010/main" val="3250606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>
                <a:latin typeface="Calibri" charset="0"/>
                <a:ea typeface="ＭＳ Ｐゴシック" charset="0"/>
                <a:cs typeface="ＭＳ Ｐゴシック" charset="0"/>
              </a:rPr>
              <a:t>Learning Objectives of Tutorial</a:t>
            </a:r>
          </a:p>
        </p:txBody>
      </p:sp>
      <p:sp>
        <p:nvSpPr>
          <p:cNvPr id="12290" name="Content Placeholder 6"/>
          <p:cNvSpPr>
            <a:spLocks noGrp="1"/>
          </p:cNvSpPr>
          <p:nvPr>
            <p:ph idx="1"/>
          </p:nvPr>
        </p:nvSpPr>
        <p:spPr>
          <a:xfrm>
            <a:off x="179388" y="981075"/>
            <a:ext cx="8856662" cy="5184775"/>
          </a:xfrm>
        </p:spPr>
        <p:txBody>
          <a:bodyPr/>
          <a:lstStyle/>
          <a:p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Run </a:t>
            </a:r>
            <a:r>
              <a:rPr lang="en-US" dirty="0" smtClean="0">
                <a:latin typeface="Calibri" charset="0"/>
                <a:ea typeface="ＭＳ Ｐゴシック" charset="0"/>
              </a:rPr>
              <a:t>HISAT2 </a:t>
            </a:r>
            <a:r>
              <a:rPr lang="en-US" dirty="0">
                <a:latin typeface="Calibri" charset="0"/>
                <a:ea typeface="ＭＳ Ｐゴシック" charset="0"/>
              </a:rPr>
              <a:t>with parameters suitable for gene expression analysis</a:t>
            </a:r>
          </a:p>
          <a:p>
            <a:r>
              <a:rPr lang="en-US" dirty="0">
                <a:latin typeface="Calibri" charset="0"/>
                <a:ea typeface="ＭＳ Ｐゴシック" charset="0"/>
              </a:rPr>
              <a:t>Use </a:t>
            </a:r>
            <a:r>
              <a:rPr lang="en-US" dirty="0" err="1">
                <a:latin typeface="Calibri" charset="0"/>
                <a:ea typeface="ＭＳ Ｐゴシック" charset="0"/>
              </a:rPr>
              <a:t>samtools</a:t>
            </a:r>
            <a:r>
              <a:rPr lang="en-US" dirty="0">
                <a:latin typeface="Calibri" charset="0"/>
                <a:ea typeface="ＭＳ Ｐゴシック" charset="0"/>
              </a:rPr>
              <a:t> to demonstrate the features of the SAM/BAM format and basic manipulation of these alignment files (view, sort, index, filter)</a:t>
            </a:r>
          </a:p>
          <a:p>
            <a:r>
              <a:rPr lang="en-US" dirty="0">
                <a:latin typeface="Calibri" charset="0"/>
                <a:ea typeface="ＭＳ Ｐゴシック" charset="0"/>
              </a:rPr>
              <a:t>Use IGV to visualize RNA-</a:t>
            </a:r>
            <a:r>
              <a:rPr lang="en-US" dirty="0" err="1">
                <a:latin typeface="Calibri" charset="0"/>
                <a:ea typeface="ＭＳ Ｐゴシック" charset="0"/>
              </a:rPr>
              <a:t>seq</a:t>
            </a:r>
            <a:r>
              <a:rPr lang="en-US" dirty="0">
                <a:latin typeface="Calibri" charset="0"/>
                <a:ea typeface="ＭＳ Ｐゴシック" charset="0"/>
              </a:rPr>
              <a:t> alignments, view a variant position, etc.</a:t>
            </a:r>
          </a:p>
          <a:p>
            <a:r>
              <a:rPr lang="en-US" dirty="0">
                <a:latin typeface="Calibri" charset="0"/>
                <a:ea typeface="ＭＳ Ｐゴシック" charset="0"/>
              </a:rPr>
              <a:t>Determine BAM-read counts at a variant position</a:t>
            </a:r>
          </a:p>
          <a:p>
            <a:r>
              <a:rPr lang="en-US" dirty="0">
                <a:latin typeface="Calibri" charset="0"/>
                <a:ea typeface="ＭＳ Ｐゴシック" charset="0"/>
              </a:rPr>
              <a:t>Use </a:t>
            </a:r>
            <a:r>
              <a:rPr lang="en-US" dirty="0" err="1">
                <a:latin typeface="Calibri" charset="0"/>
                <a:ea typeface="ＭＳ Ｐゴシック" charset="0"/>
              </a:rPr>
              <a:t>samtools</a:t>
            </a:r>
            <a:r>
              <a:rPr lang="en-US" dirty="0">
                <a:latin typeface="Calibri" charset="0"/>
                <a:ea typeface="ＭＳ Ｐゴシック" charset="0"/>
              </a:rPr>
              <a:t> </a:t>
            </a:r>
            <a:r>
              <a:rPr lang="en-US" dirty="0" err="1">
                <a:latin typeface="Calibri" charset="0"/>
                <a:ea typeface="ＭＳ Ｐゴシック" charset="0"/>
              </a:rPr>
              <a:t>flagstat</a:t>
            </a:r>
            <a:r>
              <a:rPr lang="en-US" dirty="0">
                <a:latin typeface="Calibri" charset="0"/>
                <a:ea typeface="ＭＳ Ｐゴシック" charset="0"/>
              </a:rPr>
              <a:t>, </a:t>
            </a:r>
            <a:r>
              <a:rPr lang="en-US" dirty="0" err="1">
                <a:latin typeface="Calibri" charset="0"/>
                <a:ea typeface="ＭＳ Ｐゴシック" charset="0"/>
              </a:rPr>
              <a:t>samstat</a:t>
            </a:r>
            <a:r>
              <a:rPr lang="en-US" dirty="0">
                <a:latin typeface="Calibri" charset="0"/>
                <a:ea typeface="ＭＳ Ｐゴシック" charset="0"/>
              </a:rPr>
              <a:t>, </a:t>
            </a:r>
            <a:r>
              <a:rPr lang="en-US" dirty="0" err="1">
                <a:latin typeface="Calibri" charset="0"/>
                <a:ea typeface="ＭＳ Ｐゴシック" charset="0"/>
              </a:rPr>
              <a:t>FastQC</a:t>
            </a:r>
            <a:r>
              <a:rPr lang="en-US" dirty="0">
                <a:latin typeface="Calibri" charset="0"/>
                <a:ea typeface="ＭＳ Ｐゴシック" charset="0"/>
              </a:rPr>
              <a:t> to assess quality of alignments</a:t>
            </a:r>
          </a:p>
        </p:txBody>
      </p:sp>
    </p:spTree>
    <p:extLst>
      <p:ext uri="{BB962C8B-B14F-4D97-AF65-F5344CB8AC3E}">
        <p14:creationId xmlns:p14="http://schemas.microsoft.com/office/powerpoint/2010/main" val="3009918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2</a:t>
            </a:r>
            <a:r>
              <a:rPr lang="en-US" altLang="ko-KR" dirty="0" smtClean="0">
                <a:latin typeface="Calibri" charset="0"/>
                <a:ea typeface="ＭＳ Ｐゴシック" charset="0"/>
                <a:cs typeface="ＭＳ Ｐゴシック" charset="0"/>
              </a:rPr>
              <a:t>-i. </a:t>
            </a:r>
            <a:r>
              <a:rPr lang="en-US" altLang="ko-KR" dirty="0" smtClean="0">
                <a:latin typeface="Calibri" charset="0"/>
                <a:ea typeface="ＭＳ Ｐゴシック" charset="0"/>
                <a:cs typeface="ＭＳ Ｐゴシック" charset="0"/>
              </a:rPr>
              <a:t>Adaptor trim</a:t>
            </a:r>
            <a:endParaRPr lang="en-US" altLang="ko-KR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Content Placeholder 6"/>
          <p:cNvSpPr>
            <a:spLocks noGrp="1"/>
          </p:cNvSpPr>
          <p:nvPr>
            <p:ph idx="1"/>
          </p:nvPr>
        </p:nvSpPr>
        <p:spPr>
          <a:xfrm>
            <a:off x="152400" y="1268413"/>
            <a:ext cx="8839200" cy="49799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600" dirty="0" smtClean="0">
                <a:latin typeface="Calibri" charset="0"/>
                <a:ea typeface="ＭＳ Ｐゴシック" charset="0"/>
              </a:rPr>
              <a:t>Use </a:t>
            </a:r>
            <a:r>
              <a:rPr lang="en-US" sz="2600" dirty="0" err="1">
                <a:latin typeface="Calibri" charset="0"/>
                <a:ea typeface="ＭＳ Ｐゴシック" charset="0"/>
              </a:rPr>
              <a:t>Flexbar</a:t>
            </a:r>
            <a:r>
              <a:rPr lang="en-US" sz="2600" dirty="0">
                <a:latin typeface="Calibri" charset="0"/>
                <a:ea typeface="ＭＳ Ｐゴシック" charset="0"/>
              </a:rPr>
              <a:t> to trim sequence adapter from the read FASTQ </a:t>
            </a:r>
            <a:r>
              <a:rPr lang="en-US" sz="2600" dirty="0" smtClean="0">
                <a:latin typeface="Calibri" charset="0"/>
                <a:ea typeface="ＭＳ Ｐゴシック" charset="0"/>
              </a:rPr>
              <a:t>files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Calibri" charset="0"/>
                <a:ea typeface="ＭＳ Ｐゴシック" charset="0"/>
              </a:rPr>
              <a:t>The output of this step will be trimmed FASTQ files for each data set</a:t>
            </a:r>
            <a:r>
              <a:rPr lang="en-US" sz="2200" dirty="0" smtClean="0">
                <a:latin typeface="Calibri" charset="0"/>
                <a:ea typeface="ＭＳ Ｐゴシック" charset="0"/>
              </a:rPr>
              <a:t>.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Compare the </a:t>
            </a:r>
            <a:r>
              <a:rPr lang="en-US" sz="2600" dirty="0" err="1">
                <a:latin typeface="Calibri" charset="0"/>
                <a:ea typeface="ＭＳ Ｐゴシック" charset="0"/>
              </a:rPr>
              <a:t>FastQC</a:t>
            </a:r>
            <a:r>
              <a:rPr lang="en-US" sz="2600" dirty="0">
                <a:latin typeface="Calibri" charset="0"/>
                <a:ea typeface="ＭＳ Ｐゴシック" charset="0"/>
              </a:rPr>
              <a:t> reports for </a:t>
            </a:r>
            <a:r>
              <a:rPr lang="en-US" sz="2600" dirty="0" err="1">
                <a:latin typeface="Calibri" charset="0"/>
                <a:ea typeface="ＭＳ Ｐゴシック" charset="0"/>
              </a:rPr>
              <a:t>fastq</a:t>
            </a:r>
            <a:r>
              <a:rPr lang="en-US" sz="2600" dirty="0">
                <a:latin typeface="Calibri" charset="0"/>
                <a:ea typeface="ＭＳ Ｐゴシック" charset="0"/>
              </a:rPr>
              <a:t> files before and after </a:t>
            </a:r>
            <a:r>
              <a:rPr lang="en-US" sz="2600" dirty="0" smtClean="0">
                <a:latin typeface="Calibri" charset="0"/>
                <a:ea typeface="ＭＳ Ｐゴシック" charset="0"/>
              </a:rPr>
              <a:t>trimming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  <a:hlinkClick r:id="rId3"/>
              </a:rPr>
              <a:t>http://sourceforge.net/projects/flexbar</a:t>
            </a:r>
            <a:r>
              <a:rPr lang="en-US" sz="2600" dirty="0" smtClean="0">
                <a:latin typeface="Calibri" charset="0"/>
                <a:ea typeface="ＭＳ Ｐゴシック" charset="0"/>
                <a:hlinkClick r:id="rId3"/>
              </a:rPr>
              <a:t>/</a:t>
            </a:r>
            <a:r>
              <a:rPr lang="en-US" sz="2600" dirty="0" smtClean="0">
                <a:latin typeface="Calibri" charset="0"/>
                <a:ea typeface="ＭＳ Ｐゴシック" charset="0"/>
              </a:rPr>
              <a:t> </a:t>
            </a:r>
          </a:p>
          <a:p>
            <a:pPr>
              <a:lnSpc>
                <a:spcPct val="80000"/>
              </a:lnSpc>
            </a:pPr>
            <a:endParaRPr lang="en-US" sz="2200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01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2</a:t>
            </a:r>
            <a:r>
              <a:rPr lang="en-US" altLang="ko-KR" dirty="0" smtClean="0">
                <a:latin typeface="Calibri" charset="0"/>
                <a:ea typeface="ＭＳ Ｐゴシック" charset="0"/>
                <a:cs typeface="ＭＳ Ｐゴシック" charset="0"/>
              </a:rPr>
              <a:t>-ii</a:t>
            </a:r>
            <a:r>
              <a:rPr lang="en-US" altLang="ko-KR" dirty="0" smtClean="0">
                <a:latin typeface="Calibri" charset="0"/>
                <a:ea typeface="ＭＳ Ｐゴシック" charset="0"/>
                <a:cs typeface="ＭＳ Ｐゴシック" charset="0"/>
              </a:rPr>
              <a:t>. </a:t>
            </a:r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Align reads with </a:t>
            </a:r>
            <a:r>
              <a:rPr lang="en-US" altLang="ko-KR" dirty="0" smtClean="0">
                <a:latin typeface="Calibri" charset="0"/>
                <a:ea typeface="ＭＳ Ｐゴシック" charset="0"/>
                <a:cs typeface="ＭＳ Ｐゴシック" charset="0"/>
              </a:rPr>
              <a:t>HISAT2</a:t>
            </a:r>
            <a:endParaRPr lang="en-US" altLang="ko-KR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362" name="Content Placeholder 6"/>
          <p:cNvSpPr>
            <a:spLocks noGrp="1"/>
          </p:cNvSpPr>
          <p:nvPr>
            <p:ph idx="1"/>
          </p:nvPr>
        </p:nvSpPr>
        <p:spPr>
          <a:xfrm>
            <a:off x="152400" y="1268413"/>
            <a:ext cx="8839200" cy="49799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Align all reads in the </a:t>
            </a:r>
            <a:r>
              <a:rPr lang="en-US" sz="2600" dirty="0" smtClean="0">
                <a:latin typeface="Calibri" charset="0"/>
                <a:ea typeface="ＭＳ Ｐゴシック" charset="0"/>
              </a:rPr>
              <a:t>6 </a:t>
            </a:r>
            <a:r>
              <a:rPr lang="en-US" sz="2600" dirty="0">
                <a:latin typeface="Calibri" charset="0"/>
                <a:ea typeface="ＭＳ Ｐゴシック" charset="0"/>
              </a:rPr>
              <a:t>libraries of the test data</a:t>
            </a:r>
          </a:p>
          <a:p>
            <a:pPr lvl="1">
              <a:lnSpc>
                <a:spcPct val="80000"/>
              </a:lnSpc>
            </a:pPr>
            <a:r>
              <a:rPr lang="en-US" sz="2200" dirty="0" smtClean="0">
                <a:latin typeface="Calibri" charset="0"/>
                <a:ea typeface="ＭＳ Ｐゴシック" charset="0"/>
              </a:rPr>
              <a:t>6 </a:t>
            </a:r>
            <a:r>
              <a:rPr lang="en-US" sz="2200" dirty="0">
                <a:latin typeface="Calibri" charset="0"/>
                <a:ea typeface="ＭＳ Ｐゴシック" charset="0"/>
              </a:rPr>
              <a:t>libraries with two files each (one for each read1 and read2 of the paired-end reads)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Use </a:t>
            </a:r>
            <a:r>
              <a:rPr lang="en-US" sz="2600" dirty="0" smtClean="0">
                <a:latin typeface="Calibri" charset="0"/>
                <a:ea typeface="ＭＳ Ｐゴシック" charset="0"/>
              </a:rPr>
              <a:t>HISAT2 for </a:t>
            </a:r>
            <a:r>
              <a:rPr lang="en-US" sz="2600" dirty="0">
                <a:latin typeface="Calibri" charset="0"/>
                <a:ea typeface="ＭＳ Ｐゴシック" charset="0"/>
              </a:rPr>
              <a:t>the alignment</a:t>
            </a:r>
          </a:p>
          <a:p>
            <a:pPr lvl="1">
              <a:lnSpc>
                <a:spcPct val="80000"/>
              </a:lnSpc>
            </a:pPr>
            <a:r>
              <a:rPr lang="en-US" sz="2200" dirty="0" smtClean="0">
                <a:latin typeface="Calibri" charset="0"/>
                <a:ea typeface="ＭＳ Ｐゴシック" charset="0"/>
              </a:rPr>
              <a:t>Supply </a:t>
            </a:r>
            <a:r>
              <a:rPr lang="en-US" sz="2200" dirty="0">
                <a:latin typeface="Calibri" charset="0"/>
                <a:ea typeface="ＭＳ Ｐゴシック" charset="0"/>
              </a:rPr>
              <a:t>the bowtie indexed genome obtained in </a:t>
            </a:r>
            <a:r>
              <a:rPr lang="en-US" sz="2200" dirty="0" smtClean="0">
                <a:latin typeface="Calibri" charset="0"/>
                <a:ea typeface="ＭＳ Ｐゴシック" charset="0"/>
              </a:rPr>
              <a:t>section 1-iv</a:t>
            </a:r>
            <a:endParaRPr lang="en-US" sz="2200" dirty="0">
              <a:latin typeface="Calibri" charset="0"/>
              <a:ea typeface="ＭＳ Ｐゴシック" charset="0"/>
            </a:endParaRP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Calibri" charset="0"/>
                <a:ea typeface="ＭＳ Ｐゴシック" charset="0"/>
              </a:rPr>
              <a:t>The </a:t>
            </a:r>
            <a:r>
              <a:rPr lang="ja-JP" altLang="en-US" sz="2200" dirty="0">
                <a:latin typeface="Calibri" charset="0"/>
                <a:ea typeface="ＭＳ Ｐゴシック" charset="0"/>
              </a:rPr>
              <a:t>‘</a:t>
            </a:r>
            <a:r>
              <a:rPr lang="en-US" altLang="ja-JP" sz="2200" dirty="0" smtClean="0">
                <a:latin typeface="Calibri" charset="0"/>
                <a:ea typeface="ＭＳ Ｐゴシック" charset="0"/>
              </a:rPr>
              <a:t>-</a:t>
            </a:r>
            <a:r>
              <a:rPr lang="en-US" altLang="ja-JP" sz="2200" dirty="0" err="1" smtClean="0">
                <a:latin typeface="Calibri" charset="0"/>
                <a:ea typeface="ＭＳ Ｐゴシック" charset="0"/>
              </a:rPr>
              <a:t>dta</a:t>
            </a:r>
            <a:r>
              <a:rPr lang="ja-JP" altLang="en-US" sz="2200" dirty="0" smtClean="0">
                <a:latin typeface="Calibri" charset="0"/>
                <a:ea typeface="ＭＳ Ｐゴシック" charset="0"/>
              </a:rPr>
              <a:t>’</a:t>
            </a:r>
            <a:r>
              <a:rPr lang="en-US" altLang="ja-JP" sz="2200" dirty="0" smtClean="0">
                <a:latin typeface="Calibri" charset="0"/>
                <a:ea typeface="ＭＳ Ｐゴシック" charset="0"/>
              </a:rPr>
              <a:t> </a:t>
            </a:r>
            <a:r>
              <a:rPr lang="en-US" altLang="ja-JP" sz="2200" dirty="0">
                <a:latin typeface="Calibri" charset="0"/>
                <a:ea typeface="ＭＳ Ｐゴシック" charset="0"/>
              </a:rPr>
              <a:t>option tells </a:t>
            </a:r>
            <a:r>
              <a:rPr lang="en-US" altLang="ja-JP" sz="2200" dirty="0" smtClean="0">
                <a:latin typeface="Calibri" charset="0"/>
                <a:ea typeface="ＭＳ Ｐゴシック" charset="0"/>
              </a:rPr>
              <a:t>HISAT2 </a:t>
            </a:r>
            <a:r>
              <a:rPr lang="en-US" altLang="ja-JP" sz="2200" dirty="0">
                <a:latin typeface="Calibri" charset="0"/>
                <a:ea typeface="ＭＳ Ｐゴシック" charset="0"/>
              </a:rPr>
              <a:t>to report alignments tailored for transcript </a:t>
            </a:r>
            <a:r>
              <a:rPr lang="en-US" altLang="ja-JP" sz="2200" dirty="0" smtClean="0">
                <a:latin typeface="Calibri" charset="0"/>
                <a:ea typeface="ＭＳ Ｐゴシック" charset="0"/>
              </a:rPr>
              <a:t>assemblers</a:t>
            </a:r>
            <a:endParaRPr lang="en-US" altLang="ja-JP" sz="2200" dirty="0">
              <a:latin typeface="Calibri" charset="0"/>
              <a:ea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Since there are </a:t>
            </a:r>
            <a:r>
              <a:rPr lang="en-US" sz="2600" dirty="0" smtClean="0">
                <a:latin typeface="Calibri" charset="0"/>
                <a:ea typeface="ＭＳ Ｐゴシック" charset="0"/>
              </a:rPr>
              <a:t>6 </a:t>
            </a:r>
            <a:r>
              <a:rPr lang="en-US" sz="2600" dirty="0">
                <a:latin typeface="Calibri" charset="0"/>
                <a:ea typeface="ＭＳ Ｐゴシック" charset="0"/>
              </a:rPr>
              <a:t>libraries in the test data set, </a:t>
            </a:r>
            <a:r>
              <a:rPr lang="en-US" sz="2600" dirty="0" smtClean="0">
                <a:latin typeface="Calibri" charset="0"/>
                <a:ea typeface="ＭＳ Ｐゴシック" charset="0"/>
              </a:rPr>
              <a:t>6 </a:t>
            </a:r>
            <a:r>
              <a:rPr lang="en-US" sz="2600" dirty="0">
                <a:latin typeface="Calibri" charset="0"/>
                <a:ea typeface="ＭＳ Ｐゴシック" charset="0"/>
              </a:rPr>
              <a:t>alignment commands are run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On a test system, each of these alignments took </a:t>
            </a:r>
            <a:r>
              <a:rPr lang="en-US" sz="2600" dirty="0" smtClean="0">
                <a:latin typeface="Calibri" charset="0"/>
                <a:ea typeface="ＭＳ Ｐゴシック" charset="0"/>
              </a:rPr>
              <a:t>~4 seconds </a:t>
            </a:r>
            <a:r>
              <a:rPr lang="en-US" sz="2600" dirty="0">
                <a:latin typeface="Calibri" charset="0"/>
                <a:ea typeface="ＭＳ Ｐゴシック" charset="0"/>
              </a:rPr>
              <a:t>using 8 CPUs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Each alignment job outputs a SAM/BAM file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Calibri" charset="0"/>
                <a:ea typeface="ＭＳ Ｐゴシック" charset="0"/>
                <a:hlinkClick r:id="rId3"/>
              </a:rPr>
              <a:t>http://samtools.sourceforge.net/SAM1.pdf</a:t>
            </a:r>
            <a:endParaRPr lang="en-US" sz="2200" dirty="0">
              <a:latin typeface="Calibri" charset="0"/>
              <a:ea typeface="ＭＳ Ｐゴシック" charset="0"/>
            </a:endParaRPr>
          </a:p>
          <a:p>
            <a:pPr lvl="1">
              <a:lnSpc>
                <a:spcPct val="80000"/>
              </a:lnSpc>
            </a:pPr>
            <a:endParaRPr lang="en-US" sz="2200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7648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2</a:t>
            </a:r>
            <a:r>
              <a:rPr lang="en-US" altLang="ko-KR" dirty="0" smtClean="0">
                <a:latin typeface="Calibri" charset="0"/>
                <a:ea typeface="ＭＳ Ｐゴシック" charset="0"/>
                <a:cs typeface="ＭＳ Ｐゴシック" charset="0"/>
              </a:rPr>
              <a:t>-</a:t>
            </a:r>
            <a:r>
              <a:rPr lang="en-US" altLang="ko-KR" dirty="0" smtClean="0">
                <a:latin typeface="Calibri" charset="0"/>
                <a:ea typeface="ＭＳ Ｐゴシック" charset="0"/>
                <a:cs typeface="ＭＳ Ｐゴシック" charset="0"/>
              </a:rPr>
              <a:t>iii. </a:t>
            </a:r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Post-alignment </a:t>
            </a:r>
            <a:r>
              <a:rPr lang="en-US" altLang="ko-KR" dirty="0" smtClean="0">
                <a:latin typeface="Calibri" charset="0"/>
                <a:ea typeface="ＭＳ Ｐゴシック" charset="0"/>
                <a:cs typeface="ＭＳ Ｐゴシック" charset="0"/>
              </a:rPr>
              <a:t>visualization</a:t>
            </a:r>
            <a:endParaRPr lang="en-US" altLang="ko-KR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458" name="Content Placeholder 6"/>
          <p:cNvSpPr>
            <a:spLocks noGrp="1"/>
          </p:cNvSpPr>
          <p:nvPr>
            <p:ph idx="1"/>
          </p:nvPr>
        </p:nvSpPr>
        <p:spPr>
          <a:xfrm>
            <a:off x="152400" y="1268413"/>
            <a:ext cx="8839200" cy="49799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Create indexed versions of bam files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Calibri" charset="0"/>
                <a:ea typeface="ＭＳ Ｐゴシック" charset="0"/>
              </a:rPr>
              <a:t>These are needed by IGV for efficient loading of alignments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Visualize spliced alignments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Calibri" charset="0"/>
                <a:ea typeface="ＭＳ Ｐゴシック" charset="0"/>
              </a:rPr>
              <a:t>Identify exon-exon junction supporting reads</a:t>
            </a:r>
          </a:p>
          <a:p>
            <a:pPr lvl="1">
              <a:lnSpc>
                <a:spcPct val="80000"/>
              </a:lnSpc>
            </a:pPr>
            <a:r>
              <a:rPr lang="en-US" sz="2200" dirty="0" smtClean="0">
                <a:latin typeface="Calibri" charset="0"/>
                <a:ea typeface="ＭＳ Ｐゴシック" charset="0"/>
              </a:rPr>
              <a:t>Identify </a:t>
            </a:r>
            <a:r>
              <a:rPr lang="en-US" sz="2200" dirty="0">
                <a:latin typeface="Calibri" charset="0"/>
                <a:ea typeface="ＭＳ Ｐゴシック" charset="0"/>
              </a:rPr>
              <a:t>differentially expressed genes</a:t>
            </a:r>
          </a:p>
          <a:p>
            <a:pPr>
              <a:lnSpc>
                <a:spcPct val="80000"/>
              </a:lnSpc>
            </a:pPr>
            <a:r>
              <a:rPr lang="en-US" sz="2600" dirty="0" smtClean="0">
                <a:latin typeface="Calibri" charset="0"/>
                <a:ea typeface="ＭＳ Ｐゴシック" charset="0"/>
              </a:rPr>
              <a:t>Try </a:t>
            </a:r>
            <a:r>
              <a:rPr lang="en-US" sz="2600" dirty="0">
                <a:latin typeface="Calibri" charset="0"/>
                <a:ea typeface="ＭＳ Ｐゴシック" charset="0"/>
              </a:rPr>
              <a:t>to find variant positions</a:t>
            </a:r>
          </a:p>
          <a:p>
            <a:pPr>
              <a:lnSpc>
                <a:spcPct val="80000"/>
              </a:lnSpc>
            </a:pPr>
            <a:endParaRPr lang="en-US" sz="2600" dirty="0">
              <a:latin typeface="Calibri" charset="0"/>
              <a:ea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Create a pileup from bam file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Determine read counts at a specific position</a:t>
            </a:r>
          </a:p>
        </p:txBody>
      </p:sp>
    </p:spTree>
    <p:extLst>
      <p:ext uri="{BB962C8B-B14F-4D97-AF65-F5344CB8AC3E}">
        <p14:creationId xmlns:p14="http://schemas.microsoft.com/office/powerpoint/2010/main" val="15438807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2</a:t>
            </a:r>
            <a:r>
              <a:rPr lang="en-US" altLang="ko-KR" dirty="0" smtClean="0">
                <a:latin typeface="Calibri" charset="0"/>
                <a:ea typeface="ＭＳ Ｐゴシック" charset="0"/>
                <a:cs typeface="ＭＳ Ｐゴシック" charset="0"/>
              </a:rPr>
              <a:t>-</a:t>
            </a:r>
            <a:r>
              <a:rPr lang="en-US" altLang="ko-KR" dirty="0" smtClean="0">
                <a:latin typeface="Calibri" charset="0"/>
                <a:ea typeface="ＭＳ Ｐゴシック" charset="0"/>
                <a:cs typeface="ＭＳ Ｐゴシック" charset="0"/>
              </a:rPr>
              <a:t>iii. </a:t>
            </a:r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Post-alignment </a:t>
            </a:r>
            <a:r>
              <a:rPr lang="en-US" altLang="ko-KR" dirty="0" smtClean="0">
                <a:latin typeface="Calibri" charset="0"/>
                <a:ea typeface="ＭＳ Ｐゴシック" charset="0"/>
                <a:cs typeface="ＭＳ Ｐゴシック" charset="0"/>
              </a:rPr>
              <a:t>visualization </a:t>
            </a:r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(IGV)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  <p:pic>
        <p:nvPicPr>
          <p:cNvPr id="21506" name="Content Placeholder 3" descr="Screen Shot 2013-06-01 at 11.20.52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39" b="-339"/>
          <a:stretch>
            <a:fillRect/>
          </a:stretch>
        </p:blipFill>
        <p:spPr>
          <a:xfrm>
            <a:off x="152400" y="1341438"/>
            <a:ext cx="8839200" cy="4724400"/>
          </a:xfrm>
        </p:spPr>
      </p:pic>
    </p:spTree>
    <p:extLst>
      <p:ext uri="{BB962C8B-B14F-4D97-AF65-F5344CB8AC3E}">
        <p14:creationId xmlns:p14="http://schemas.microsoft.com/office/powerpoint/2010/main" val="528369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2</a:t>
            </a:r>
            <a:r>
              <a:rPr lang="en-US" altLang="ko-KR" dirty="0" smtClean="0">
                <a:latin typeface="Calibri" charset="0"/>
                <a:ea typeface="ＭＳ Ｐゴシック" charset="0"/>
                <a:cs typeface="ＭＳ Ｐゴシック" charset="0"/>
              </a:rPr>
              <a:t>-</a:t>
            </a:r>
            <a:r>
              <a:rPr lang="en-US" altLang="ko-KR" dirty="0" smtClean="0">
                <a:latin typeface="Calibri" charset="0"/>
                <a:ea typeface="ＭＳ Ｐゴシック" charset="0"/>
                <a:cs typeface="ＭＳ Ｐゴシック" charset="0"/>
              </a:rPr>
              <a:t>iv. </a:t>
            </a:r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Post-alignment QC</a:t>
            </a:r>
          </a:p>
        </p:txBody>
      </p:sp>
      <p:sp>
        <p:nvSpPr>
          <p:cNvPr id="22530" name="Content Placeholder 6"/>
          <p:cNvSpPr>
            <a:spLocks noGrp="1"/>
          </p:cNvSpPr>
          <p:nvPr>
            <p:ph idx="1"/>
          </p:nvPr>
        </p:nvSpPr>
        <p:spPr>
          <a:xfrm>
            <a:off x="152400" y="1268413"/>
            <a:ext cx="8839200" cy="49799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Use '</a:t>
            </a:r>
            <a:r>
              <a:rPr lang="en-US" sz="2600" dirty="0" err="1">
                <a:latin typeface="Calibri" charset="0"/>
                <a:ea typeface="ＭＳ Ｐゴシック" charset="0"/>
              </a:rPr>
              <a:t>samtools</a:t>
            </a:r>
            <a:r>
              <a:rPr lang="en-US" sz="2600" dirty="0">
                <a:latin typeface="Calibri" charset="0"/>
                <a:ea typeface="ＭＳ Ｐゴシック" charset="0"/>
              </a:rPr>
              <a:t> view' to see the format of a SAM/BAM alignment file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Calibri" charset="0"/>
                <a:ea typeface="ＭＳ Ｐゴシック" charset="0"/>
              </a:rPr>
              <a:t>Use ‘FLAGs’ to filter out certain kinds of alignments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Use '</a:t>
            </a:r>
            <a:r>
              <a:rPr lang="en-US" sz="2600" dirty="0" err="1">
                <a:latin typeface="Calibri" charset="0"/>
                <a:ea typeface="ＭＳ Ｐゴシック" charset="0"/>
              </a:rPr>
              <a:t>samtools</a:t>
            </a:r>
            <a:r>
              <a:rPr lang="en-US" sz="2600" dirty="0">
                <a:latin typeface="Calibri" charset="0"/>
                <a:ea typeface="ＭＳ Ｐゴシック" charset="0"/>
              </a:rPr>
              <a:t> </a:t>
            </a:r>
            <a:r>
              <a:rPr lang="en-US" sz="2600" dirty="0" err="1">
                <a:latin typeface="Calibri" charset="0"/>
                <a:ea typeface="ＭＳ Ｐゴシック" charset="0"/>
              </a:rPr>
              <a:t>flagstat</a:t>
            </a:r>
            <a:r>
              <a:rPr lang="en-US" sz="2600" dirty="0">
                <a:latin typeface="Calibri" charset="0"/>
                <a:ea typeface="ＭＳ Ｐゴシック" charset="0"/>
              </a:rPr>
              <a:t>' to get a basic summary of an alignment</a:t>
            </a:r>
          </a:p>
          <a:p>
            <a:pPr>
              <a:lnSpc>
                <a:spcPct val="80000"/>
              </a:lnSpc>
            </a:pPr>
            <a:r>
              <a:rPr lang="en-US" sz="2600" dirty="0" smtClean="0">
                <a:latin typeface="Calibri" charset="0"/>
                <a:ea typeface="ＭＳ Ｐゴシック" charset="0"/>
              </a:rPr>
              <a:t>Use </a:t>
            </a:r>
            <a:r>
              <a:rPr lang="en-US" sz="2600" dirty="0" err="1">
                <a:latin typeface="Calibri" charset="0"/>
                <a:ea typeface="ＭＳ Ｐゴシック" charset="0"/>
              </a:rPr>
              <a:t>FastQC</a:t>
            </a:r>
            <a:r>
              <a:rPr lang="en-US" sz="2600" dirty="0">
                <a:latin typeface="Calibri" charset="0"/>
                <a:ea typeface="ＭＳ Ｐゴシック" charset="0"/>
              </a:rPr>
              <a:t> to perform basic QC of your </a:t>
            </a:r>
            <a:r>
              <a:rPr lang="en-US" sz="2600" dirty="0" smtClean="0">
                <a:latin typeface="Calibri" charset="0"/>
                <a:ea typeface="ＭＳ Ｐゴシック" charset="0"/>
              </a:rPr>
              <a:t>alignments</a:t>
            </a:r>
          </a:p>
          <a:p>
            <a:pPr>
              <a:lnSpc>
                <a:spcPct val="80000"/>
              </a:lnSpc>
            </a:pPr>
            <a:endParaRPr lang="en-US" sz="2600" dirty="0">
              <a:latin typeface="Calibri" charset="0"/>
              <a:ea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2600" dirty="0" smtClean="0">
                <a:latin typeface="Calibri" charset="0"/>
                <a:ea typeface="ＭＳ Ｐゴシック" charset="0"/>
              </a:rPr>
              <a:t>Optional: explore </a:t>
            </a:r>
            <a:r>
              <a:rPr lang="en-US" sz="2600" dirty="0" err="1" smtClean="0">
                <a:latin typeface="Calibri" charset="0"/>
                <a:ea typeface="ＭＳ Ｐゴシック" charset="0"/>
              </a:rPr>
              <a:t>RSeQC</a:t>
            </a:r>
            <a:r>
              <a:rPr lang="en-US" sz="2600" dirty="0" smtClean="0">
                <a:latin typeface="Calibri" charset="0"/>
                <a:ea typeface="ＭＳ Ｐゴシック" charset="0"/>
              </a:rPr>
              <a:t> for alignment QC</a:t>
            </a:r>
            <a:endParaRPr lang="en-US" sz="2600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9904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2</a:t>
            </a:r>
            <a:r>
              <a:rPr lang="en-US" altLang="ko-KR" dirty="0" smtClean="0">
                <a:latin typeface="Calibri" charset="0"/>
                <a:ea typeface="ＭＳ Ｐゴシック" charset="0"/>
                <a:cs typeface="ＭＳ Ｐゴシック" charset="0"/>
              </a:rPr>
              <a:t>-</a:t>
            </a:r>
            <a:r>
              <a:rPr lang="en-US" altLang="ko-KR" dirty="0" smtClean="0">
                <a:latin typeface="Calibri" charset="0"/>
                <a:ea typeface="ＭＳ Ｐゴシック" charset="0"/>
                <a:cs typeface="ＭＳ Ｐゴシック" charset="0"/>
              </a:rPr>
              <a:t>iv. </a:t>
            </a:r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Post-alignment QC </a:t>
            </a:r>
            <a:r>
              <a:rPr lang="en-US" altLang="ko-KR" dirty="0" smtClean="0">
                <a:latin typeface="Calibri" charset="0"/>
                <a:ea typeface="ＭＳ Ｐゴシック" charset="0"/>
                <a:cs typeface="ＭＳ Ｐゴシック" charset="0"/>
              </a:rPr>
              <a:t>(</a:t>
            </a:r>
            <a:r>
              <a:rPr lang="en-US" altLang="ko-KR" dirty="0" err="1" smtClean="0">
                <a:latin typeface="Calibri" charset="0"/>
                <a:ea typeface="ＭＳ Ｐゴシック" charset="0"/>
                <a:cs typeface="ＭＳ Ｐゴシック" charset="0"/>
              </a:rPr>
              <a:t>RSeQC</a:t>
            </a:r>
            <a:r>
              <a:rPr lang="en-US" altLang="ko-KR" dirty="0" smtClean="0">
                <a:latin typeface="Calibri" charset="0"/>
                <a:ea typeface="ＭＳ Ｐゴシック" charset="0"/>
                <a:cs typeface="ＭＳ Ｐゴシック" charset="0"/>
              </a:rPr>
              <a:t>)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412776"/>
            <a:ext cx="3721072" cy="371703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0057" y="1412776"/>
            <a:ext cx="3696359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161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9876</TotalTime>
  <Words>438</Words>
  <Application>Microsoft Macintosh PowerPoint</Application>
  <PresentationFormat>On-screen Show (4:3)</PresentationFormat>
  <Paragraphs>53</Paragraphs>
  <Slides>10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Advanced Sequencing Technologies &amp; Applications</vt:lpstr>
      <vt:lpstr>PowerPoint Presentation</vt:lpstr>
      <vt:lpstr>Learning Objectives of Tutorial</vt:lpstr>
      <vt:lpstr>2-i. Adaptor trim</vt:lpstr>
      <vt:lpstr>2-ii. Align reads with HISAT2</vt:lpstr>
      <vt:lpstr>2-iii. Post-alignment visualization</vt:lpstr>
      <vt:lpstr>2-iii. Post-alignment visualization (IGV)</vt:lpstr>
      <vt:lpstr>2-iv. Post-alignment QC</vt:lpstr>
      <vt:lpstr>2-iv. Post-alignment QC (RSeQC)</vt:lpstr>
      <vt:lpstr>PowerPoint Presentation</vt:lpstr>
    </vt:vector>
  </TitlesOfParts>
  <Company>Boston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 Stromberg</dc:creator>
  <cp:lastModifiedBy>Obi Griffith</cp:lastModifiedBy>
  <cp:revision>648</cp:revision>
  <dcterms:created xsi:type="dcterms:W3CDTF">2011-11-14T19:50:16Z</dcterms:created>
  <dcterms:modified xsi:type="dcterms:W3CDTF">2016-11-15T01:49:50Z</dcterms:modified>
</cp:coreProperties>
</file>