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41" r:id="rId2"/>
    <p:sldId id="513" r:id="rId3"/>
    <p:sldId id="514" r:id="rId4"/>
    <p:sldId id="515" r:id="rId5"/>
    <p:sldId id="516" r:id="rId6"/>
    <p:sldId id="517" r:id="rId7"/>
    <p:sldId id="531" r:id="rId8"/>
    <p:sldId id="527" r:id="rId9"/>
    <p:sldId id="529" r:id="rId10"/>
    <p:sldId id="532" r:id="rId11"/>
    <p:sldId id="528" r:id="rId12"/>
    <p:sldId id="530" r:id="rId13"/>
    <p:sldId id="526" r:id="rId14"/>
    <p:sldId id="525" r:id="rId15"/>
    <p:sldId id="524" r:id="rId16"/>
    <p:sldId id="523" r:id="rId17"/>
    <p:sldId id="522" r:id="rId18"/>
    <p:sldId id="521" r:id="rId19"/>
    <p:sldId id="520" r:id="rId20"/>
    <p:sldId id="519" r:id="rId21"/>
    <p:sldId id="518" r:id="rId22"/>
    <p:sldId id="512" r:id="rId2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73623" autoAdjust="0"/>
  </p:normalViewPr>
  <p:slideViewPr>
    <p:cSldViewPr>
      <p:cViewPr varScale="1">
        <p:scale>
          <a:sx n="82" d="100"/>
          <a:sy n="82" d="100"/>
        </p:scale>
        <p:origin x="-576"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11/15/16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11/15/16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1" dirty="0" smtClean="0"/>
              <a:t>a</a:t>
            </a:r>
            <a:r>
              <a:rPr lang="en-US" dirty="0" smtClean="0"/>
              <a:t>) Overview of the flow of the </a:t>
            </a:r>
            <a:r>
              <a:rPr lang="en-US" dirty="0" err="1" smtClean="0"/>
              <a:t>StringTie</a:t>
            </a:r>
            <a:r>
              <a:rPr lang="en-US" dirty="0" smtClean="0"/>
              <a:t> algorithm, compared to Cufflinks and </a:t>
            </a:r>
            <a:r>
              <a:rPr lang="en-US" dirty="0" err="1" smtClean="0"/>
              <a:t>Traph</a:t>
            </a:r>
            <a:r>
              <a:rPr lang="en-US" dirty="0" smtClean="0"/>
              <a:t>. 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40445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rna-seqblog.com/rpkm-fpkm-and-tpm-clearly-explain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29739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223468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25529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8564667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‘FPKM’ expression estimates vs. ‘raw’ counts</a:t>
            </a:r>
          </a:p>
        </p:txBody>
      </p:sp>
      <p:sp>
        <p:nvSpPr>
          <p:cNvPr id="31746" name="Content Placeholder 2"/>
          <p:cNvSpPr>
            <a:spLocks noGrp="1"/>
          </p:cNvSpPr>
          <p:nvPr>
            <p:ph idx="1"/>
          </p:nvPr>
        </p:nvSpPr>
        <p:spPr/>
        <p:txBody>
          <a:bodyPr/>
          <a:lstStyle/>
          <a:p>
            <a:r>
              <a:rPr lang="en-US" dirty="0">
                <a:latin typeface="Calibri" charset="0"/>
                <a:ea typeface="ＭＳ Ｐゴシック" charset="0"/>
              </a:rPr>
              <a:t>Which should I use?</a:t>
            </a: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suite</a:t>
            </a: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37033412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err="1" smtClean="0">
                <a:latin typeface="Calibri" charset="0"/>
                <a:ea typeface="ＭＳ Ｐゴシック" charset="0"/>
              </a:rPr>
              <a:t>DESeq</a:t>
            </a:r>
            <a:r>
              <a:rPr lang="en-US" dirty="0">
                <a:latin typeface="Calibri" charset="0"/>
                <a:ea typeface="ＭＳ Ｐゴシック" charset="0"/>
              </a:rPr>
              <a:t> -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5818985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2288847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311339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6734883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22992443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3</a:t>
            </a:r>
            <a:br>
              <a:rPr lang="en-US" sz="2000" dirty="0">
                <a:solidFill>
                  <a:schemeClr val="bg1"/>
                </a:solidFill>
                <a:latin typeface="Calibri" charset="0"/>
                <a:cs typeface="Segoe UI" charset="0"/>
              </a:rPr>
            </a:br>
            <a:r>
              <a:rPr lang="en-US" sz="2000" dirty="0" smtClean="0">
                <a:solidFill>
                  <a:schemeClr val="bg1"/>
                </a:solidFill>
                <a:latin typeface="Calibri" charset="0"/>
                <a:cs typeface="Segoe UI" charset="0"/>
              </a:rPr>
              <a:t>Expression and Differential Expression </a:t>
            </a:r>
            <a:r>
              <a:rPr lang="en-US" sz="2000" dirty="0">
                <a:solidFill>
                  <a:schemeClr val="bg1"/>
                </a:solidFill>
                <a:latin typeface="Calibri" charset="0"/>
                <a:cs typeface="Segoe UI" charset="0"/>
              </a:rPr>
              <a:t>(lecture)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20, 2016</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859208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8081794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Break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Expression</a:t>
            </a:r>
          </a:p>
          <a:p>
            <a:pPr>
              <a:defRPr/>
            </a:pPr>
            <a:r>
              <a:rPr lang="en-US" dirty="0"/>
              <a:t>Module </a:t>
            </a:r>
            <a:r>
              <a:rPr lang="en-US" dirty="0" smtClean="0"/>
              <a:t>4: </a:t>
            </a:r>
            <a:r>
              <a:rPr lang="en-US" dirty="0"/>
              <a:t>Isoform D</a:t>
            </a:r>
            <a:r>
              <a:rPr lang="en-US" dirty="0" smtClean="0"/>
              <a:t>iscovery </a:t>
            </a:r>
            <a:r>
              <a:rPr lang="en-US" dirty="0"/>
              <a:t>and </a:t>
            </a:r>
            <a:r>
              <a:rPr lang="en-US" dirty="0" smtClean="0"/>
              <a:t>Alternative </a:t>
            </a:r>
            <a:r>
              <a:rPr lang="en-US" dirty="0"/>
              <a:t>E</a:t>
            </a:r>
            <a:r>
              <a:rPr lang="en-US" dirty="0" smtClean="0"/>
              <a:t>xpression</a:t>
            </a:r>
            <a:endParaRPr lang="en-US" dirty="0"/>
          </a:p>
          <a:p>
            <a:pPr marL="0" inden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5734099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Module</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1859626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33112873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a:t>
            </a:r>
            <a:r>
              <a:rPr lang="en-US" dirty="0" smtClean="0">
                <a:latin typeface="Calibri" charset="0"/>
                <a:ea typeface="ＭＳ Ｐゴシック" charset="0"/>
              </a:rPr>
              <a:t>(RPKM</a:t>
            </a:r>
            <a:r>
              <a:rPr lang="en-US" dirty="0" smtClean="0">
                <a:latin typeface="Calibri" charset="0"/>
                <a:ea typeface="ＭＳ Ｐゴシック" charset="0"/>
              </a:rPr>
              <a:t>) attempt to normalize for gene size and library </a:t>
            </a:r>
            <a:r>
              <a:rPr lang="en-US" dirty="0" smtClean="0">
                <a:latin typeface="Calibri" charset="0"/>
                <a:ea typeface="ＭＳ Ｐゴシック" charset="0"/>
              </a:rPr>
              <a:t>depth</a:t>
            </a:r>
          </a:p>
          <a:p>
            <a:endParaRPr lang="nl-NL" dirty="0" smtClean="0">
              <a:latin typeface="Calibri" charset="0"/>
              <a:ea typeface="ＭＳ Ｐゴシック" charset="0"/>
            </a:endParaRPr>
          </a:p>
          <a:p>
            <a:r>
              <a:rPr lang="nl-NL" dirty="0" smtClean="0">
                <a:latin typeface="Calibri" charset="0"/>
                <a:ea typeface="ＭＳ Ｐゴシック" charset="0"/>
              </a:rPr>
              <a:t>F</a:t>
            </a:r>
            <a:r>
              <a:rPr lang="nl-NL" dirty="0" smtClean="0">
                <a:latin typeface="Calibri" charset="0"/>
                <a:ea typeface="ＭＳ Ｐゴシック" charset="0"/>
              </a:rPr>
              <a:t>PKM (RPKM</a:t>
            </a:r>
            <a:r>
              <a:rPr lang="nl-NL" dirty="0" smtClean="0">
                <a:latin typeface="Calibri" charset="0"/>
                <a:ea typeface="ＭＳ Ｐゴシック" charset="0"/>
              </a:rPr>
              <a:t>)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9977268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724400"/>
          </a:xfrm>
        </p:spPr>
        <p:txBody>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Sum sample/library fragments per million</a:t>
            </a:r>
          </a:p>
          <a:p>
            <a:pPr lvl="2"/>
            <a:r>
              <a:rPr lang="en-US" dirty="0" smtClean="0"/>
              <a:t>2) Divide gene/transcript fragment count by #1</a:t>
            </a:r>
          </a:p>
          <a:p>
            <a:pPr lvl="3"/>
            <a:r>
              <a:rPr lang="en-US" dirty="0" smtClean="0"/>
              <a:t>fragments per million, FPM</a:t>
            </a:r>
          </a:p>
          <a:p>
            <a:pPr lvl="2"/>
            <a:r>
              <a:rPr lang="en-US" dirty="0" smtClean="0"/>
              <a:t>3) Divide </a:t>
            </a:r>
            <a:r>
              <a:rPr lang="en-US" dirty="0"/>
              <a:t>F</a:t>
            </a:r>
            <a:r>
              <a:rPr lang="en-US" dirty="0" smtClean="0"/>
              <a:t>PM by length of gene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fragment count by length of transcript</a:t>
            </a:r>
          </a:p>
          <a:p>
            <a:pPr lvl="3"/>
            <a:r>
              <a:rPr lang="en-US" dirty="0" smtClean="0"/>
              <a:t>fragments per </a:t>
            </a:r>
            <a:r>
              <a:rPr lang="en-US" dirty="0" err="1"/>
              <a:t>k</a:t>
            </a:r>
            <a:r>
              <a:rPr lang="en-US" dirty="0" err="1" smtClean="0"/>
              <a:t>ilobase</a:t>
            </a:r>
            <a:r>
              <a:rPr lang="en-US" dirty="0" smtClean="0"/>
              <a:t>, FPK</a:t>
            </a:r>
          </a:p>
          <a:p>
            <a:pPr lvl="2"/>
            <a:r>
              <a:rPr lang="en-US" dirty="0" smtClean="0"/>
              <a:t>2) Sum all FPK for sample/library per million</a:t>
            </a:r>
          </a:p>
          <a:p>
            <a:pPr lvl="2"/>
            <a:r>
              <a:rPr lang="en-US" dirty="0" smtClean="0"/>
              <a:t>3) Divide #1 by #3 (TPM)</a:t>
            </a:r>
          </a:p>
          <a:p>
            <a:r>
              <a:rPr lang="en-US" sz="1800" dirty="0">
                <a:hlinkClick r:id="rId3"/>
              </a:rPr>
              <a:t>http://</a:t>
            </a:r>
            <a:r>
              <a:rPr lang="en-US" sz="1800" dirty="0" err="1">
                <a:hlinkClick r:id="rId3"/>
              </a:rPr>
              <a:t>www.rna-seqblog.com</a:t>
            </a:r>
            <a:r>
              <a:rPr lang="en-US" sz="1800" dirty="0">
                <a:hlinkClick r:id="rId3"/>
              </a:rPr>
              <a:t>/</a:t>
            </a:r>
            <a:r>
              <a:rPr lang="en-US" sz="1800" dirty="0" err="1">
                <a:hlinkClick r:id="rId3"/>
              </a:rPr>
              <a:t>rpkm</a:t>
            </a:r>
            <a:r>
              <a:rPr lang="en-US" sz="1800" dirty="0">
                <a:hlinkClick r:id="rId3"/>
              </a:rPr>
              <a:t>-</a:t>
            </a:r>
            <a:r>
              <a:rPr lang="en-US" sz="1800" dirty="0" err="1">
                <a:hlinkClick r:id="rId3"/>
              </a:rPr>
              <a:t>fpkm</a:t>
            </a:r>
            <a:r>
              <a:rPr lang="en-US" sz="1800" dirty="0">
                <a:hlinkClick r:id="rId3"/>
              </a:rPr>
              <a:t>-and-</a:t>
            </a:r>
            <a:r>
              <a:rPr lang="en-US" sz="1800" dirty="0" err="1">
                <a:hlinkClick r:id="rId3"/>
              </a:rPr>
              <a:t>tpm</a:t>
            </a:r>
            <a:r>
              <a:rPr lang="en-US" sz="1800" dirty="0">
                <a:hlinkClick r:id="rId3"/>
              </a:rPr>
              <a:t>-clearly-explained/</a:t>
            </a:r>
            <a:endParaRPr lang="en-US" sz="1800" dirty="0" smtClean="0"/>
          </a:p>
          <a:p>
            <a:pPr lvl="2"/>
            <a:endParaRPr lang="en-US" dirty="0" smtClean="0"/>
          </a:p>
        </p:txBody>
      </p:sp>
    </p:spTree>
    <p:extLst>
      <p:ext uri="{BB962C8B-B14F-4D97-AF65-F5344CB8AC3E}">
        <p14:creationId xmlns:p14="http://schemas.microsoft.com/office/powerpoint/2010/main" val="307229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331640" y="980728"/>
            <a:ext cx="9155867" cy="4893653"/>
          </a:xfrm>
        </p:spPr>
      </p:pic>
      <p:sp>
        <p:nvSpPr>
          <p:cNvPr id="7" name="TextBox 6"/>
          <p:cNvSpPr txBox="1"/>
          <p:nvPr/>
        </p:nvSpPr>
        <p:spPr>
          <a:xfrm>
            <a:off x="3723" y="764704"/>
            <a:ext cx="2987824" cy="5355313"/>
          </a:xfrm>
          <a:prstGeom prst="rect">
            <a:avLst/>
          </a:prstGeom>
          <a:noFill/>
        </p:spPr>
        <p:txBody>
          <a:bodyPr wrap="square" rtlCol="0">
            <a:spAutoFit/>
          </a:bodyPr>
          <a:lstStyle/>
          <a:p>
            <a:pPr marL="285750" indent="-285750">
              <a:buFont typeface="Arial"/>
              <a:buChar char="•"/>
            </a:pPr>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a:p>
            <a:pPr marL="285750" indent="-285750">
              <a:buFont typeface="Arial"/>
              <a:buChar char="•"/>
            </a:pPr>
            <a:r>
              <a:rPr lang="en-US" sz="1800" dirty="0"/>
              <a:t>Annotated transcript T for which read data covers only the fragments F1 and F2. </a:t>
            </a:r>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Tree>
    <p:extLst>
      <p:ext uri="{BB962C8B-B14F-4D97-AF65-F5344CB8AC3E}">
        <p14:creationId xmlns:p14="http://schemas.microsoft.com/office/powerpoint/2010/main" val="303821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a:t>
            </a:r>
            <a:r>
              <a:rPr lang="en-US" dirty="0" smtClean="0"/>
              <a:t>-merge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a:t>
            </a:r>
            <a:r>
              <a:rPr lang="en-US" dirty="0" smtClean="0"/>
              <a:t>for the incorporation of known transcripts with assembled, potentially novel </a:t>
            </a:r>
            <a:r>
              <a:rPr lang="en-US" dirty="0" smtClean="0"/>
              <a:t>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178051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9974</TotalTime>
  <Words>1588</Words>
  <Application>Microsoft Macintosh PowerPoint</Application>
  <PresentationFormat>On-screen Show (4:3)</PresentationFormat>
  <Paragraphs>166</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Advanced Sequencing Technologies &amp; Applications</vt:lpstr>
      <vt:lpstr>PowerPoint Presentation</vt:lpstr>
      <vt:lpstr>Learning objectives of the course</vt:lpstr>
      <vt:lpstr>Learning Objectives of Module</vt:lpstr>
      <vt:lpstr>Expression estimation for known genes and transcripts</vt:lpstr>
      <vt:lpstr>What is FPKM (RPKM)</vt:lpstr>
      <vt:lpstr>How do FPKM and TPM differ?</vt:lpstr>
      <vt:lpstr>How does StringTie work?</vt:lpstr>
      <vt:lpstr>StringTie -merge</vt:lpstr>
      <vt:lpstr>gffcompare</vt:lpstr>
      <vt:lpstr>Ballgown for Differential Expression</vt:lpstr>
      <vt:lpstr>Ballgown for Visualization with R</vt:lpstr>
      <vt:lpstr>Alternatives to FPKM</vt:lpstr>
      <vt:lpstr>‘FPKM’ expression estimates vs. ‘raw’ counts</vt:lpstr>
      <vt:lpstr>Alternative differential expression methods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Jason Walker</cp:lastModifiedBy>
  <cp:revision>665</cp:revision>
  <dcterms:created xsi:type="dcterms:W3CDTF">2011-11-14T19:50:16Z</dcterms:created>
  <dcterms:modified xsi:type="dcterms:W3CDTF">2016-11-15T14:41:16Z</dcterms:modified>
</cp:coreProperties>
</file>