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105" d="100"/>
          <a:sy n="105" d="100"/>
        </p:scale>
        <p:origin x="-10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0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5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86752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18, 2017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Generate gene/transcript expression estimates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Perform differential expression analysis with </a:t>
            </a:r>
            <a:r>
              <a:rPr lang="en-US" dirty="0" err="1">
                <a:latin typeface="Calibri" charset="0"/>
                <a:ea typeface="ＭＳ Ｐゴシック" charset="0"/>
              </a:rPr>
              <a:t>B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dirty="0">
                <a:latin typeface="Calibri" charset="0"/>
                <a:ea typeface="ＭＳ Ｐゴシック" charset="0"/>
              </a:rPr>
              <a:t>and visualize results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428738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06090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Flow Chart</a:t>
            </a:r>
            <a:endParaRPr lang="en-US" dirty="0"/>
          </a:p>
        </p:txBody>
      </p:sp>
      <p:pic>
        <p:nvPicPr>
          <p:cNvPr id="4" name="Content Placeholder 3" descr="journal.pcbi.1004393.g00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17" r="-91517"/>
          <a:stretch>
            <a:fillRect/>
          </a:stretch>
        </p:blipFill>
        <p:spPr>
          <a:xfrm>
            <a:off x="-385652" y="980728"/>
            <a:ext cx="9998212" cy="5343872"/>
          </a:xfrm>
        </p:spPr>
      </p:pic>
    </p:spTree>
    <p:extLst>
      <p:ext uri="{BB962C8B-B14F-4D97-AF65-F5344CB8AC3E}">
        <p14:creationId xmlns:p14="http://schemas.microsoft.com/office/powerpoint/2010/main" val="16868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The alignment SAM/BAM files generated in the previous step will now be used by </a:t>
            </a:r>
            <a:r>
              <a:rPr lang="en-US" sz="24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For this step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options ‘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-G</a:t>
            </a:r>
            <a:r>
              <a:rPr lang="ja-JP" altLang="en-US" sz="24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 and ‘-e’ are 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used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charset="0"/>
                <a:ea typeface="ＭＳ Ｐゴシック" charset="0"/>
              </a:rPr>
              <a:t>‘-e’ </a:t>
            </a:r>
            <a:r>
              <a:rPr lang="en-US" sz="2000" dirty="0">
                <a:latin typeface="Calibri" charset="0"/>
                <a:ea typeface="ＭＳ Ｐゴシック" charset="0"/>
              </a:rPr>
              <a:t>f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orces 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To discover novel transcripts with 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you should:</a:t>
            </a:r>
          </a:p>
          <a:p>
            <a:pPr lvl="2">
              <a:lnSpc>
                <a:spcPct val="90000"/>
              </a:lnSpc>
            </a:pPr>
            <a:r>
              <a:rPr lang="en-US" sz="1700" b="1" dirty="0">
                <a:latin typeface="Calibri" charset="0"/>
                <a:ea typeface="ＭＳ Ｐゴシック" charset="0"/>
              </a:rPr>
              <a:t>Not use the </a:t>
            </a:r>
            <a:r>
              <a:rPr lang="en-US" sz="1700" b="1" dirty="0" smtClean="0">
                <a:latin typeface="Calibri" charset="0"/>
                <a:ea typeface="ＭＳ Ｐゴシック" charset="0"/>
              </a:rPr>
              <a:t>’-e’ o ‘-G’ </a:t>
            </a:r>
            <a:r>
              <a:rPr lang="en-US" sz="1700" b="1" dirty="0">
                <a:latin typeface="Calibri" charset="0"/>
                <a:ea typeface="ＭＳ Ｐゴシック" charset="0"/>
              </a:rPr>
              <a:t>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Calibri" charset="0"/>
                <a:ea typeface="ＭＳ Ｐゴシック" charset="0"/>
              </a:rPr>
              <a:t>Use </a:t>
            </a:r>
            <a:r>
              <a:rPr lang="en-US" sz="1700" dirty="0" smtClean="0">
                <a:latin typeface="Calibri" charset="0"/>
                <a:ea typeface="ＭＳ Ｐゴシック" charset="0"/>
              </a:rPr>
              <a:t>the ‘-G' option only.  </a:t>
            </a:r>
            <a:r>
              <a:rPr lang="en-US" sz="1700" dirty="0">
                <a:latin typeface="Calibri" charset="0"/>
                <a:ea typeface="ＭＳ Ｐゴシック" charset="0"/>
              </a:rPr>
              <a:t>Known transcripts will be used as a 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, but novel transcripts will also be </a:t>
            </a:r>
            <a:r>
              <a:rPr lang="en-US" altLang="ja-JP" sz="1700" dirty="0" smtClean="0">
                <a:latin typeface="Calibri" charset="0"/>
                <a:ea typeface="ＭＳ Ｐゴシック" charset="0"/>
              </a:rPr>
              <a:t>predicted.</a:t>
            </a:r>
            <a:endParaRPr lang="en-US" altLang="ja-JP" sz="17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F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P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 dirty="0" err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 dirty="0" err="1">
                <a:latin typeface="Calibri" charset="0"/>
                <a:ea typeface="ＭＳ Ｐゴシック" charset="0"/>
              </a:rPr>
              <a:t>ilobase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of exon per million fragments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M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endParaRPr lang="en-US" altLang="ja-JP" sz="20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3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two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HISAT2/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HISAT2/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86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B</a:t>
            </a:r>
            <a:r>
              <a:rPr lang="en-US" sz="2600" dirty="0" err="1" smtClean="0">
                <a:latin typeface="Calibri" charset="0"/>
                <a:ea typeface="ＭＳ Ｐゴシック" charset="0"/>
              </a:rPr>
              <a:t>allgown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to</a:t>
            </a:r>
            <a:r>
              <a:rPr lang="en-US" sz="2600" dirty="0">
                <a:latin typeface="Calibri" charset="0"/>
                <a:ea typeface="ＭＳ Ｐゴシック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from our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into more convenient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files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2200" dirty="0">
                <a:latin typeface="Calibri" charset="0"/>
                <a:ea typeface="ＭＳ Ｐゴシック" charset="0"/>
              </a:rPr>
              <a:t>.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2200" dirty="0">
                <a:latin typeface="Calibri" charset="0"/>
                <a:ea typeface="ＭＳ Ｐゴシック" charset="0"/>
              </a:rPr>
              <a:t>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Comparisons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Compare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1800" dirty="0">
                <a:latin typeface="Calibri" charset="0"/>
                <a:ea typeface="ＭＳ Ｐゴシック" charset="0"/>
              </a:rPr>
              <a:t>.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1800" dirty="0">
                <a:latin typeface="Calibri" charset="0"/>
                <a:ea typeface="ＭＳ Ｐゴシック" charset="0"/>
              </a:rPr>
              <a:t>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398023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B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allgown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to visualize our expression and differential expression </a:t>
            </a:r>
            <a:r>
              <a:rPr lang="en-US" dirty="0" smtClean="0">
                <a:latin typeface="Calibri" charset="0"/>
                <a:ea typeface="ＭＳ Ｐゴシック" charset="0"/>
              </a:rPr>
              <a:t>results.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</a:t>
            </a:r>
            <a:r>
              <a:rPr lang="en-US" dirty="0" smtClean="0">
                <a:latin typeface="Calibri" charset="0"/>
                <a:ea typeface="ＭＳ Ｐゴシック" charset="0"/>
              </a:rPr>
              <a:t>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https://</a:t>
            </a:r>
            <a:r>
              <a:rPr lang="en-US" dirty="0" err="1">
                <a:latin typeface="Calibri" charset="0"/>
                <a:ea typeface="ＭＳ Ｐゴシック" charset="0"/>
              </a:rPr>
              <a:t>github.com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alyssafrazee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ballgown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http://</a:t>
            </a:r>
            <a:r>
              <a:rPr lang="en-US" dirty="0" err="1">
                <a:latin typeface="Calibri" charset="0"/>
                <a:ea typeface="ＭＳ Ｐゴシック" charset="0"/>
              </a:rPr>
              <a:t>bioconductor.org</a:t>
            </a:r>
            <a:r>
              <a:rPr lang="en-US" dirty="0">
                <a:latin typeface="Calibri" charset="0"/>
                <a:ea typeface="ＭＳ Ｐゴシック" charset="0"/>
              </a:rPr>
              <a:t>/packages/release/</a:t>
            </a:r>
            <a:r>
              <a:rPr lang="en-US" dirty="0" err="1">
                <a:latin typeface="Calibri" charset="0"/>
                <a:ea typeface="ＭＳ Ｐゴシック" charset="0"/>
              </a:rPr>
              <a:t>bioc</a:t>
            </a:r>
            <a:r>
              <a:rPr lang="en-US" dirty="0">
                <a:latin typeface="Calibri" charset="0"/>
                <a:ea typeface="ＭＳ Ｐゴシック" charset="0"/>
              </a:rPr>
              <a:t>/html/</a:t>
            </a:r>
            <a:r>
              <a:rPr lang="en-US" dirty="0" err="1">
                <a:latin typeface="Calibri" charset="0"/>
                <a:ea typeface="ＭＳ Ｐゴシック" charset="0"/>
              </a:rPr>
              <a:t>ballgown.html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 descr="nprot.2016.095-F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65104"/>
            <a:ext cx="1881015" cy="1800200"/>
          </a:xfrm>
          <a:prstGeom prst="rect">
            <a:avLst/>
          </a:prstGeom>
        </p:spPr>
      </p:pic>
      <p:pic>
        <p:nvPicPr>
          <p:cNvPr id="3" name="Picture 2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314454"/>
            <a:ext cx="2070062" cy="1922858"/>
          </a:xfrm>
          <a:prstGeom prst="rect">
            <a:avLst/>
          </a:prstGeom>
        </p:spPr>
      </p:pic>
      <p:pic>
        <p:nvPicPr>
          <p:cNvPr id="4" name="Picture 3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91" y="4314320"/>
            <a:ext cx="2012893" cy="1995000"/>
          </a:xfrm>
          <a:prstGeom prst="rect">
            <a:avLst/>
          </a:prstGeom>
        </p:spPr>
      </p:pic>
      <p:pic>
        <p:nvPicPr>
          <p:cNvPr id="5" name="Picture 4" descr="nprot.2016.095-F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77251"/>
            <a:ext cx="2686439" cy="18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2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 smtClean="0">
                <a:latin typeface="Calibri" charset="0"/>
                <a:ea typeface="ＭＳ Ｐゴシック" charset="0"/>
              </a:rPr>
              <a:t>Ballgown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4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9905</TotalTime>
  <Words>687</Words>
  <Application>Microsoft Macintosh PowerPoint</Application>
  <PresentationFormat>On-screen Show (4:3)</PresentationFormat>
  <Paragraphs>77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Advanced Sequencing Technologies &amp; Applications</vt:lpstr>
      <vt:lpstr>PowerPoint Presentation</vt:lpstr>
      <vt:lpstr>Learning Objectives of Tutorial</vt:lpstr>
      <vt:lpstr>RNA-seq Analysis Flow Chart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657</cp:revision>
  <dcterms:created xsi:type="dcterms:W3CDTF">2011-11-14T19:50:16Z</dcterms:created>
  <dcterms:modified xsi:type="dcterms:W3CDTF">2017-11-13T19:43:29Z</dcterms:modified>
</cp:coreProperties>
</file>