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41" r:id="rId2"/>
    <p:sldId id="513" r:id="rId3"/>
    <p:sldId id="514" r:id="rId4"/>
    <p:sldId id="515" r:id="rId5"/>
    <p:sldId id="516" r:id="rId6"/>
    <p:sldId id="517" r:id="rId7"/>
    <p:sldId id="518" r:id="rId8"/>
    <p:sldId id="519" r:id="rId9"/>
    <p:sldId id="520" r:id="rId10"/>
    <p:sldId id="521" r:id="rId11"/>
    <p:sldId id="522" r:id="rId1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4636"/>
  </p:normalViewPr>
  <p:slideViewPr>
    <p:cSldViewPr>
      <p:cViewPr varScale="1">
        <p:scale>
          <a:sx n="102" d="100"/>
          <a:sy n="102" d="100"/>
        </p:scale>
        <p:origin x="-10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DE9121C1-E2BF-E745-B860-78422DD9843C}" type="datetime1">
              <a:rPr lang="en-US"/>
              <a:pPr>
                <a:defRPr/>
              </a:pPr>
              <a:t>11/13/17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8E0C042-AF95-A94D-832D-10E1E8C542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6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35287995-21E9-BA49-A2F5-7D67D447DBDA}" type="datetime1">
              <a:rPr lang="en-US"/>
              <a:pPr>
                <a:defRPr/>
              </a:pPr>
              <a:t>11/13/17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58FBEE90-0CDA-3447-B595-4F8759630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51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615A74A-226C-0140-916B-890CCA900CEA}" type="slidenum">
              <a:rPr lang="en-US" sz="1300">
                <a:latin typeface="Calibri" charset="0"/>
              </a:rPr>
              <a:pPr eaLnBrk="1" hangingPunct="1"/>
              <a:t>3</a:t>
            </a:fld>
            <a:endParaRPr lang="en-US" sz="1300">
              <a:latin typeface="Calibri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F64B770-BC29-0040-AB5D-023F4866A456}" type="slidenum">
              <a:rPr lang="en-US" sz="1300">
                <a:latin typeface="Calibri" charset="0"/>
              </a:rPr>
              <a:pPr eaLnBrk="1" hangingPunct="1"/>
              <a:t>4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D0276A3-BD22-BC42-AE6D-D52E18C1B0D5}" type="slidenum">
              <a:rPr lang="en-US" sz="1300">
                <a:latin typeface="Calibri" charset="0"/>
              </a:rPr>
              <a:pPr eaLnBrk="1" hangingPunct="1"/>
              <a:t>5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3E3D24D-08F6-7B49-9839-DAC112EE62EE}" type="slidenum">
              <a:rPr lang="en-US" sz="1300">
                <a:latin typeface="Calibri" charset="0"/>
              </a:rPr>
              <a:pPr eaLnBrk="1" hangingPunct="1"/>
              <a:t>6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4BC56C5-F060-DF44-994D-A9821A896299}" type="slidenum">
              <a:rPr lang="en-US" sz="1300">
                <a:latin typeface="Calibri" charset="0"/>
              </a:rPr>
              <a:pPr eaLnBrk="1" hangingPunct="1"/>
              <a:t>7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C0CB393-510B-E246-BC60-1DF31FE09D0C}" type="slidenum">
              <a:rPr lang="en-US" sz="1300">
                <a:latin typeface="Calibri" charset="0"/>
              </a:rPr>
              <a:pPr eaLnBrk="1" hangingPunct="1"/>
              <a:t>8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305FDC1-7DDA-024F-8F3C-1C297FAB028B}" type="slidenum">
              <a:rPr lang="en-US" sz="1300">
                <a:latin typeface="Calibri" charset="0"/>
              </a:rPr>
              <a:pPr eaLnBrk="1" hangingPunct="1"/>
              <a:t>9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4957555-38F8-9D4C-AD8C-34D997F9ADE1}" type="slidenum">
              <a:rPr lang="en-US" sz="1300">
                <a:latin typeface="Calibri" charset="0"/>
              </a:rPr>
              <a:pPr eaLnBrk="1" hangingPunct="1"/>
              <a:t>10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85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911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80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5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9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2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CF3FDDA8-DFE2-794D-9469-18250F189BBE}" type="datetime1">
              <a:rPr lang="en-US"/>
              <a:pPr>
                <a:defRPr/>
              </a:pPr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D133E7D2-33FF-EC4A-AE37-9A522B04AD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cb.jhu.edu/software/stringtie/index.shtml" TargetMode="External"/><Relationship Id="rId4" Type="http://schemas.openxmlformats.org/officeDocument/2006/relationships/hyperlink" Target="http://cufflinks.cbcb.umd.edu/manual.html%23class_code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819400"/>
            <a:ext cx="7772400" cy="1447800"/>
          </a:xfrm>
        </p:spPr>
        <p:txBody>
          <a:bodyPr/>
          <a:lstStyle/>
          <a:p>
            <a:pPr eaLnBrk="1" hangingPunct="1"/>
            <a:r>
              <a:rPr lang="en-US" b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Advanced Sequencing Technologies &amp; Applications</a:t>
            </a:r>
          </a:p>
        </p:txBody>
      </p:sp>
      <p:sp>
        <p:nvSpPr>
          <p:cNvPr id="9218" name="Rectangle 3"/>
          <p:cNvSpPr txBox="1">
            <a:spLocks noChangeArrowheads="1"/>
          </p:cNvSpPr>
          <p:nvPr/>
        </p:nvSpPr>
        <p:spPr bwMode="auto">
          <a:xfrm>
            <a:off x="1182688" y="4549775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800">
                <a:latin typeface="Calibri" charset="0"/>
              </a:rPr>
              <a:t>http://meetings.cshl.edu/courses.html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Comparison of merged GTFs from each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dirty="0" smtClean="0">
                <a:latin typeface="Calibri" charset="0"/>
                <a:ea typeface="ＭＳ Ｐゴシック" charset="0"/>
              </a:rPr>
              <a:t> mode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29698" name="Content Placeholder 3" descr="merge gtfs mode comparison 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32" r="-3632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166688" y="3429000"/>
            <a:ext cx="1236662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err="1"/>
              <a:t>ref_only</a:t>
            </a:r>
            <a:r>
              <a:rPr lang="en-US" sz="1200" b="1" dirty="0"/>
              <a:t> mode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3350" y="4581525"/>
            <a:ext cx="1270000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err="1"/>
              <a:t>de_novo</a:t>
            </a:r>
            <a:r>
              <a:rPr lang="en-US" sz="1200" b="1" dirty="0"/>
              <a:t> mode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488" y="5373688"/>
            <a:ext cx="1312862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/>
              <a:t>Ensembl genes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5275" y="2781300"/>
            <a:ext cx="1108075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/>
              <a:t>UCSC genes</a:t>
            </a:r>
          </a:p>
        </p:txBody>
      </p:sp>
    </p:spTree>
    <p:extLst>
      <p:ext uri="{BB962C8B-B14F-4D97-AF65-F5344CB8AC3E}">
        <p14:creationId xmlns:p14="http://schemas.microsoft.com/office/powerpoint/2010/main" val="940924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>
                <a:latin typeface="Calibri" charset="0"/>
                <a:ea typeface="ＭＳ Ｐゴシック" charset="0"/>
              </a:rPr>
              <a:t>We are on a Coffee Break &amp; Networking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3218371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2" name="Picture 4" descr="TGI_logo_V_2color_bev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6588125" y="3744913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" descr="RNA-Seq-alignm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itle 1"/>
          <p:cNvSpPr txBox="1">
            <a:spLocks/>
          </p:cNvSpPr>
          <p:nvPr/>
        </p:nvSpPr>
        <p:spPr bwMode="auto">
          <a:xfrm>
            <a:off x="29432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Module 4</a:t>
            </a:r>
            <a:b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Isoform Discovery and Alternative Expression (tutorial)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54897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Calibri"/>
                <a:ea typeface="+mj-ea"/>
                <a:cs typeface="Calibri"/>
              </a:rPr>
              <a:t>Malachi Griffith, Obi Griffith, Jason Walker, Alex Wagner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Applications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November </a:t>
            </a: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7 </a:t>
            </a:r>
            <a:r>
              <a:rPr lang="en-US" sz="14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- </a:t>
            </a: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18, 2017</a:t>
            </a:r>
          </a:p>
        </p:txBody>
      </p:sp>
    </p:spTree>
    <p:extLst>
      <p:ext uri="{BB962C8B-B14F-4D97-AF65-F5344CB8AC3E}">
        <p14:creationId xmlns:p14="http://schemas.microsoft.com/office/powerpoint/2010/main" val="3250606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Learning Objectives of Tutorial</a:t>
            </a:r>
          </a:p>
        </p:txBody>
      </p:sp>
      <p:sp>
        <p:nvSpPr>
          <p:cNvPr id="12290" name="Content Placeholder 6"/>
          <p:cNvSpPr>
            <a:spLocks noGrp="1"/>
          </p:cNvSpPr>
          <p:nvPr>
            <p:ph idx="1"/>
          </p:nvPr>
        </p:nvSpPr>
        <p:spPr>
          <a:xfrm>
            <a:off x="179388" y="1258888"/>
            <a:ext cx="8839200" cy="490696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Learn how to run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dirty="0" smtClean="0">
                <a:latin typeface="Calibri" charset="0"/>
                <a:ea typeface="ＭＳ Ｐゴシック" charset="0"/>
              </a:rPr>
              <a:t> in ‘reference only’, ‘reference guided’, and ‘de novo’ modes</a:t>
            </a: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Learn how to use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Cuffmerge</a:t>
            </a:r>
            <a:r>
              <a:rPr lang="en-US" dirty="0" smtClean="0">
                <a:latin typeface="Calibri" charset="0"/>
                <a:ea typeface="ＭＳ Ｐゴシック" charset="0"/>
              </a:rPr>
              <a:t> to combine transcriptomes from multiple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dirty="0" smtClean="0">
                <a:latin typeface="Calibri" charset="0"/>
                <a:ea typeface="ＭＳ Ｐゴシック" charset="0"/>
              </a:rPr>
              <a:t> runs and compare assembled transcripts to known transcripts</a:t>
            </a: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Learn how to perform differential splicing analysis with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Ballgown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Examine junctions counts with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RegTools</a:t>
            </a:r>
            <a:r>
              <a:rPr lang="en-US" dirty="0" smtClean="0">
                <a:latin typeface="Calibri" charset="0"/>
                <a:ea typeface="ＭＳ Ｐゴシック" charset="0"/>
              </a:rPr>
              <a:t> and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dirty="0" smtClean="0">
                <a:latin typeface="Calibri" charset="0"/>
                <a:ea typeface="ＭＳ Ｐゴシック" charset="0"/>
              </a:rPr>
              <a:t> alternative transcript files at the command line</a:t>
            </a: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Visualize junction counts and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dirty="0" smtClean="0">
                <a:latin typeface="Calibri" charset="0"/>
                <a:ea typeface="ＭＳ Ｐゴシック" charset="0"/>
              </a:rPr>
              <a:t> assembled transcripts in IGV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892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5-i,ii. Running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dirty="0" smtClean="0">
                <a:latin typeface="Calibri" charset="0"/>
                <a:ea typeface="ＭＳ Ｐゴシック" charset="0"/>
              </a:rPr>
              <a:t> in </a:t>
            </a:r>
            <a:r>
              <a:rPr lang="en-US" dirty="0">
                <a:latin typeface="Calibri" charset="0"/>
                <a:ea typeface="ＭＳ Ｐゴシック" charset="0"/>
              </a:rPr>
              <a:t>‘ref-guided’ and ‘de-novo’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In Module 3 we ran </a:t>
            </a:r>
            <a:r>
              <a:rPr lang="en-US" dirty="0" err="1" smtClean="0"/>
              <a:t>StringTie</a:t>
            </a:r>
            <a:r>
              <a:rPr lang="en-US" dirty="0" smtClean="0"/>
              <a:t> in ‘ref-only’ mode.  This mode gives us an expression estimate for each known gene/transcript</a:t>
            </a:r>
          </a:p>
          <a:p>
            <a:pPr>
              <a:defRPr/>
            </a:pPr>
            <a:r>
              <a:rPr lang="en-US" dirty="0" smtClean="0"/>
              <a:t>Now we want to be able to potentially identify novel genes, and novel isoforms of known genes</a:t>
            </a:r>
          </a:p>
          <a:p>
            <a:pPr>
              <a:defRPr/>
            </a:pPr>
            <a:r>
              <a:rPr lang="en-US" dirty="0" smtClean="0"/>
              <a:t>To accomplish this we will re-run cufflinks in ‘ref-guided’ and ‘de-novo’ modes</a:t>
            </a:r>
          </a:p>
          <a:p>
            <a:pPr lvl="1">
              <a:defRPr/>
            </a:pPr>
            <a:r>
              <a:rPr lang="en-US" dirty="0" smtClean="0"/>
              <a:t>In ‘ref-guided’ mode a known transcriptome will be used as a guide</a:t>
            </a:r>
          </a:p>
          <a:p>
            <a:pPr lvl="1">
              <a:defRPr/>
            </a:pPr>
            <a:r>
              <a:rPr lang="en-US" dirty="0" smtClean="0"/>
              <a:t>In ‘de-novo’ mode no knowledge of the transcriptome will be used at 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80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Options that govern use of existing transcript information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41438"/>
            <a:ext cx="8839200" cy="4983162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/>
              <a:t>During indexing of the genome with hisat2, transcript information is provided</a:t>
            </a:r>
          </a:p>
          <a:p>
            <a:pPr lvl="1">
              <a:defRPr/>
            </a:pPr>
            <a:r>
              <a:rPr lang="en-US" dirty="0"/>
              <a:t>A</a:t>
            </a:r>
            <a:r>
              <a:rPr lang="en-US" dirty="0" smtClean="0"/>
              <a:t> transcriptome GTF file is used to extract splice sites and exons</a:t>
            </a:r>
          </a:p>
          <a:p>
            <a:pPr lvl="1">
              <a:defRPr/>
            </a:pPr>
            <a:r>
              <a:rPr lang="en-US" dirty="0" smtClean="0"/>
              <a:t>These are supplied during the index step to build a better index</a:t>
            </a:r>
          </a:p>
          <a:p>
            <a:pPr lvl="1">
              <a:defRPr/>
            </a:pPr>
            <a:r>
              <a:rPr lang="en-US" dirty="0" smtClean="0"/>
              <a:t>These will be used to </a:t>
            </a:r>
            <a:r>
              <a:rPr lang="en-US" b="1" dirty="0" smtClean="0"/>
              <a:t>assist the alignment</a:t>
            </a:r>
            <a:r>
              <a:rPr lang="en-US" dirty="0" smtClean="0"/>
              <a:t> step by allowing alignment to both transcriptome and genome sequences</a:t>
            </a:r>
          </a:p>
          <a:p>
            <a:pPr lvl="1">
              <a:defRPr/>
            </a:pPr>
            <a:r>
              <a:rPr lang="en-US" dirty="0" smtClean="0"/>
              <a:t>Coordinates from alignments to transcriptomes will be converted back to genome coordinates</a:t>
            </a:r>
          </a:p>
          <a:p>
            <a:pPr lvl="1">
              <a:defRPr/>
            </a:pPr>
            <a:r>
              <a:rPr lang="en-US" dirty="0" smtClean="0"/>
              <a:t>Even though we supply transcriptome info, hisat2 will not be limited in to known transcripts or splice sites</a:t>
            </a:r>
          </a:p>
          <a:p>
            <a:pPr>
              <a:defRPr/>
            </a:pPr>
            <a:r>
              <a:rPr lang="en-US" dirty="0" err="1" smtClean="0"/>
              <a:t>Stringtie</a:t>
            </a:r>
            <a:r>
              <a:rPr lang="en-US" dirty="0" smtClean="0"/>
              <a:t> ‘-G’ option</a:t>
            </a:r>
          </a:p>
          <a:p>
            <a:pPr lvl="1">
              <a:defRPr/>
            </a:pPr>
            <a:r>
              <a:rPr lang="en-US" dirty="0" smtClean="0"/>
              <a:t>Used to supply a transcriptome GTF file</a:t>
            </a:r>
          </a:p>
          <a:p>
            <a:pPr lvl="1">
              <a:defRPr/>
            </a:pPr>
            <a:r>
              <a:rPr lang="en-US" dirty="0" smtClean="0"/>
              <a:t>If specified, uses </a:t>
            </a:r>
            <a:r>
              <a:rPr lang="en-US" dirty="0"/>
              <a:t>the reference annotation file (in GTF or GFF3 format) to guide the assembly process. We </a:t>
            </a:r>
            <a:r>
              <a:rPr lang="en-US" dirty="0" smtClean="0"/>
              <a:t>call this the ‘</a:t>
            </a:r>
            <a:r>
              <a:rPr lang="en-US" b="1" dirty="0" smtClean="0"/>
              <a:t>ref-guided</a:t>
            </a:r>
            <a:r>
              <a:rPr lang="en-US" dirty="0" smtClean="0"/>
              <a:t>’ analysis mode</a:t>
            </a:r>
          </a:p>
          <a:p>
            <a:pPr>
              <a:defRPr/>
            </a:pPr>
            <a:r>
              <a:rPr lang="en-US" dirty="0" err="1" smtClean="0"/>
              <a:t>Stringtie</a:t>
            </a:r>
            <a:r>
              <a:rPr lang="en-US" dirty="0" smtClean="0"/>
              <a:t> ‘-e’ option</a:t>
            </a:r>
          </a:p>
          <a:p>
            <a:pPr lvl="1">
              <a:defRPr/>
            </a:pPr>
            <a:r>
              <a:rPr lang="en-US" dirty="0"/>
              <a:t>Limits the processing of read alignments to </a:t>
            </a:r>
            <a:r>
              <a:rPr lang="en-US" u="sng" dirty="0"/>
              <a:t>only</a:t>
            </a:r>
            <a:r>
              <a:rPr lang="en-US" dirty="0"/>
              <a:t> estimate and output the assembled transcripts matching the reference transcripts given with the -G option</a:t>
            </a:r>
          </a:p>
          <a:p>
            <a:pPr lvl="1">
              <a:defRPr/>
            </a:pPr>
            <a:r>
              <a:rPr lang="en-US" dirty="0" smtClean="0"/>
              <a:t>We call this ‘</a:t>
            </a:r>
            <a:r>
              <a:rPr lang="en-US" b="1" dirty="0" smtClean="0"/>
              <a:t>reference-only</a:t>
            </a:r>
            <a:r>
              <a:rPr lang="en-US" dirty="0" smtClean="0"/>
              <a:t>’ analysis mode</a:t>
            </a:r>
          </a:p>
          <a:p>
            <a:pPr>
              <a:defRPr/>
            </a:pPr>
            <a:r>
              <a:rPr lang="en-US" dirty="0" smtClean="0"/>
              <a:t>Running </a:t>
            </a:r>
            <a:r>
              <a:rPr lang="en-US" dirty="0" err="1" smtClean="0"/>
              <a:t>StringTie</a:t>
            </a:r>
            <a:r>
              <a:rPr lang="en-US" dirty="0" smtClean="0"/>
              <a:t> with neither ‘-G’ or ‘-e’</a:t>
            </a:r>
          </a:p>
          <a:p>
            <a:pPr lvl="1">
              <a:defRPr/>
            </a:pPr>
            <a:r>
              <a:rPr lang="en-US" dirty="0" smtClean="0"/>
              <a:t>We call this ‘</a:t>
            </a:r>
            <a:r>
              <a:rPr lang="en-US" b="1" dirty="0" smtClean="0"/>
              <a:t>de-novo</a:t>
            </a:r>
            <a:r>
              <a:rPr lang="en-US" dirty="0" smtClean="0"/>
              <a:t>’ analysis mode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803996" y="2621448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26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A </a:t>
            </a:r>
            <a:r>
              <a:rPr lang="en-US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dirty="0" err="1">
                <a:latin typeface="Calibri" charset="0"/>
                <a:ea typeface="ＭＳ Ｐゴシック" charset="0"/>
              </a:rPr>
              <a:t>junctions.bed</a:t>
            </a:r>
            <a:r>
              <a:rPr lang="en-US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dirty="0">
                <a:latin typeface="Calibri" charset="0"/>
                <a:ea typeface="ＭＳ Ｐゴシック" charset="0"/>
              </a:rPr>
              <a:t> file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3341687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After alignment, </a:t>
            </a:r>
            <a:r>
              <a:rPr lang="en-US" dirty="0" smtClean="0">
                <a:latin typeface="Calibri" charset="0"/>
                <a:ea typeface="ＭＳ Ｐゴシック" charset="0"/>
              </a:rPr>
              <a:t>we can create </a:t>
            </a:r>
            <a:r>
              <a:rPr lang="en-US" dirty="0">
                <a:latin typeface="Calibri" charset="0"/>
                <a:ea typeface="ＭＳ Ｐゴシック" charset="0"/>
              </a:rPr>
              <a:t>a summary of all reads that support exon-exon junctions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e.g. exon1-exon2  has 5 reads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e.g. exon1-exon3 has 9 reads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This file reports all of the unique exon-exon junctions observed and the read counts for each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In BED format</a:t>
            </a:r>
          </a:p>
        </p:txBody>
      </p:sp>
      <p:pic>
        <p:nvPicPr>
          <p:cNvPr id="21507" name="Picture 3" descr="junctions.b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652963"/>
            <a:ext cx="8569325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3851275" y="5949950"/>
            <a:ext cx="360363" cy="2159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509" name="TextBox 8"/>
          <p:cNvSpPr txBox="1">
            <a:spLocks noChangeArrowheads="1"/>
          </p:cNvSpPr>
          <p:nvPr/>
        </p:nvSpPr>
        <p:spPr bwMode="auto">
          <a:xfrm>
            <a:off x="4211638" y="5991225"/>
            <a:ext cx="287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Junction read count</a:t>
            </a:r>
          </a:p>
        </p:txBody>
      </p:sp>
    </p:spTree>
    <p:extLst>
      <p:ext uri="{BB962C8B-B14F-4D97-AF65-F5344CB8AC3E}">
        <p14:creationId xmlns:p14="http://schemas.microsoft.com/office/powerpoint/2010/main" val="2151454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Viewing the junctions.bed in IGV</a:t>
            </a:r>
          </a:p>
        </p:txBody>
      </p:sp>
      <p:pic>
        <p:nvPicPr>
          <p:cNvPr id="23554" name="Content Placeholder 3" descr="junctions bed IGV screenshot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526" b="-752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55188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5-iii,iv.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dirty="0" smtClean="0">
                <a:latin typeface="Calibri" charset="0"/>
                <a:ea typeface="ＭＳ Ｐゴシック" charset="0"/>
              </a:rPr>
              <a:t> merge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152400" y="1052736"/>
            <a:ext cx="8839200" cy="47244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https://ccb.jhu.edu/software/stringtie/</a:t>
            </a:r>
            <a:r>
              <a:rPr lang="en-US" dirty="0" smtClean="0">
                <a:latin typeface="Calibri" charset="0"/>
                <a:ea typeface="ＭＳ Ｐゴシック" charset="0"/>
                <a:hlinkClick r:id="rId3"/>
              </a:rPr>
              <a:t>index.shtml</a:t>
            </a:r>
            <a:r>
              <a:rPr lang="en-US" dirty="0" smtClean="0">
                <a:latin typeface="Calibri" charset="0"/>
                <a:ea typeface="ＭＳ Ｐゴシック" charset="0"/>
              </a:rPr>
              <a:t> </a:t>
            </a: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dirty="0" smtClean="0">
                <a:latin typeface="Calibri" charset="0"/>
                <a:ea typeface="ＭＳ Ｐゴシック" charset="0"/>
              </a:rPr>
              <a:t> merge combines </a:t>
            </a:r>
            <a:r>
              <a:rPr lang="en-US" dirty="0">
                <a:latin typeface="Calibri" charset="0"/>
                <a:ea typeface="ＭＳ Ｐゴシック" charset="0"/>
              </a:rPr>
              <a:t>transcripts predicted from multiple RNA-seq data sets into one view of the transcriptome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Do this before running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dirty="0" smtClean="0">
                <a:latin typeface="Calibri" charset="0"/>
                <a:ea typeface="ＭＳ Ｐゴシック" charset="0"/>
              </a:rPr>
              <a:t> to </a:t>
            </a:r>
            <a:r>
              <a:rPr lang="en-US" dirty="0">
                <a:latin typeface="Calibri" charset="0"/>
                <a:ea typeface="ＭＳ Ｐゴシック" charset="0"/>
              </a:rPr>
              <a:t>compare between multiple conditions</a:t>
            </a:r>
          </a:p>
          <a:p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dirty="0" smtClean="0">
                <a:latin typeface="Calibri" charset="0"/>
                <a:ea typeface="ＭＳ Ｐゴシック" charset="0"/>
              </a:rPr>
              <a:t> merge can </a:t>
            </a:r>
            <a:r>
              <a:rPr lang="en-US" dirty="0">
                <a:latin typeface="Calibri" charset="0"/>
                <a:ea typeface="ＭＳ Ｐゴシック" charset="0"/>
              </a:rPr>
              <a:t>also simultaneously compare transcripts to the known transcripts GTF file from Ensembl, etc.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4"/>
              </a:rPr>
              <a:t>http://cufflinks.cbcb.umd.edu/manual.html#class_codes</a:t>
            </a:r>
            <a:endParaRPr lang="en-US" dirty="0">
              <a:latin typeface="Calibri" charset="0"/>
              <a:ea typeface="ＭＳ Ｐゴシック" charset="0"/>
            </a:endParaRPr>
          </a:p>
          <a:p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533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5-v. Comparison </a:t>
            </a:r>
            <a:r>
              <a:rPr lang="en-US" dirty="0">
                <a:latin typeface="Calibri" charset="0"/>
                <a:ea typeface="ＭＳ Ｐゴシック" charset="0"/>
              </a:rPr>
              <a:t>of merged GTFs from each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dirty="0" smtClean="0">
                <a:latin typeface="Calibri" charset="0"/>
                <a:ea typeface="ＭＳ Ｐゴシック" charset="0"/>
              </a:rPr>
              <a:t> mode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27650" name="Content Placeholder 3" descr="merge gtfs mode comparison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1" r="-735"/>
          <a:stretch>
            <a:fillRect/>
          </a:stretch>
        </p:blipFill>
        <p:spPr>
          <a:xfrm>
            <a:off x="1619250" y="1412875"/>
            <a:ext cx="7380288" cy="4911725"/>
          </a:xfrm>
        </p:spPr>
      </p:pic>
      <p:cxnSp>
        <p:nvCxnSpPr>
          <p:cNvPr id="6" name="Straight Arrow Connector 5"/>
          <p:cNvCxnSpPr/>
          <p:nvPr/>
        </p:nvCxnSpPr>
        <p:spPr>
          <a:xfrm>
            <a:off x="5508625" y="3716338"/>
            <a:ext cx="431800" cy="7921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9738" y="4221163"/>
            <a:ext cx="1236662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err="1"/>
              <a:t>ref_only</a:t>
            </a:r>
            <a:r>
              <a:rPr lang="en-US" sz="1200" b="1" dirty="0"/>
              <a:t> mode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0825" y="4508500"/>
            <a:ext cx="1425575" cy="2778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err="1"/>
              <a:t>ref_guided</a:t>
            </a:r>
            <a:r>
              <a:rPr lang="en-US" sz="1200" b="1" dirty="0"/>
              <a:t> mode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4813" y="4797425"/>
            <a:ext cx="1271587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err="1"/>
              <a:t>de_novo</a:t>
            </a:r>
            <a:r>
              <a:rPr lang="en-US" sz="1200" b="1" dirty="0"/>
              <a:t> mode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1950" y="5157788"/>
            <a:ext cx="1314450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/>
              <a:t>Ensembl genes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8325" y="3284538"/>
            <a:ext cx="1108075" cy="2778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/>
              <a:t>UCSC genes</a:t>
            </a:r>
          </a:p>
        </p:txBody>
      </p:sp>
    </p:spTree>
    <p:extLst>
      <p:ext uri="{BB962C8B-B14F-4D97-AF65-F5344CB8AC3E}">
        <p14:creationId xmlns:p14="http://schemas.microsoft.com/office/powerpoint/2010/main" val="3497350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9827</TotalTime>
  <Words>635</Words>
  <Application>Microsoft Macintosh PowerPoint</Application>
  <PresentationFormat>On-screen Show (4:3)</PresentationFormat>
  <Paragraphs>68</Paragraphs>
  <Slides>11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Advanced Sequencing Technologies &amp; Applications</vt:lpstr>
      <vt:lpstr>PowerPoint Presentation</vt:lpstr>
      <vt:lpstr>Learning Objectives of Tutorial</vt:lpstr>
      <vt:lpstr>5-i,ii. Running stringtie in ‘ref-guided’ and ‘de-novo’ mode</vt:lpstr>
      <vt:lpstr>Options that govern use of existing transcript information</vt:lpstr>
      <vt:lpstr>A ‘junctions.bed’ file</vt:lpstr>
      <vt:lpstr>Viewing the junctions.bed in IGV</vt:lpstr>
      <vt:lpstr>5-iii,iv. StringTie merge</vt:lpstr>
      <vt:lpstr>5-v. Comparison of merged GTFs from each StringTie mode</vt:lpstr>
      <vt:lpstr>Comparison of merged GTFs from each StringTie mode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Malachi Griffith</cp:lastModifiedBy>
  <cp:revision>650</cp:revision>
  <dcterms:created xsi:type="dcterms:W3CDTF">2011-11-14T19:50:16Z</dcterms:created>
  <dcterms:modified xsi:type="dcterms:W3CDTF">2017-11-13T19:44:27Z</dcterms:modified>
</cp:coreProperties>
</file>