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41" r:id="rId2"/>
    <p:sldId id="513" r:id="rId3"/>
    <p:sldId id="553" r:id="rId4"/>
    <p:sldId id="51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7" r:id="rId27"/>
    <p:sldId id="538" r:id="rId28"/>
    <p:sldId id="539" r:id="rId29"/>
    <p:sldId id="540" r:id="rId30"/>
    <p:sldId id="541" r:id="rId31"/>
    <p:sldId id="542" r:id="rId32"/>
    <p:sldId id="543" r:id="rId33"/>
    <p:sldId id="544" r:id="rId34"/>
    <p:sldId id="545" r:id="rId35"/>
    <p:sldId id="546" r:id="rId36"/>
    <p:sldId id="547" r:id="rId37"/>
    <p:sldId id="548" r:id="rId38"/>
    <p:sldId id="549" r:id="rId39"/>
    <p:sldId id="550" r:id="rId40"/>
    <p:sldId id="551" r:id="rId41"/>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2787" autoAdjust="0"/>
  </p:normalViewPr>
  <p:slideViewPr>
    <p:cSldViewPr>
      <p:cViewPr varScale="1">
        <p:scale>
          <a:sx n="85" d="100"/>
          <a:sy n="85" d="100"/>
        </p:scale>
        <p:origin x="-1416" y="-10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11/14/18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2183E1-3D03-AA4D-B1B0-8663466EA307}"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751439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75143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75143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70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mtools.sourceforge.net/SAM1.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oadinstitute.github.io/picard/explain-flags.html" TargetMode="Externa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enome.ucsc.edu/FAQ/FAQformat.html%23format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2752/" TargetMode="External"/><Relationship Id="rId3" Type="http://schemas.openxmlformats.org/officeDocument/2006/relationships/hyperlink" Target="http://www.biostars.org/p/7130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6047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hyperlink" Target="http://wwwdev.ebi.ac.uk/fg/hts_map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70000" lnSpcReduction="20000"/>
          </a:bodyPr>
          <a:lstStyle/>
          <a:p>
            <a:pPr>
              <a:defRPr/>
            </a:pPr>
            <a:r>
              <a:rPr lang="en-US" dirty="0" smtClean="0">
                <a:latin typeface="Calibri" charset="0"/>
                <a:ea typeface="ＭＳ Ｐゴシック" charset="0"/>
              </a:rPr>
              <a:t>HISAT is a ‘splice-aware’ RNA-seq read aligner</a:t>
            </a:r>
          </a:p>
          <a:p>
            <a:pPr>
              <a:defRPr/>
            </a:pPr>
            <a:r>
              <a:rPr lang="en-US" dirty="0" smtClean="0">
                <a:latin typeface="Calibri" charset="0"/>
                <a:ea typeface="ＭＳ Ｐゴシック" charset="0"/>
              </a:rPr>
              <a:t>Requires a reference genome</a:t>
            </a:r>
          </a:p>
          <a:p>
            <a:pPr>
              <a:defRPr/>
            </a:pPr>
            <a:r>
              <a:rPr lang="en-US" dirty="0" smtClean="0">
                <a:latin typeface="Calibri" charset="0"/>
                <a:ea typeface="ＭＳ Ｐゴシック" charset="0"/>
              </a:rPr>
              <a:t>Very fast</a:t>
            </a:r>
          </a:p>
          <a:p>
            <a:pPr>
              <a:defRPr/>
            </a:pPr>
            <a:r>
              <a:rPr lang="en-US" dirty="0" smtClean="0">
                <a:latin typeface="Calibri" charset="0"/>
                <a:ea typeface="ＭＳ Ｐゴシック" charset="0"/>
              </a:rPr>
              <a:t>Uses </a:t>
            </a:r>
            <a:r>
              <a:rPr lang="en-US" dirty="0">
                <a:latin typeface="Calibri" charset="0"/>
                <a:ea typeface="ＭＳ Ｐゴシック" charset="0"/>
              </a:rPr>
              <a:t>an indexing scheme based on the Burrows-Wheeler transform and the </a:t>
            </a:r>
            <a:r>
              <a:rPr lang="en-US" dirty="0" err="1">
                <a:latin typeface="Calibri" charset="0"/>
                <a:ea typeface="ＭＳ Ｐゴシック" charset="0"/>
              </a:rPr>
              <a:t>Ferragina-Manzini</a:t>
            </a:r>
            <a:r>
              <a:rPr lang="en-US" dirty="0">
                <a:latin typeface="Calibri" charset="0"/>
                <a:ea typeface="ＭＳ Ｐゴシック" charset="0"/>
              </a:rPr>
              <a:t> (FM) </a:t>
            </a:r>
            <a:r>
              <a:rPr lang="en-US" dirty="0" smtClean="0">
                <a:latin typeface="Calibri" charset="0"/>
                <a:ea typeface="ＭＳ Ｐゴシック" charset="0"/>
              </a:rPr>
              <a:t>index</a:t>
            </a:r>
          </a:p>
          <a:p>
            <a:pPr>
              <a:defRPr/>
            </a:pPr>
            <a:r>
              <a:rPr lang="en-US" dirty="0" smtClean="0">
                <a:latin typeface="Calibri" charset="0"/>
                <a:ea typeface="ＭＳ Ｐゴシック" charset="0"/>
              </a:rPr>
              <a:t>Multiple types </a:t>
            </a:r>
            <a:r>
              <a:rPr lang="en-US" dirty="0">
                <a:latin typeface="Calibri" charset="0"/>
                <a:ea typeface="ＭＳ Ｐゴシック" charset="0"/>
              </a:rPr>
              <a:t>of indexes for </a:t>
            </a:r>
            <a:r>
              <a:rPr lang="en-US" dirty="0" smtClean="0">
                <a:latin typeface="Calibri" charset="0"/>
                <a:ea typeface="ＭＳ Ｐゴシック" charset="0"/>
              </a:rPr>
              <a:t>alignment</a:t>
            </a:r>
          </a:p>
          <a:p>
            <a:pPr lvl="1">
              <a:defRPr/>
            </a:pPr>
            <a:r>
              <a:rPr lang="en-US" dirty="0" smtClean="0">
                <a:latin typeface="Calibri" charset="0"/>
                <a:ea typeface="ＭＳ Ｐゴシック" charset="0"/>
              </a:rPr>
              <a:t>a </a:t>
            </a:r>
            <a:r>
              <a:rPr lang="en-US" dirty="0">
                <a:latin typeface="Calibri" charset="0"/>
                <a:ea typeface="ＭＳ Ｐゴシック" charset="0"/>
              </a:rPr>
              <a:t>whole-genome FM index to anchor each alignment </a:t>
            </a:r>
            <a:endParaRPr lang="en-US" dirty="0" smtClean="0">
              <a:latin typeface="Calibri" charset="0"/>
              <a:ea typeface="ＭＳ Ｐゴシック" charset="0"/>
            </a:endParaRPr>
          </a:p>
          <a:p>
            <a:pPr lvl="1">
              <a:defRPr/>
            </a:pPr>
            <a:r>
              <a:rPr lang="en-US" dirty="0" smtClean="0">
                <a:latin typeface="Calibri" charset="0"/>
                <a:ea typeface="ＭＳ Ｐゴシック" charset="0"/>
              </a:rPr>
              <a:t>numerous </a:t>
            </a:r>
            <a:r>
              <a:rPr lang="en-US" dirty="0">
                <a:latin typeface="Calibri" charset="0"/>
                <a:ea typeface="ＭＳ Ｐゴシック" charset="0"/>
              </a:rPr>
              <a:t>local FM indexes for very rapid extensions of these alignments. </a:t>
            </a:r>
            <a:endParaRPr lang="en-US" dirty="0" smtClean="0">
              <a:latin typeface="Calibri" charset="0"/>
              <a:ea typeface="ＭＳ Ｐゴシック" charset="0"/>
            </a:endParaRPr>
          </a:p>
          <a:p>
            <a:pPr lvl="1">
              <a:defRPr/>
            </a:pPr>
            <a:r>
              <a:rPr lang="en-US" dirty="0" smtClean="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129077307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62500" lnSpcReduction="20000"/>
          </a:bodyPr>
          <a:lstStyle/>
          <a:p>
            <a:pPr>
              <a:defRPr/>
            </a:pPr>
            <a:r>
              <a:rPr lang="en-US" dirty="0" smtClean="0">
                <a:latin typeface="Calibri" charset="0"/>
                <a:ea typeface="ＭＳ Ｐゴシック" charset="0"/>
              </a:rPr>
              <a:t>Uses hierarchical </a:t>
            </a:r>
            <a:r>
              <a:rPr lang="en-US" dirty="0">
                <a:latin typeface="Calibri" charset="0"/>
                <a:ea typeface="ＭＳ Ｐゴシック" charset="0"/>
              </a:rPr>
              <a:t>indexing algorithm </a:t>
            </a:r>
            <a:r>
              <a:rPr lang="en-US" dirty="0" smtClean="0">
                <a:latin typeface="Calibri" charset="0"/>
                <a:ea typeface="ＭＳ Ｐゴシック" charset="0"/>
              </a:rPr>
              <a:t>and several </a:t>
            </a:r>
            <a:r>
              <a:rPr lang="en-US" dirty="0">
                <a:latin typeface="Calibri" charset="0"/>
                <a:ea typeface="ＭＳ Ｐゴシック" charset="0"/>
              </a:rPr>
              <a:t>adaptive strategies, based on the position of a read with respect to splice </a:t>
            </a:r>
            <a:r>
              <a:rPr lang="en-US" dirty="0" smtClean="0">
                <a:latin typeface="Calibri" charset="0"/>
                <a:ea typeface="ＭＳ Ｐゴシック" charset="0"/>
              </a:rPr>
              <a:t>sites</a:t>
            </a:r>
            <a:endParaRPr lang="en-US" dirty="0">
              <a:latin typeface="Calibri" charset="0"/>
              <a:ea typeface="ＭＳ Ｐゴシック" charset="0"/>
            </a:endParaRPr>
          </a:p>
          <a:p>
            <a:pPr>
              <a:defRPr/>
            </a:pPr>
            <a:r>
              <a:rPr lang="en-US" dirty="0" smtClean="0">
                <a:latin typeface="Calibri" charset="0"/>
                <a:ea typeface="ＭＳ Ｐゴシック" charset="0"/>
              </a:rPr>
              <a:t>First </a:t>
            </a:r>
            <a:r>
              <a:rPr lang="en-US" dirty="0">
                <a:latin typeface="Calibri" charset="0"/>
                <a:ea typeface="ＭＳ Ｐゴシック" charset="0"/>
              </a:rPr>
              <a:t>tries to find candidate locations across the target genome from which the read may have </a:t>
            </a:r>
            <a:r>
              <a:rPr lang="en-US" dirty="0" smtClean="0">
                <a:latin typeface="Calibri" charset="0"/>
                <a:ea typeface="ＭＳ Ｐゴシック" charset="0"/>
              </a:rPr>
              <a:t>originated by mapping </a:t>
            </a:r>
            <a:r>
              <a:rPr lang="en-US" dirty="0">
                <a:latin typeface="Calibri" charset="0"/>
                <a:ea typeface="ＭＳ Ｐゴシック" charset="0"/>
              </a:rPr>
              <a:t>part of each read using the global FM index, which in most cases identifies one or a small number of </a:t>
            </a:r>
            <a:r>
              <a:rPr lang="en-US" dirty="0" smtClean="0">
                <a:latin typeface="Calibri" charset="0"/>
                <a:ea typeface="ＭＳ Ｐゴシック" charset="0"/>
              </a:rPr>
              <a:t>candidates. </a:t>
            </a:r>
          </a:p>
          <a:p>
            <a:pPr>
              <a:defRPr/>
            </a:pPr>
            <a:r>
              <a:rPr lang="en-US" dirty="0" smtClean="0">
                <a:latin typeface="Calibri" charset="0"/>
                <a:ea typeface="ＭＳ Ｐゴシック" charset="0"/>
              </a:rPr>
              <a:t>Then </a:t>
            </a:r>
            <a:r>
              <a:rPr lang="en-US" dirty="0">
                <a:latin typeface="Calibri" charset="0"/>
                <a:ea typeface="ＭＳ Ｐゴシック" charset="0"/>
              </a:rPr>
              <a:t>selects one of </a:t>
            </a:r>
            <a:r>
              <a:rPr lang="en-US" dirty="0" smtClean="0">
                <a:latin typeface="Calibri" charset="0"/>
                <a:ea typeface="ＭＳ Ｐゴシック" charset="0"/>
              </a:rPr>
              <a:t>~</a:t>
            </a:r>
            <a:r>
              <a:rPr lang="en-US" dirty="0">
                <a:latin typeface="Calibri" charset="0"/>
                <a:ea typeface="ＭＳ Ｐゴシック" charset="0"/>
              </a:rPr>
              <a:t>48,000 local indexes for each candidate and uses it to align the remainder of the read</a:t>
            </a:r>
            <a:r>
              <a:rPr lang="en-US" dirty="0" smtClean="0">
                <a:latin typeface="Calibri" charset="0"/>
                <a:ea typeface="ＭＳ Ｐゴシック" charset="0"/>
              </a:rPr>
              <a:t>.</a:t>
            </a:r>
          </a:p>
          <a:p>
            <a:pPr>
              <a:defRPr/>
            </a:pPr>
            <a:r>
              <a:rPr lang="en-US" dirty="0" smtClean="0">
                <a:latin typeface="Calibri" charset="0"/>
                <a:ea typeface="ＭＳ Ｐゴシック" charset="0"/>
              </a:rPr>
              <a:t>For paired reads, </a:t>
            </a:r>
            <a:r>
              <a:rPr lang="en-US" dirty="0">
                <a:latin typeface="Calibri" charset="0"/>
                <a:ea typeface="ＭＳ Ｐゴシック" charset="0"/>
              </a:rPr>
              <a:t>each mate is separately aligned and the alignments of both mates are combined. </a:t>
            </a:r>
            <a:endParaRPr lang="en-US" dirty="0" smtClean="0">
              <a:latin typeface="Calibri" charset="0"/>
              <a:ea typeface="ＭＳ Ｐゴシック" charset="0"/>
            </a:endParaRPr>
          </a:p>
          <a:p>
            <a:pPr lvl="1">
              <a:defRPr/>
            </a:pPr>
            <a:r>
              <a:rPr lang="en-US" dirty="0" smtClean="0">
                <a:latin typeface="Calibri" charset="0"/>
                <a:ea typeface="ＭＳ Ｐゴシック" charset="0"/>
              </a:rPr>
              <a:t>If </a:t>
            </a:r>
            <a:r>
              <a:rPr lang="en-US" dirty="0">
                <a:latin typeface="Calibri" charset="0"/>
                <a:ea typeface="ＭＳ Ｐゴシック" charset="0"/>
              </a:rPr>
              <a:t>a read fails to align, then the alignments of its mate are used as anchors to map the unaligned </a:t>
            </a:r>
            <a:r>
              <a:rPr lang="en-US" dirty="0" smtClean="0">
                <a:latin typeface="Calibri" charset="0"/>
                <a:ea typeface="ＭＳ Ｐゴシック" charset="0"/>
              </a:rPr>
              <a:t>mate</a:t>
            </a: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18044461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86062" y="281365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148065" y="2564904"/>
            <a:ext cx="3816424" cy="1754327"/>
          </a:xfrm>
          <a:prstGeom prst="rect">
            <a:avLst/>
          </a:prstGeom>
          <a:noFill/>
        </p:spPr>
        <p:txBody>
          <a:bodyPr wrap="square" rtlCol="0">
            <a:spAutoFit/>
          </a:bodyPr>
          <a:lstStyle/>
          <a:p>
            <a:pPr marL="342900" indent="-342900">
              <a:buFont typeface="Arial"/>
              <a:buChar char="•"/>
            </a:pPr>
            <a:r>
              <a:rPr lang="en-US" sz="1800" dirty="0" smtClean="0"/>
              <a:t>First align read with global index (slower)</a:t>
            </a:r>
          </a:p>
          <a:p>
            <a:pPr marL="342900" indent="-342900">
              <a:buFont typeface="Arial"/>
              <a:buChar char="•"/>
            </a:pPr>
            <a:r>
              <a:rPr lang="en-US" sz="1800" dirty="0" smtClean="0"/>
              <a:t>Once at least 28bp and exactly one location switch to extension mode against reference genome (faster)</a:t>
            </a:r>
            <a:endParaRPr lang="en-US" sz="1800" dirty="0"/>
          </a:p>
        </p:txBody>
      </p:sp>
      <p:cxnSp>
        <p:nvCxnSpPr>
          <p:cNvPr id="10" name="Straight Connector 9"/>
          <p:cNvCxnSpPr/>
          <p:nvPr/>
        </p:nvCxnSpPr>
        <p:spPr>
          <a:xfrm>
            <a:off x="1043608" y="2492896"/>
            <a:ext cx="0" cy="720080"/>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255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79512" y="4293096"/>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27576" y="2276872"/>
            <a:ext cx="3816424" cy="3970318"/>
          </a:xfrm>
          <a:prstGeom prst="rect">
            <a:avLst/>
          </a:prstGeom>
          <a:noFill/>
        </p:spPr>
        <p:txBody>
          <a:bodyPr wrap="square" rtlCol="0">
            <a:spAutoFit/>
          </a:bodyPr>
          <a:lstStyle/>
          <a:p>
            <a:pPr marL="342900" indent="-342900">
              <a:buFont typeface="Arial"/>
              <a:buChar char="•"/>
            </a:pPr>
            <a:r>
              <a:rPr lang="en-US" sz="1800" dirty="0" smtClean="0"/>
              <a:t>Again use global search until exactly one match of at least 28bp (slower)</a:t>
            </a:r>
          </a:p>
          <a:p>
            <a:pPr marL="342900" indent="-342900">
              <a:buFont typeface="Arial"/>
              <a:buChar char="•"/>
            </a:pPr>
            <a:r>
              <a:rPr lang="en-US" sz="1800" dirty="0" smtClean="0"/>
              <a:t>Extend as before until mismatch at 93bp (faster)</a:t>
            </a:r>
          </a:p>
          <a:p>
            <a:pPr marL="342900" indent="-342900">
              <a:buFont typeface="Arial"/>
              <a:buChar char="•"/>
            </a:pPr>
            <a:r>
              <a:rPr lang="en-US" sz="1800" dirty="0" smtClean="0"/>
              <a:t>Switch to local FM index to align remaining 8bp</a:t>
            </a:r>
          </a:p>
          <a:p>
            <a:pPr marL="800100" lvl="1" indent="-342900">
              <a:buFont typeface="Arial"/>
              <a:buChar char="•"/>
            </a:pPr>
            <a:r>
              <a:rPr lang="en-US" sz="1800" dirty="0" smtClean="0"/>
              <a:t>Because </a:t>
            </a:r>
            <a:r>
              <a:rPr lang="en-US" sz="1800" dirty="0"/>
              <a:t>the index covers only a small region, in this case we find just one match for the 8-bp segment.</a:t>
            </a:r>
            <a:endParaRPr lang="en-US" sz="1800" dirty="0" smtClean="0"/>
          </a:p>
          <a:p>
            <a:pPr marL="342900" indent="-342900">
              <a:buFont typeface="Arial"/>
              <a:buChar char="•"/>
            </a:pPr>
            <a:r>
              <a:rPr lang="en-US" sz="1800" dirty="0" smtClean="0"/>
              <a:t>Check for compatibility and combine into single spliced alignment</a:t>
            </a:r>
            <a:endParaRPr lang="en-US" sz="1800" dirty="0"/>
          </a:p>
        </p:txBody>
      </p:sp>
      <p:cxnSp>
        <p:nvCxnSpPr>
          <p:cNvPr id="3" name="Straight Connector 2"/>
          <p:cNvCxnSpPr/>
          <p:nvPr/>
        </p:nvCxnSpPr>
        <p:spPr>
          <a:xfrm>
            <a:off x="1043608" y="3717032"/>
            <a:ext cx="0" cy="1224136"/>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88206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79512" y="580526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27576" y="2276872"/>
            <a:ext cx="3816424" cy="3693319"/>
          </a:xfrm>
          <a:prstGeom prst="rect">
            <a:avLst/>
          </a:prstGeom>
          <a:noFill/>
        </p:spPr>
        <p:txBody>
          <a:bodyPr wrap="square" rtlCol="0">
            <a:spAutoFit/>
          </a:bodyPr>
          <a:lstStyle/>
          <a:p>
            <a:pPr marL="342900" indent="-342900">
              <a:buFont typeface="Arial"/>
              <a:buChar char="•"/>
            </a:pPr>
            <a:r>
              <a:rPr lang="en-US" sz="1800" dirty="0" smtClean="0"/>
              <a:t>Again use global search until exactly one match of at least 28bp (slower)</a:t>
            </a:r>
          </a:p>
          <a:p>
            <a:pPr marL="342900" indent="-342900">
              <a:buFont typeface="Arial"/>
              <a:buChar char="•"/>
            </a:pPr>
            <a:r>
              <a:rPr lang="en-US" sz="1800" dirty="0" smtClean="0"/>
              <a:t>Extend as before until mismatch at 51bp (faster)</a:t>
            </a:r>
          </a:p>
          <a:p>
            <a:pPr marL="342900" indent="-342900">
              <a:buFont typeface="Arial"/>
              <a:buChar char="•"/>
            </a:pPr>
            <a:r>
              <a:rPr lang="en-US" sz="1800" dirty="0" smtClean="0"/>
              <a:t>Switch to local FM index to align first 8bp of remaining read</a:t>
            </a:r>
          </a:p>
          <a:p>
            <a:pPr marL="800100" lvl="1" indent="-342900">
              <a:buFont typeface="Arial"/>
              <a:buChar char="•"/>
            </a:pPr>
            <a:r>
              <a:rPr lang="en-US" sz="1800" dirty="0" smtClean="0"/>
              <a:t>If too many matches increase prefix size</a:t>
            </a:r>
          </a:p>
          <a:p>
            <a:pPr marL="342900" indent="-342900">
              <a:buFont typeface="Arial"/>
              <a:buChar char="•"/>
            </a:pPr>
            <a:r>
              <a:rPr lang="en-US" sz="1800" dirty="0" smtClean="0"/>
              <a:t>Extend again</a:t>
            </a:r>
          </a:p>
          <a:p>
            <a:pPr marL="342900" indent="-342900">
              <a:buFont typeface="Arial"/>
              <a:buChar char="•"/>
            </a:pPr>
            <a:r>
              <a:rPr lang="en-US" sz="1800" dirty="0" smtClean="0"/>
              <a:t>Check for compatibility and combine into single spliced alignment</a:t>
            </a:r>
            <a:endParaRPr lang="en-US" sz="1800" dirty="0"/>
          </a:p>
        </p:txBody>
      </p:sp>
      <p:cxnSp>
        <p:nvCxnSpPr>
          <p:cNvPr id="3" name="Straight Connector 2"/>
          <p:cNvCxnSpPr/>
          <p:nvPr/>
        </p:nvCxnSpPr>
        <p:spPr>
          <a:xfrm>
            <a:off x="1043608" y="5589240"/>
            <a:ext cx="0" cy="576064"/>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54191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allow ‘multi-mapped’ reads?</a:t>
            </a:r>
          </a:p>
        </p:txBody>
      </p:sp>
      <p:sp>
        <p:nvSpPr>
          <p:cNvPr id="3" name="Content Placeholder 2"/>
          <p:cNvSpPr>
            <a:spLocks noGrp="1"/>
          </p:cNvSpPr>
          <p:nvPr>
            <p:ph idx="1"/>
          </p:nvPr>
        </p:nvSpPr>
        <p:spPr>
          <a:xfrm>
            <a:off x="152400" y="1412875"/>
            <a:ext cx="8839200" cy="4724400"/>
          </a:xfrm>
        </p:spPr>
        <p:txBody>
          <a:bodyPr>
            <a:normAutofit lnSpcReduction="10000"/>
          </a:bodyPr>
          <a:lstStyle/>
          <a:p>
            <a:pPr>
              <a:defRPr/>
            </a:pPr>
            <a:r>
              <a:rPr lang="en-US" dirty="0" smtClean="0"/>
              <a:t>Depends on the application</a:t>
            </a:r>
          </a:p>
          <a:p>
            <a:pPr lvl="1">
              <a:defRPr/>
            </a:pPr>
            <a:endParaRPr lang="en-US" dirty="0" smtClean="0"/>
          </a:p>
          <a:p>
            <a:pPr>
              <a:defRPr/>
            </a:pPr>
            <a:r>
              <a:rPr lang="en-US" dirty="0" smtClean="0"/>
              <a:t>In *DNA* analysis it is common to use a mapper to randomly select alignments from a series of equally good alignments</a:t>
            </a:r>
          </a:p>
          <a:p>
            <a:pPr>
              <a:defRPr/>
            </a:pPr>
            <a:r>
              <a:rPr lang="en-US" dirty="0" smtClean="0"/>
              <a:t>In *RNA* analysis this is less common</a:t>
            </a:r>
          </a:p>
          <a:p>
            <a:pPr lvl="1">
              <a:defRPr/>
            </a:pPr>
            <a:r>
              <a:rPr lang="en-US" dirty="0" smtClean="0"/>
              <a:t>Perhaps disallow multi-mapped reads if you are variant calling</a:t>
            </a:r>
          </a:p>
          <a:p>
            <a:pPr lvl="1">
              <a:defRPr/>
            </a:pPr>
            <a:r>
              <a:rPr lang="en-US" dirty="0" smtClean="0"/>
              <a:t>Definitely should allow multi-mapped reads for expression analysis with Cufflinks (and </a:t>
            </a:r>
            <a:r>
              <a:rPr lang="en-US" dirty="0" err="1" smtClean="0"/>
              <a:t>StringTie</a:t>
            </a:r>
            <a:r>
              <a:rPr lang="en-US" dirty="0" smtClean="0"/>
              <a:t>?)</a:t>
            </a:r>
          </a:p>
          <a:p>
            <a:pPr lvl="1">
              <a:defRPr/>
            </a:pPr>
            <a:r>
              <a:rPr lang="en-US" dirty="0" smtClean="0"/>
              <a:t>Definitely should allow multi-mapped reads for gene fusion discovery</a:t>
            </a:r>
            <a:endParaRPr lang="en-US" dirty="0"/>
          </a:p>
        </p:txBody>
      </p:sp>
    </p:spTree>
    <p:extLst>
      <p:ext uri="{BB962C8B-B14F-4D97-AF65-F5344CB8AC3E}">
        <p14:creationId xmlns:p14="http://schemas.microsoft.com/office/powerpoint/2010/main" val="37508244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What is the output of </a:t>
            </a:r>
            <a:r>
              <a:rPr lang="en-US" dirty="0" smtClean="0">
                <a:latin typeface="Calibri" charset="0"/>
                <a:ea typeface="ＭＳ Ｐゴシック" charset="0"/>
              </a:rPr>
              <a:t>HISAT2?</a:t>
            </a:r>
            <a:endParaRPr lang="en-US" dirty="0">
              <a:latin typeface="Calibri" charset="0"/>
              <a:ea typeface="ＭＳ Ｐゴシック" charset="0"/>
            </a:endParaRPr>
          </a:p>
        </p:txBody>
      </p:sp>
      <p:sp>
        <p:nvSpPr>
          <p:cNvPr id="27650" name="Content Placeholder 2"/>
          <p:cNvSpPr>
            <a:spLocks noGrp="1"/>
          </p:cNvSpPr>
          <p:nvPr>
            <p:ph idx="1"/>
          </p:nvPr>
        </p:nvSpPr>
        <p:spPr>
          <a:xfrm>
            <a:off x="152400" y="1412875"/>
            <a:ext cx="8839200" cy="4724400"/>
          </a:xfrm>
        </p:spPr>
        <p:txBody>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smtClean="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a:t>
            </a:r>
            <a:r>
              <a:rPr lang="en-US" dirty="0" smtClean="0">
                <a:latin typeface="Calibri" charset="0"/>
                <a:ea typeface="ＭＳ Ｐゴシック" charset="0"/>
              </a:rPr>
              <a:t>files</a:t>
            </a:r>
            <a:endParaRPr lang="en-US" dirty="0">
              <a:latin typeface="Calibri" charset="0"/>
              <a:ea typeface="ＭＳ Ｐゴシック" charset="0"/>
            </a:endParaRP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14060176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Example of SAM/BAM file format</a:t>
            </a:r>
          </a:p>
        </p:txBody>
      </p:sp>
      <p:pic>
        <p:nvPicPr>
          <p:cNvPr id="23554" name="Content Placeholder 3" descr="BAM File Example Alignment Section.png"/>
          <p:cNvPicPr>
            <a:picLocks noGrp="1" noChangeAspect="1"/>
          </p:cNvPicPr>
          <p:nvPr>
            <p:ph idx="1"/>
          </p:nvPr>
        </p:nvPicPr>
        <p:blipFill>
          <a:blip r:embed="rId2">
            <a:extLst>
              <a:ext uri="{28A0092B-C50C-407E-A947-70E740481C1C}">
                <a14:useLocalDpi xmlns:a14="http://schemas.microsoft.com/office/drawing/2010/main" val="0"/>
              </a:ext>
            </a:extLst>
          </a:blip>
          <a:srcRect t="-459" b="937"/>
          <a:stretch>
            <a:fillRect/>
          </a:stretch>
        </p:blipFill>
        <p:spPr>
          <a:xfrm>
            <a:off x="323850" y="3206750"/>
            <a:ext cx="8424863" cy="2817813"/>
          </a:xfrm>
        </p:spPr>
      </p:pic>
      <p:pic>
        <p:nvPicPr>
          <p:cNvPr id="23555" name="Picture 4" descr="BAM File Example Header Sec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549400"/>
            <a:ext cx="842486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5"/>
          <p:cNvSpPr txBox="1">
            <a:spLocks noChangeArrowheads="1"/>
          </p:cNvSpPr>
          <p:nvPr/>
        </p:nvSpPr>
        <p:spPr bwMode="auto">
          <a:xfrm>
            <a:off x="250825" y="1196975"/>
            <a:ext cx="4656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header section (abbreviated)</a:t>
            </a:r>
          </a:p>
        </p:txBody>
      </p:sp>
      <p:sp>
        <p:nvSpPr>
          <p:cNvPr id="23557" name="TextBox 6"/>
          <p:cNvSpPr txBox="1">
            <a:spLocks noChangeArrowheads="1"/>
          </p:cNvSpPr>
          <p:nvPr/>
        </p:nvSpPr>
        <p:spPr bwMode="auto">
          <a:xfrm>
            <a:off x="246063" y="2852738"/>
            <a:ext cx="61960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alignment section (only 10 alignments shown)</a:t>
            </a:r>
          </a:p>
        </p:txBody>
      </p:sp>
    </p:spTree>
    <p:extLst>
      <p:ext uri="{BB962C8B-B14F-4D97-AF65-F5344CB8AC3E}">
        <p14:creationId xmlns:p14="http://schemas.microsoft.com/office/powerpoint/2010/main" val="22528422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Introduction to the SAM/BAM format</a:t>
            </a:r>
          </a:p>
        </p:txBody>
      </p:sp>
      <p:sp>
        <p:nvSpPr>
          <p:cNvPr id="28674" name="Content Placeholder 2"/>
          <p:cNvSpPr>
            <a:spLocks noGrp="1"/>
          </p:cNvSpPr>
          <p:nvPr>
            <p:ph idx="1"/>
          </p:nvPr>
        </p:nvSpPr>
        <p:spPr>
          <a:xfrm>
            <a:off x="152400" y="1412875"/>
            <a:ext cx="8839200" cy="4724400"/>
          </a:xfrm>
        </p:spPr>
        <p:txBody>
          <a:bodyPr>
            <a:normAutofit fontScale="70000" lnSpcReduction="20000"/>
          </a:bodyPr>
          <a:lstStyle/>
          <a:p>
            <a:pPr>
              <a:defRPr/>
            </a:pPr>
            <a:r>
              <a:rPr lang="en-US" dirty="0" smtClean="0">
                <a:latin typeface="Calibri" charset="0"/>
                <a:ea typeface="ＭＳ Ｐゴシック" charset="0"/>
              </a:rPr>
              <a:t>The specification</a:t>
            </a:r>
          </a:p>
          <a:p>
            <a:pPr lvl="1">
              <a:defRPr/>
            </a:pPr>
            <a:r>
              <a:rPr lang="en-US" dirty="0">
                <a:latin typeface="Calibri" charset="0"/>
                <a:ea typeface="ＭＳ Ｐゴシック" charset="0"/>
                <a:hlinkClick r:id="rId2"/>
              </a:rPr>
              <a:t>http://samtools.sourceforge.net/SAM1.</a:t>
            </a:r>
            <a:r>
              <a:rPr lang="en-US" dirty="0" smtClean="0">
                <a:latin typeface="Calibri" charset="0"/>
                <a:ea typeface="ＭＳ Ｐゴシック" charset="0"/>
                <a:hlinkClick r:id="rId2"/>
              </a:rPr>
              <a:t>pdf</a:t>
            </a:r>
            <a:endParaRPr lang="en-US" dirty="0">
              <a:latin typeface="Calibri" charset="0"/>
              <a:ea typeface="ＭＳ Ｐゴシック" charset="0"/>
            </a:endParaRPr>
          </a:p>
          <a:p>
            <a:pPr>
              <a:defRPr/>
            </a:pPr>
            <a:r>
              <a:rPr lang="en-US" dirty="0" smtClean="0">
                <a:latin typeface="Calibri" charset="0"/>
                <a:ea typeface="ＭＳ Ｐゴシック" charset="0"/>
              </a:rPr>
              <a:t>The SAM format consists of two sections:</a:t>
            </a:r>
          </a:p>
          <a:p>
            <a:pPr lvl="1">
              <a:defRPr/>
            </a:pPr>
            <a:r>
              <a:rPr lang="en-US" dirty="0" smtClean="0">
                <a:latin typeface="Calibri" charset="0"/>
                <a:ea typeface="ＭＳ Ｐゴシック" charset="0"/>
              </a:rPr>
              <a:t>Header section</a:t>
            </a:r>
          </a:p>
          <a:p>
            <a:pPr lvl="2">
              <a:defRPr/>
            </a:pPr>
            <a:r>
              <a:rPr lang="en-US" dirty="0" smtClean="0">
                <a:latin typeface="Calibri" charset="0"/>
                <a:ea typeface="ＭＳ Ｐゴシック" charset="0"/>
              </a:rPr>
              <a:t>Used to describe source of data, reference sequence, method of alignment, etc.</a:t>
            </a:r>
          </a:p>
          <a:p>
            <a:pPr lvl="1">
              <a:defRPr/>
            </a:pPr>
            <a:r>
              <a:rPr lang="en-US" dirty="0" smtClean="0">
                <a:latin typeface="Calibri" charset="0"/>
                <a:ea typeface="ＭＳ Ｐゴシック" charset="0"/>
              </a:rPr>
              <a:t>Alignment section</a:t>
            </a:r>
          </a:p>
          <a:p>
            <a:pPr lvl="2">
              <a:defRPr/>
            </a:pPr>
            <a:r>
              <a:rPr lang="en-US" dirty="0" smtClean="0">
                <a:latin typeface="Calibri" charset="0"/>
                <a:ea typeface="ＭＳ Ｐゴシック" charset="0"/>
              </a:rPr>
              <a:t>Used to describe the read, quality of the read, and nature alignment of the read to a region of the genome</a:t>
            </a:r>
          </a:p>
          <a:p>
            <a:pPr>
              <a:defRPr/>
            </a:pPr>
            <a:r>
              <a:rPr lang="en-US" dirty="0" smtClean="0">
                <a:latin typeface="Calibri" charset="0"/>
                <a:ea typeface="ＭＳ Ｐゴシック" charset="0"/>
              </a:rPr>
              <a:t>BAM is a compressed version of SAM</a:t>
            </a:r>
          </a:p>
          <a:p>
            <a:pPr lvl="1">
              <a:defRPr/>
            </a:pPr>
            <a:r>
              <a:rPr lang="en-US" dirty="0" smtClean="0">
                <a:latin typeface="Calibri" charset="0"/>
                <a:ea typeface="ＭＳ Ｐゴシック" charset="0"/>
              </a:rPr>
              <a:t>Compressed using lossless BGZF format</a:t>
            </a:r>
          </a:p>
          <a:p>
            <a:pPr lvl="1">
              <a:defRPr/>
            </a:pPr>
            <a:r>
              <a:rPr lang="en-US" dirty="0" smtClean="0">
                <a:latin typeface="Calibri" charset="0"/>
                <a:ea typeface="ＭＳ Ｐゴシック" charset="0"/>
              </a:rPr>
              <a:t>Other BAM compression strategies are a subject of research.  See ‘CRAM’ format for example</a:t>
            </a:r>
          </a:p>
          <a:p>
            <a:pPr>
              <a:defRPr/>
            </a:pPr>
            <a:r>
              <a:rPr lang="en-US" dirty="0" smtClean="0"/>
              <a:t>BAM files are usually ‘indexed’</a:t>
            </a:r>
          </a:p>
          <a:p>
            <a:pPr lvl="1">
              <a:defRPr/>
            </a:pPr>
            <a:r>
              <a:rPr lang="en-US" dirty="0" smtClean="0"/>
              <a:t>A ‘.bai’ file will be found beside the ‘.bam’ file </a:t>
            </a:r>
          </a:p>
          <a:p>
            <a:pPr lvl="1">
              <a:defRPr/>
            </a:pPr>
            <a:r>
              <a:rPr lang="en-US" dirty="0" smtClean="0"/>
              <a:t>Indexing </a:t>
            </a:r>
            <a:r>
              <a:rPr lang="en-US" dirty="0"/>
              <a:t>aims to achieve fast retrieval of alignments overlapping a </a:t>
            </a:r>
            <a:r>
              <a:rPr lang="en-US" dirty="0" smtClean="0"/>
              <a:t>specified </a:t>
            </a:r>
            <a:r>
              <a:rPr lang="en-US" dirty="0"/>
              <a:t>region without </a:t>
            </a:r>
            <a:r>
              <a:rPr lang="en-US" dirty="0" smtClean="0"/>
              <a:t>going through </a:t>
            </a:r>
            <a:r>
              <a:rPr lang="en-US" dirty="0"/>
              <a:t>the whole alignments. BAM must be sorted by the reference ID and then the </a:t>
            </a:r>
            <a:r>
              <a:rPr lang="en-US" dirty="0" smtClean="0"/>
              <a:t>leftmost coordinate </a:t>
            </a:r>
            <a:r>
              <a:rPr lang="en-US" dirty="0"/>
              <a:t>before </a:t>
            </a:r>
            <a:r>
              <a:rPr lang="en-US" dirty="0" smtClean="0"/>
              <a:t>indexing</a:t>
            </a:r>
            <a:endParaRPr lang="en-US" dirty="0"/>
          </a:p>
        </p:txBody>
      </p:sp>
    </p:spTree>
    <p:extLst>
      <p:ext uri="{BB962C8B-B14F-4D97-AF65-F5344CB8AC3E}">
        <p14:creationId xmlns:p14="http://schemas.microsoft.com/office/powerpoint/2010/main" val="105559242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header section</a:t>
            </a:r>
          </a:p>
        </p:txBody>
      </p:sp>
      <p:sp>
        <p:nvSpPr>
          <p:cNvPr id="3" name="Content Placeholder 2"/>
          <p:cNvSpPr>
            <a:spLocks noGrp="1"/>
          </p:cNvSpPr>
          <p:nvPr>
            <p:ph idx="1"/>
          </p:nvPr>
        </p:nvSpPr>
        <p:spPr>
          <a:xfrm>
            <a:off x="152400" y="1268413"/>
            <a:ext cx="8839200" cy="4895850"/>
          </a:xfrm>
        </p:spPr>
        <p:txBody>
          <a:bodyPr>
            <a:normAutofit fontScale="77500" lnSpcReduction="20000"/>
          </a:bodyPr>
          <a:lstStyle/>
          <a:p>
            <a:pPr>
              <a:defRPr/>
            </a:pPr>
            <a:r>
              <a:rPr lang="en-US" dirty="0"/>
              <a:t>Used to describe source of data, reference sequence, method of alignment, etc.</a:t>
            </a:r>
          </a:p>
          <a:p>
            <a:pPr>
              <a:defRPr/>
            </a:pPr>
            <a:r>
              <a:rPr lang="en-US" dirty="0" smtClean="0"/>
              <a:t>Each section begins </a:t>
            </a:r>
            <a:r>
              <a:rPr lang="en-US" dirty="0"/>
              <a:t>with character </a:t>
            </a:r>
            <a:r>
              <a:rPr lang="en-US" dirty="0" smtClean="0"/>
              <a:t>‘@’ </a:t>
            </a:r>
            <a:r>
              <a:rPr lang="en-US" dirty="0"/>
              <a:t>followed by a two-letter record type code</a:t>
            </a:r>
            <a:r>
              <a:rPr lang="en-US" dirty="0" smtClean="0"/>
              <a:t>.  These are followed by two-letter tags and values </a:t>
            </a:r>
          </a:p>
          <a:p>
            <a:pPr lvl="1">
              <a:defRPr/>
            </a:pPr>
            <a:r>
              <a:rPr lang="en-US" dirty="0" smtClean="0"/>
              <a:t>@HD  The header line</a:t>
            </a:r>
          </a:p>
          <a:p>
            <a:pPr lvl="2">
              <a:defRPr/>
            </a:pPr>
            <a:r>
              <a:rPr lang="en-US" dirty="0" smtClean="0"/>
              <a:t>VN: format version</a:t>
            </a:r>
          </a:p>
          <a:p>
            <a:pPr lvl="2">
              <a:defRPr/>
            </a:pPr>
            <a:r>
              <a:rPr lang="en-US" dirty="0" smtClean="0"/>
              <a:t>SO: Sorting order of alignments</a:t>
            </a:r>
          </a:p>
          <a:p>
            <a:pPr lvl="1">
              <a:defRPr/>
            </a:pPr>
            <a:r>
              <a:rPr lang="en-US" dirty="0" smtClean="0"/>
              <a:t>@SQ  Reference sequence dictionary</a:t>
            </a:r>
          </a:p>
          <a:p>
            <a:pPr lvl="2">
              <a:defRPr/>
            </a:pPr>
            <a:r>
              <a:rPr lang="en-US" dirty="0" smtClean="0"/>
              <a:t>SN: reference sequence name</a:t>
            </a:r>
          </a:p>
          <a:p>
            <a:pPr lvl="2">
              <a:defRPr/>
            </a:pPr>
            <a:r>
              <a:rPr lang="en-US" dirty="0" smtClean="0"/>
              <a:t>LN: reference sequence length</a:t>
            </a:r>
          </a:p>
          <a:p>
            <a:pPr lvl="2">
              <a:defRPr/>
            </a:pPr>
            <a:r>
              <a:rPr lang="en-US" dirty="0" smtClean="0"/>
              <a:t>SP: species</a:t>
            </a:r>
          </a:p>
          <a:p>
            <a:pPr lvl="1">
              <a:defRPr/>
            </a:pPr>
            <a:r>
              <a:rPr lang="en-US" dirty="0" smtClean="0"/>
              <a:t>@RG  Read group</a:t>
            </a:r>
          </a:p>
          <a:p>
            <a:pPr lvl="2">
              <a:defRPr/>
            </a:pPr>
            <a:r>
              <a:rPr lang="en-US" dirty="0" smtClean="0"/>
              <a:t>ID: read group identifier</a:t>
            </a:r>
          </a:p>
          <a:p>
            <a:pPr lvl="2">
              <a:defRPr/>
            </a:pPr>
            <a:r>
              <a:rPr lang="en-US" dirty="0" smtClean="0"/>
              <a:t>CN: name of sequencing center</a:t>
            </a:r>
          </a:p>
          <a:p>
            <a:pPr lvl="2">
              <a:defRPr/>
            </a:pPr>
            <a:r>
              <a:rPr lang="en-US" dirty="0" smtClean="0"/>
              <a:t>SM: sample name</a:t>
            </a:r>
          </a:p>
          <a:p>
            <a:pPr lvl="1">
              <a:defRPr/>
            </a:pPr>
            <a:r>
              <a:rPr lang="en-US" dirty="0" smtClean="0"/>
              <a:t>@PG  Program</a:t>
            </a:r>
          </a:p>
          <a:p>
            <a:pPr lvl="2">
              <a:defRPr/>
            </a:pPr>
            <a:r>
              <a:rPr lang="en-US" dirty="0" smtClean="0"/>
              <a:t>PN: program name</a:t>
            </a:r>
          </a:p>
          <a:p>
            <a:pPr lvl="2">
              <a:defRPr/>
            </a:pPr>
            <a:r>
              <a:rPr lang="en-US" dirty="0" smtClean="0"/>
              <a:t>VN: program version</a:t>
            </a:r>
            <a:endParaRPr lang="en-US" dirty="0"/>
          </a:p>
        </p:txBody>
      </p:sp>
    </p:spTree>
    <p:extLst>
      <p:ext uri="{BB962C8B-B14F-4D97-AF65-F5344CB8AC3E}">
        <p14:creationId xmlns:p14="http://schemas.microsoft.com/office/powerpoint/2010/main" val="7969428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2</a:t>
            </a:r>
            <a:r>
              <a:rPr lang="en-US" sz="2000" dirty="0">
                <a:solidFill>
                  <a:schemeClr val="bg1"/>
                </a:solidFill>
                <a:latin typeface="Calibri" charset="0"/>
                <a:cs typeface="Segoe UI" charset="0"/>
              </a:rPr>
              <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Alignment and Visualization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err="1">
                <a:latin typeface="Calibri"/>
                <a:cs typeface="Calibri"/>
              </a:rPr>
              <a:t>Kelsy</a:t>
            </a:r>
            <a:r>
              <a:rPr lang="en-US" sz="1600" dirty="0">
                <a:latin typeface="Calibri"/>
                <a:cs typeface="Calibri"/>
              </a:rPr>
              <a:t> </a:t>
            </a:r>
            <a:r>
              <a:rPr lang="en-US" sz="1600" dirty="0" err="1">
                <a:latin typeface="Calibri"/>
                <a:cs typeface="Calibri"/>
              </a:rPr>
              <a:t>Cotto</a:t>
            </a:r>
            <a:r>
              <a:rPr lang="en-US" sz="1600" dirty="0">
                <a:latin typeface="Calibri"/>
                <a:cs typeface="Calibri"/>
              </a:rPr>
              <a:t>, Obi Griffith, Malachi Griffith, </a:t>
            </a:r>
          </a:p>
          <a:p>
            <a:pPr fontAlgn="auto">
              <a:spcAft>
                <a:spcPts val="0"/>
              </a:spcAft>
              <a:defRPr/>
            </a:pPr>
            <a:r>
              <a:rPr lang="en-US" sz="1600" dirty="0">
                <a:latin typeface="Calibri"/>
                <a:cs typeface="Calibri"/>
              </a:rPr>
              <a:t>Alex Wagner, Jason Walker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cs typeface="Calibri"/>
              </a:rPr>
              <a:t>November 6- 18, 2018</a:t>
            </a: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alignment section</a:t>
            </a:r>
          </a:p>
        </p:txBody>
      </p:sp>
      <p:sp>
        <p:nvSpPr>
          <p:cNvPr id="3" name="Content Placeholder 2"/>
          <p:cNvSpPr>
            <a:spLocks noGrp="1"/>
          </p:cNvSpPr>
          <p:nvPr>
            <p:ph idx="1"/>
          </p:nvPr>
        </p:nvSpPr>
        <p:spPr>
          <a:xfrm>
            <a:off x="152400" y="4062413"/>
            <a:ext cx="8839200" cy="2103437"/>
          </a:xfrm>
        </p:spPr>
        <p:txBody>
          <a:bodyPr>
            <a:normAutofit fontScale="32500" lnSpcReduction="20000"/>
          </a:bodyPr>
          <a:lstStyle/>
          <a:p>
            <a:pPr marL="0" indent="0">
              <a:buFont typeface="Arial" charset="0"/>
              <a:buNone/>
              <a:defRPr/>
            </a:pPr>
            <a:r>
              <a:rPr lang="en-US" sz="4300" b="1" dirty="0" smtClean="0">
                <a:latin typeface="Courier New"/>
                <a:cs typeface="Courier New"/>
              </a:rPr>
              <a:t>Example values</a:t>
            </a:r>
          </a:p>
          <a:p>
            <a:pPr marL="514350" indent="-514350">
              <a:buFont typeface="Wingdings" charset="2"/>
              <a:buAutoNum type="arabicPlain"/>
              <a:defRPr/>
            </a:pPr>
            <a:endParaRPr lang="en-US" dirty="0" smtClean="0">
              <a:latin typeface="Courier New"/>
              <a:cs typeface="Courier New"/>
            </a:endParaRPr>
          </a:p>
          <a:p>
            <a:pPr marL="514350" indent="-514350">
              <a:buFont typeface="Wingdings" charset="2"/>
              <a:buAutoNum type="arabicPlain"/>
              <a:defRPr/>
            </a:pPr>
            <a:r>
              <a:rPr lang="en-US" dirty="0" smtClean="0">
                <a:latin typeface="Courier New"/>
                <a:cs typeface="Courier New"/>
              </a:rPr>
              <a:t>QNAME  e.g.  HWI</a:t>
            </a:r>
            <a:r>
              <a:rPr lang="en-US" dirty="0">
                <a:latin typeface="Courier New"/>
                <a:cs typeface="Courier New"/>
              </a:rPr>
              <a:t>-ST495_129147882:1:2302:10269:</a:t>
            </a:r>
            <a:r>
              <a:rPr lang="en-US" dirty="0" smtClean="0">
                <a:latin typeface="Courier New"/>
                <a:cs typeface="Courier New"/>
              </a:rPr>
              <a:t>12362 (QNAME)</a:t>
            </a:r>
          </a:p>
          <a:p>
            <a:pPr marL="514350" indent="-514350">
              <a:buFont typeface="Wingdings" charset="2"/>
              <a:buAutoNum type="arabicPlain"/>
              <a:defRPr/>
            </a:pPr>
            <a:r>
              <a:rPr lang="en-US" dirty="0" smtClean="0">
                <a:latin typeface="Courier New"/>
                <a:cs typeface="Courier New"/>
              </a:rPr>
              <a:t>FLAG   e.g.  99</a:t>
            </a:r>
          </a:p>
          <a:p>
            <a:pPr marL="514350" indent="-514350">
              <a:buFont typeface="Wingdings" charset="2"/>
              <a:buAutoNum type="arabicPlain"/>
              <a:defRPr/>
            </a:pPr>
            <a:r>
              <a:rPr lang="en-US" dirty="0" smtClean="0">
                <a:latin typeface="Courier New"/>
                <a:cs typeface="Courier New"/>
              </a:rPr>
              <a:t>RNAME  e.g.  1</a:t>
            </a:r>
          </a:p>
          <a:p>
            <a:pPr marL="514350" indent="-514350">
              <a:buFont typeface="Wingdings" charset="2"/>
              <a:buAutoNum type="arabicPlain"/>
              <a:defRPr/>
            </a:pPr>
            <a:r>
              <a:rPr lang="en-US" dirty="0" smtClean="0">
                <a:latin typeface="Courier New"/>
                <a:cs typeface="Courier New"/>
              </a:rPr>
              <a:t>POS    e.g.  11623</a:t>
            </a:r>
          </a:p>
          <a:p>
            <a:pPr marL="514350" indent="-514350">
              <a:buFont typeface="Wingdings" charset="2"/>
              <a:buAutoNum type="arabicPlain"/>
              <a:defRPr/>
            </a:pPr>
            <a:r>
              <a:rPr lang="en-US" dirty="0" smtClean="0">
                <a:latin typeface="Courier New"/>
                <a:cs typeface="Courier New"/>
              </a:rPr>
              <a:t>MAPQ   e.g.  3</a:t>
            </a:r>
          </a:p>
          <a:p>
            <a:pPr marL="514350" indent="-514350">
              <a:buFont typeface="Wingdings" charset="2"/>
              <a:buAutoNum type="arabicPlain"/>
              <a:defRPr/>
            </a:pPr>
            <a:r>
              <a:rPr lang="en-US" dirty="0" smtClean="0">
                <a:latin typeface="Courier New"/>
                <a:cs typeface="Courier New"/>
              </a:rPr>
              <a:t>CIGAR  e.g.  100M</a:t>
            </a:r>
          </a:p>
          <a:p>
            <a:pPr marL="514350" indent="-514350">
              <a:buFont typeface="Wingdings" charset="2"/>
              <a:buAutoNum type="arabicPlain"/>
              <a:defRPr/>
            </a:pPr>
            <a:r>
              <a:rPr lang="en-US" dirty="0" smtClean="0">
                <a:latin typeface="Courier New"/>
                <a:cs typeface="Courier New"/>
              </a:rPr>
              <a:t>RNEXT  e.g.  = </a:t>
            </a:r>
          </a:p>
          <a:p>
            <a:pPr marL="514350" indent="-514350">
              <a:buFont typeface="Wingdings" charset="2"/>
              <a:buAutoNum type="arabicPlain"/>
              <a:defRPr/>
            </a:pPr>
            <a:r>
              <a:rPr lang="en-US" dirty="0" smtClean="0">
                <a:latin typeface="Courier New"/>
                <a:cs typeface="Courier New"/>
              </a:rPr>
              <a:t>PNEXT  e.g.  11740</a:t>
            </a:r>
          </a:p>
          <a:p>
            <a:pPr marL="514350" indent="-514350">
              <a:buFont typeface="Wingdings" charset="2"/>
              <a:buAutoNum type="arabicPlain"/>
              <a:defRPr/>
            </a:pPr>
            <a:r>
              <a:rPr lang="en-US" dirty="0" smtClean="0">
                <a:latin typeface="Courier New"/>
                <a:cs typeface="Courier New"/>
              </a:rPr>
              <a:t>TLEN   e.g.  217</a:t>
            </a:r>
          </a:p>
          <a:p>
            <a:pPr marL="514350" indent="-514350">
              <a:buFont typeface="Wingdings" charset="2"/>
              <a:buAutoNum type="arabicPlain"/>
              <a:defRPr/>
            </a:pPr>
            <a:r>
              <a:rPr lang="en-US" dirty="0" smtClean="0">
                <a:latin typeface="Courier New"/>
                <a:cs typeface="Courier New"/>
              </a:rPr>
              <a:t>SEQ    e.g.  CCTGTTTCTCCACAAAGTGTTTACTTTTGGATTTTTGCCAGTCTAACAGGTGAAGCCCTGGAGATTCTTATTAGTGATTTGGGCTGGGGCCTGGCCATGT</a:t>
            </a:r>
          </a:p>
          <a:p>
            <a:pPr marL="514350" indent="-514350">
              <a:buFont typeface="Wingdings" charset="2"/>
              <a:buAutoNum type="arabicPlain"/>
              <a:defRPr/>
            </a:pPr>
            <a:r>
              <a:rPr lang="en-US" dirty="0" smtClean="0">
                <a:latin typeface="Courier New"/>
                <a:cs typeface="Courier New"/>
              </a:rPr>
              <a:t>QUAL   e.g.  CCCFFFFFHHHHHJJIJFIJJJJJJJJJJJHIJJJJJJJIJJJJJGGHIJHIJJJJJJJJJGHGGIJJJJJJIJEEHHHHFFFFCDCDDDDDDDB</a:t>
            </a:r>
            <a:r>
              <a:rPr lang="en-US" dirty="0">
                <a:latin typeface="Courier New"/>
                <a:cs typeface="Courier New"/>
              </a:rPr>
              <a:t>@</a:t>
            </a:r>
            <a:r>
              <a:rPr lang="en-US" dirty="0" smtClean="0">
                <a:latin typeface="Courier New"/>
                <a:cs typeface="Courier New"/>
              </a:rPr>
              <a:t>ACDD</a:t>
            </a:r>
            <a:endParaRPr lang="en-US" dirty="0">
              <a:latin typeface="Courier New"/>
              <a:cs typeface="Courier New"/>
            </a:endParaRPr>
          </a:p>
        </p:txBody>
      </p:sp>
      <p:pic>
        <p:nvPicPr>
          <p:cNvPr id="26627" name="Picture 3" descr="BAM Alignment Section Colum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063625"/>
            <a:ext cx="8170862"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5-Point Star 4"/>
          <p:cNvSpPr/>
          <p:nvPr/>
        </p:nvSpPr>
        <p:spPr>
          <a:xfrm>
            <a:off x="611188" y="1541463"/>
            <a:ext cx="144462" cy="144462"/>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
        <p:nvSpPr>
          <p:cNvPr id="6" name="5-Point Star 5"/>
          <p:cNvSpPr/>
          <p:nvPr/>
        </p:nvSpPr>
        <p:spPr>
          <a:xfrm>
            <a:off x="611188" y="2406650"/>
            <a:ext cx="144462" cy="142875"/>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209364640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SAM/BAM flags explained</a:t>
            </a:r>
          </a:p>
        </p:txBody>
      </p:sp>
      <p:sp>
        <p:nvSpPr>
          <p:cNvPr id="3" name="Content Placeholder 2"/>
          <p:cNvSpPr>
            <a:spLocks noGrp="1"/>
          </p:cNvSpPr>
          <p:nvPr>
            <p:ph idx="1"/>
          </p:nvPr>
        </p:nvSpPr>
        <p:spPr>
          <a:xfrm>
            <a:off x="152400" y="1052513"/>
            <a:ext cx="8839200" cy="1798637"/>
          </a:xfrm>
        </p:spPr>
        <p:txBody>
          <a:bodyPr>
            <a:normAutofit fontScale="55000" lnSpcReduction="20000"/>
          </a:bodyPr>
          <a:lstStyle/>
          <a:p>
            <a:pPr>
              <a:defRPr/>
            </a:pPr>
            <a:r>
              <a:rPr lang="en-US" dirty="0">
                <a:hlinkClick r:id="rId2"/>
              </a:rPr>
              <a:t>http://broadinstitute.github.io/picard/explain-</a:t>
            </a:r>
            <a:r>
              <a:rPr lang="en-US" dirty="0" smtClean="0">
                <a:hlinkClick r:id="rId2"/>
              </a:rPr>
              <a:t>flags.html</a:t>
            </a:r>
            <a:endParaRPr lang="en-US" dirty="0" smtClean="0"/>
          </a:p>
          <a:p>
            <a:pPr>
              <a:defRPr/>
            </a:pPr>
            <a:r>
              <a:rPr lang="en-US" dirty="0" smtClean="0"/>
              <a:t>12 bitwise flags describing the alignment</a:t>
            </a:r>
          </a:p>
          <a:p>
            <a:pPr>
              <a:defRPr/>
            </a:pPr>
            <a:r>
              <a:rPr lang="en-US" dirty="0" smtClean="0"/>
              <a:t>These flags are stored as a binary string of length 11 instead of 11 columns of data</a:t>
            </a:r>
          </a:p>
          <a:p>
            <a:pPr>
              <a:defRPr/>
            </a:pPr>
            <a:r>
              <a:rPr lang="en-US" dirty="0" smtClean="0"/>
              <a:t>Value of ‘1’ indicates the flag is set.  e.g. 00100000000</a:t>
            </a:r>
          </a:p>
          <a:p>
            <a:pPr>
              <a:defRPr/>
            </a:pPr>
            <a:r>
              <a:rPr lang="en-US" dirty="0" smtClean="0"/>
              <a:t>All combinations can be represented as a number from 1 to 2048 (i.e. 2</a:t>
            </a:r>
            <a:r>
              <a:rPr lang="en-US" baseline="30000" dirty="0" smtClean="0"/>
              <a:t>11</a:t>
            </a:r>
            <a:r>
              <a:rPr lang="en-US" dirty="0" smtClean="0"/>
              <a:t>-1).  This number is used in the BAM/SAM file.  You can specify ‘required’ or ‘filter’ flags in samtools view using the ‘-f’ and ‘-F’ options respectively  </a:t>
            </a:r>
            <a:endParaRPr lang="en-US" dirty="0"/>
          </a:p>
        </p:txBody>
      </p:sp>
      <p:sp>
        <p:nvSpPr>
          <p:cNvPr id="27652" name="TextBox 4"/>
          <p:cNvSpPr txBox="1">
            <a:spLocks noChangeArrowheads="1"/>
          </p:cNvSpPr>
          <p:nvPr/>
        </p:nvSpPr>
        <p:spPr bwMode="auto">
          <a:xfrm>
            <a:off x="250825" y="5846763"/>
            <a:ext cx="8424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Note that to maximize confusion, each bit is described in the SAM specification using its hexadecimal representation (i.e., '0x10' = 16 and '0x40' = 64).</a:t>
            </a:r>
          </a:p>
        </p:txBody>
      </p:sp>
      <p:pic>
        <p:nvPicPr>
          <p:cNvPr id="4" name="Picture 3" descr="Screen Shot 2015-11-16 at 1.15.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636487"/>
            <a:ext cx="7884368" cy="3168777"/>
          </a:xfrm>
          <a:prstGeom prst="rect">
            <a:avLst/>
          </a:prstGeom>
        </p:spPr>
      </p:pic>
    </p:spTree>
    <p:extLst>
      <p:ext uri="{BB962C8B-B14F-4D97-AF65-F5344CB8AC3E}">
        <p14:creationId xmlns:p14="http://schemas.microsoft.com/office/powerpoint/2010/main" val="18395917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100013"/>
            <a:ext cx="8839200" cy="1143001"/>
          </a:xfrm>
        </p:spPr>
        <p:txBody>
          <a:bodyPr/>
          <a:lstStyle/>
          <a:p>
            <a:r>
              <a:rPr lang="en-US">
                <a:latin typeface="Calibri" charset="0"/>
                <a:ea typeface="ＭＳ Ｐゴシック" charset="0"/>
              </a:rPr>
              <a:t>CIGAR strings explained</a:t>
            </a:r>
          </a:p>
        </p:txBody>
      </p:sp>
      <p:sp>
        <p:nvSpPr>
          <p:cNvPr id="3" name="Content Placeholder 2"/>
          <p:cNvSpPr>
            <a:spLocks noGrp="1"/>
          </p:cNvSpPr>
          <p:nvPr>
            <p:ph idx="1"/>
          </p:nvPr>
        </p:nvSpPr>
        <p:spPr>
          <a:xfrm>
            <a:off x="179388" y="4508500"/>
            <a:ext cx="8839200" cy="1728788"/>
          </a:xfrm>
        </p:spPr>
        <p:txBody>
          <a:bodyPr>
            <a:normAutofit fontScale="70000" lnSpcReduction="20000"/>
          </a:bodyPr>
          <a:lstStyle/>
          <a:p>
            <a:pPr>
              <a:defRPr/>
            </a:pPr>
            <a:r>
              <a:rPr lang="en-US" dirty="0"/>
              <a:t>The CIGAR string is a sequence of </a:t>
            </a:r>
            <a:r>
              <a:rPr lang="en-US" dirty="0" smtClean="0"/>
              <a:t>base </a:t>
            </a:r>
            <a:r>
              <a:rPr lang="en-US" dirty="0"/>
              <a:t>lengths and </a:t>
            </a:r>
            <a:r>
              <a:rPr lang="en-US" dirty="0" smtClean="0"/>
              <a:t>associated ‘operations’ that are </a:t>
            </a:r>
            <a:r>
              <a:rPr lang="en-US" dirty="0"/>
              <a:t>used to </a:t>
            </a:r>
            <a:r>
              <a:rPr lang="en-US" dirty="0" smtClean="0"/>
              <a:t>indicate which </a:t>
            </a:r>
            <a:r>
              <a:rPr lang="en-US" dirty="0"/>
              <a:t>bases align </a:t>
            </a:r>
            <a:r>
              <a:rPr lang="en-US" dirty="0" smtClean="0"/>
              <a:t>to the reference (</a:t>
            </a:r>
            <a:r>
              <a:rPr lang="en-US" dirty="0"/>
              <a:t>either a </a:t>
            </a:r>
            <a:r>
              <a:rPr lang="en-US" dirty="0" smtClean="0"/>
              <a:t>match or mismatch), </a:t>
            </a:r>
            <a:r>
              <a:rPr lang="en-US" dirty="0"/>
              <a:t>are </a:t>
            </a:r>
            <a:r>
              <a:rPr lang="en-US" dirty="0" smtClean="0"/>
              <a:t>deleted, are inserted, represent introns, etc.</a:t>
            </a:r>
          </a:p>
          <a:p>
            <a:pPr>
              <a:defRPr/>
            </a:pPr>
            <a:r>
              <a:rPr lang="en-US" dirty="0"/>
              <a:t>e.g. </a:t>
            </a:r>
            <a:r>
              <a:rPr lang="en-US" dirty="0" smtClean="0"/>
              <a:t>81M859N19M</a:t>
            </a:r>
          </a:p>
          <a:p>
            <a:pPr lvl="1">
              <a:defRPr/>
            </a:pPr>
            <a:r>
              <a:rPr lang="en-US" dirty="0" smtClean="0"/>
              <a:t>A 100 bp read consists of:  81 bases of alignment to reference, 859 bases skipped (an intron), 19 bases of alignment</a:t>
            </a:r>
            <a:endParaRPr lang="en-US" dirty="0"/>
          </a:p>
        </p:txBody>
      </p:sp>
      <p:pic>
        <p:nvPicPr>
          <p:cNvPr id="28675" name="Picture 4" descr="CIGAR operatio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57300"/>
            <a:ext cx="8208962"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19620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 y="-17463"/>
            <a:ext cx="8839200" cy="1143001"/>
          </a:xfrm>
        </p:spPr>
        <p:txBody>
          <a:bodyPr/>
          <a:lstStyle/>
          <a:p>
            <a:r>
              <a:rPr lang="en-US">
                <a:latin typeface="Calibri" charset="0"/>
                <a:ea typeface="ＭＳ Ｐゴシック" charset="0"/>
              </a:rPr>
              <a:t>Introduction to the BED format</a:t>
            </a:r>
          </a:p>
        </p:txBody>
      </p:sp>
      <p:sp>
        <p:nvSpPr>
          <p:cNvPr id="28674" name="Content Placeholder 2"/>
          <p:cNvSpPr>
            <a:spLocks noGrp="1"/>
          </p:cNvSpPr>
          <p:nvPr>
            <p:ph idx="1"/>
          </p:nvPr>
        </p:nvSpPr>
        <p:spPr>
          <a:xfrm>
            <a:off x="152400" y="1600200"/>
            <a:ext cx="8839200" cy="4421188"/>
          </a:xfrm>
        </p:spPr>
        <p:txBody>
          <a:bodyPr>
            <a:normAutofit lnSpcReduction="10000"/>
          </a:bodyPr>
          <a:lstStyle/>
          <a:p>
            <a:pPr>
              <a:defRPr/>
            </a:pPr>
            <a:r>
              <a:rPr lang="en-US" dirty="0">
                <a:latin typeface="Calibri" charset="0"/>
                <a:ea typeface="ＭＳ Ｐゴシック" charset="0"/>
              </a:rPr>
              <a:t>When working with BAM files, it is very common to want to examine a focused subset of the reference genome</a:t>
            </a:r>
          </a:p>
          <a:p>
            <a:pPr lvl="1">
              <a:defRPr/>
            </a:pPr>
            <a:r>
              <a:rPr lang="en-US" dirty="0">
                <a:latin typeface="Calibri" charset="0"/>
                <a:ea typeface="ＭＳ Ｐゴシック" charset="0"/>
              </a:rPr>
              <a:t>e.g. </a:t>
            </a:r>
            <a:r>
              <a:rPr lang="en-US" dirty="0" smtClean="0">
                <a:latin typeface="Calibri" charset="0"/>
                <a:ea typeface="ＭＳ Ｐゴシック" charset="0"/>
              </a:rPr>
              <a:t>the </a:t>
            </a:r>
            <a:r>
              <a:rPr lang="en-US" dirty="0">
                <a:latin typeface="Calibri" charset="0"/>
                <a:ea typeface="ＭＳ Ｐゴシック" charset="0"/>
              </a:rPr>
              <a:t>exons of a gene</a:t>
            </a:r>
          </a:p>
          <a:p>
            <a:pPr>
              <a:defRPr/>
            </a:pPr>
            <a:r>
              <a:rPr lang="en-US" dirty="0">
                <a:latin typeface="Calibri" charset="0"/>
                <a:ea typeface="ＭＳ Ｐゴシック" charset="0"/>
              </a:rPr>
              <a:t>These subsets are commonly specified in ‘BED’ files</a:t>
            </a:r>
          </a:p>
          <a:p>
            <a:pPr lvl="1">
              <a:defRPr/>
            </a:pPr>
            <a:r>
              <a:rPr lang="en-US" dirty="0">
                <a:latin typeface="Calibri" charset="0"/>
                <a:ea typeface="ＭＳ Ｐゴシック" charset="0"/>
                <a:hlinkClick r:id="rId2"/>
              </a:rPr>
              <a:t>https://genome.ucsc.edu/FAQ/FAQformat.html#format1</a:t>
            </a:r>
            <a:endParaRPr lang="en-US" dirty="0">
              <a:latin typeface="Calibri" charset="0"/>
              <a:ea typeface="ＭＳ Ｐゴシック" charset="0"/>
            </a:endParaRPr>
          </a:p>
          <a:p>
            <a:pPr>
              <a:defRPr/>
            </a:pPr>
            <a:r>
              <a:rPr lang="en-US" dirty="0">
                <a:latin typeface="Calibri" charset="0"/>
                <a:ea typeface="ＭＳ Ｐゴシック" charset="0"/>
              </a:rPr>
              <a:t>Many BAM manipulation tools accept regions of interest in BED format</a:t>
            </a:r>
          </a:p>
          <a:p>
            <a:pPr>
              <a:defRPr/>
            </a:pPr>
            <a:r>
              <a:rPr lang="en-US" dirty="0">
                <a:latin typeface="Calibri" charset="0"/>
                <a:ea typeface="ＭＳ Ｐゴシック" charset="0"/>
              </a:rPr>
              <a:t>Basic BED format (tab separated):</a:t>
            </a:r>
          </a:p>
          <a:p>
            <a:pPr lvl="1">
              <a:defRPr/>
            </a:pPr>
            <a:r>
              <a:rPr lang="en-US" dirty="0">
                <a:latin typeface="Calibri" charset="0"/>
                <a:ea typeface="ＭＳ Ｐゴシック" charset="0"/>
              </a:rPr>
              <a:t>Chromosome name, start position, end </a:t>
            </a:r>
            <a:r>
              <a:rPr lang="en-US" dirty="0" smtClean="0">
                <a:latin typeface="Calibri" charset="0"/>
                <a:ea typeface="ＭＳ Ｐゴシック" charset="0"/>
              </a:rPr>
              <a:t>position</a:t>
            </a:r>
          </a:p>
          <a:p>
            <a:pPr lvl="1">
              <a:defRPr/>
            </a:pPr>
            <a:r>
              <a:rPr lang="en-US" dirty="0" smtClean="0">
                <a:latin typeface="Calibri" charset="0"/>
                <a:ea typeface="ＭＳ Ｐゴシック" charset="0"/>
              </a:rPr>
              <a:t>Coordinates in BED format are 0 based</a:t>
            </a:r>
            <a:endParaRPr lang="en-US" dirty="0">
              <a:latin typeface="Calibri" charset="0"/>
              <a:ea typeface="ＭＳ Ｐゴシック" charset="0"/>
            </a:endParaRPr>
          </a:p>
        </p:txBody>
      </p:sp>
    </p:spTree>
    <p:extLst>
      <p:ext uri="{BB962C8B-B14F-4D97-AF65-F5344CB8AC3E}">
        <p14:creationId xmlns:p14="http://schemas.microsoft.com/office/powerpoint/2010/main" val="4073046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Manipulation of SAM/BAM and BED files</a:t>
            </a:r>
          </a:p>
        </p:txBody>
      </p:sp>
      <p:sp>
        <p:nvSpPr>
          <p:cNvPr id="30722" name="Content Placeholder 2"/>
          <p:cNvSpPr>
            <a:spLocks noGrp="1"/>
          </p:cNvSpPr>
          <p:nvPr>
            <p:ph idx="1"/>
          </p:nvPr>
        </p:nvSpPr>
        <p:spPr>
          <a:xfrm>
            <a:off x="152400" y="1412875"/>
            <a:ext cx="8839200" cy="4724400"/>
          </a:xfrm>
        </p:spPr>
        <p:txBody>
          <a:bodyPr/>
          <a:lstStyle/>
          <a:p>
            <a:r>
              <a:rPr lang="en-US">
                <a:latin typeface="Calibri" charset="0"/>
                <a:ea typeface="ＭＳ Ｐゴシック" charset="0"/>
              </a:rPr>
              <a:t>Several tools are used ubiquitously in sequence analysis to manipulate these files</a:t>
            </a:r>
          </a:p>
          <a:p>
            <a:r>
              <a:rPr lang="en-US">
                <a:latin typeface="Calibri" charset="0"/>
                <a:ea typeface="ＭＳ Ｐゴシック" charset="0"/>
              </a:rPr>
              <a:t>SAM/BAM files</a:t>
            </a:r>
          </a:p>
          <a:p>
            <a:pPr lvl="1"/>
            <a:r>
              <a:rPr lang="en-US">
                <a:latin typeface="Calibri" charset="0"/>
                <a:ea typeface="ＭＳ Ｐゴシック" charset="0"/>
              </a:rPr>
              <a:t>samtools</a:t>
            </a:r>
          </a:p>
          <a:p>
            <a:pPr lvl="1"/>
            <a:r>
              <a:rPr lang="en-US">
                <a:latin typeface="Calibri" charset="0"/>
                <a:ea typeface="ＭＳ Ｐゴシック" charset="0"/>
              </a:rPr>
              <a:t>bamtools</a:t>
            </a:r>
          </a:p>
          <a:p>
            <a:pPr lvl="1"/>
            <a:r>
              <a:rPr lang="en-US">
                <a:latin typeface="Calibri" charset="0"/>
                <a:ea typeface="ＭＳ Ｐゴシック" charset="0"/>
              </a:rPr>
              <a:t>picard</a:t>
            </a:r>
          </a:p>
          <a:p>
            <a:r>
              <a:rPr lang="en-US">
                <a:latin typeface="Calibri" charset="0"/>
                <a:ea typeface="ＭＳ Ｐゴシック" charset="0"/>
              </a:rPr>
              <a:t>BED files</a:t>
            </a:r>
          </a:p>
          <a:p>
            <a:pPr lvl="1"/>
            <a:r>
              <a:rPr lang="en-US">
                <a:latin typeface="Calibri" charset="0"/>
                <a:ea typeface="ＭＳ Ｐゴシック" charset="0"/>
              </a:rPr>
              <a:t>bedtools</a:t>
            </a:r>
          </a:p>
          <a:p>
            <a:pPr lvl="1"/>
            <a:r>
              <a:rPr lang="en-US">
                <a:latin typeface="Calibri" charset="0"/>
                <a:ea typeface="ＭＳ Ｐゴシック" charset="0"/>
              </a:rPr>
              <a:t>bedops</a:t>
            </a:r>
          </a:p>
        </p:txBody>
      </p:sp>
    </p:spTree>
    <p:extLst>
      <p:ext uri="{BB962C8B-B14F-4D97-AF65-F5344CB8AC3E}">
        <p14:creationId xmlns:p14="http://schemas.microsoft.com/office/powerpoint/2010/main" val="42698710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How should I sort my SAM/BAM file?</a:t>
            </a:r>
          </a:p>
        </p:txBody>
      </p:sp>
      <p:sp>
        <p:nvSpPr>
          <p:cNvPr id="31746" name="Content Placeholder 2"/>
          <p:cNvSpPr>
            <a:spLocks noGrp="1"/>
          </p:cNvSpPr>
          <p:nvPr>
            <p:ph idx="1"/>
          </p:nvPr>
        </p:nvSpPr>
        <p:spPr>
          <a:xfrm>
            <a:off x="152400" y="1341438"/>
            <a:ext cx="8839200" cy="4724400"/>
          </a:xfrm>
        </p:spPr>
        <p:txBody>
          <a:bodyPr/>
          <a:lstStyle/>
          <a:p>
            <a:r>
              <a:rPr lang="en-US">
                <a:latin typeface="Calibri" charset="0"/>
                <a:ea typeface="ＭＳ Ｐゴシック" charset="0"/>
              </a:rPr>
              <a:t>Generally BAM files are sorted by </a:t>
            </a:r>
            <a:r>
              <a:rPr lang="en-US" u="sng">
                <a:latin typeface="Calibri" charset="0"/>
                <a:ea typeface="ＭＳ Ｐゴシック" charset="0"/>
              </a:rPr>
              <a:t>position</a:t>
            </a:r>
          </a:p>
          <a:p>
            <a:pPr lvl="1"/>
            <a:r>
              <a:rPr lang="en-US">
                <a:latin typeface="Calibri" charset="0"/>
                <a:ea typeface="ＭＳ Ｐゴシック" charset="0"/>
              </a:rPr>
              <a:t>This is for performance reasons</a:t>
            </a:r>
          </a:p>
          <a:p>
            <a:pPr lvl="2"/>
            <a:r>
              <a:rPr lang="en-US">
                <a:latin typeface="Calibri" charset="0"/>
                <a:ea typeface="ＭＳ Ｐゴシック" charset="0"/>
              </a:rPr>
              <a:t>When sorted and indexed, arbitrary positions in a massive BAM file can be accessed rapidly</a:t>
            </a:r>
          </a:p>
          <a:p>
            <a:r>
              <a:rPr lang="en-US">
                <a:latin typeface="Calibri" charset="0"/>
                <a:ea typeface="ＭＳ Ｐゴシック" charset="0"/>
              </a:rPr>
              <a:t>Certain tools require a BAM sorted by </a:t>
            </a:r>
            <a:r>
              <a:rPr lang="en-US" u="sng">
                <a:latin typeface="Calibri" charset="0"/>
                <a:ea typeface="ＭＳ Ｐゴシック" charset="0"/>
              </a:rPr>
              <a:t>read name</a:t>
            </a:r>
          </a:p>
          <a:p>
            <a:pPr lvl="1"/>
            <a:r>
              <a:rPr lang="en-US">
                <a:latin typeface="Calibri" charset="0"/>
                <a:ea typeface="ＭＳ Ｐゴシック" charset="0"/>
              </a:rPr>
              <a:t>Usually this is when we need to easily identify both reads of a pair</a:t>
            </a:r>
          </a:p>
          <a:p>
            <a:pPr lvl="2"/>
            <a:r>
              <a:rPr lang="en-US">
                <a:latin typeface="Calibri" charset="0"/>
                <a:ea typeface="ＭＳ Ｐゴシック" charset="0"/>
              </a:rPr>
              <a:t>The insert size between two reads may be large</a:t>
            </a:r>
          </a:p>
          <a:p>
            <a:pPr lvl="2"/>
            <a:r>
              <a:rPr lang="en-US">
                <a:latin typeface="Calibri" charset="0"/>
                <a:ea typeface="ＭＳ Ｐゴシック" charset="0"/>
              </a:rPr>
              <a:t>In fusion detection we are interested in read pairs that map to different chromosomes…</a:t>
            </a:r>
          </a:p>
        </p:txBody>
      </p:sp>
    </p:spTree>
    <p:extLst>
      <p:ext uri="{BB962C8B-B14F-4D97-AF65-F5344CB8AC3E}">
        <p14:creationId xmlns:p14="http://schemas.microsoft.com/office/powerpoint/2010/main" val="35695877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Visualization of RNA-seq alignments in IGV browser</a:t>
            </a:r>
          </a:p>
        </p:txBody>
      </p:sp>
      <p:pic>
        <p:nvPicPr>
          <p:cNvPr id="32770" name="Content Placeholder 1" descr="IGV UMPS Screenshot.png"/>
          <p:cNvPicPr>
            <a:picLocks noGrp="1" noChangeAspect="1"/>
          </p:cNvPicPr>
          <p:nvPr>
            <p:ph idx="1"/>
          </p:nvPr>
        </p:nvPicPr>
        <p:blipFill>
          <a:blip r:embed="rId2">
            <a:extLst>
              <a:ext uri="{28A0092B-C50C-407E-A947-70E740481C1C}">
                <a14:useLocalDpi xmlns:a14="http://schemas.microsoft.com/office/drawing/2010/main" val="0"/>
              </a:ext>
            </a:extLst>
          </a:blip>
          <a:srcRect l="-1563" r="-1563"/>
          <a:stretch>
            <a:fillRect/>
          </a:stretch>
        </p:blipFill>
        <p:spPr>
          <a:xfrm>
            <a:off x="827088" y="1700213"/>
            <a:ext cx="7815262" cy="4176712"/>
          </a:xfrm>
        </p:spPr>
      </p:pic>
      <p:cxnSp>
        <p:nvCxnSpPr>
          <p:cNvPr id="4" name="Straight Arrow Connector 3"/>
          <p:cNvCxnSpPr/>
          <p:nvPr/>
        </p:nvCxnSpPr>
        <p:spPr>
          <a:xfrm>
            <a:off x="1763713" y="1484313"/>
            <a:ext cx="43180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2" name="TextBox 4"/>
          <p:cNvSpPr txBox="1">
            <a:spLocks noChangeArrowheads="1"/>
          </p:cNvSpPr>
          <p:nvPr/>
        </p:nvSpPr>
        <p:spPr bwMode="auto">
          <a:xfrm>
            <a:off x="1357313" y="1208088"/>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Ideogram</a:t>
            </a:r>
          </a:p>
        </p:txBody>
      </p:sp>
      <p:cxnSp>
        <p:nvCxnSpPr>
          <p:cNvPr id="8" name="Straight Arrow Connector 7"/>
          <p:cNvCxnSpPr/>
          <p:nvPr/>
        </p:nvCxnSpPr>
        <p:spPr>
          <a:xfrm flipH="1">
            <a:off x="4427538" y="1484313"/>
            <a:ext cx="43180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4" name="TextBox 10"/>
          <p:cNvSpPr txBox="1">
            <a:spLocks noChangeArrowheads="1"/>
          </p:cNvSpPr>
          <p:nvPr/>
        </p:nvSpPr>
        <p:spPr bwMode="auto">
          <a:xfrm>
            <a:off x="4859338" y="1341438"/>
            <a:ext cx="1493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Control pop-up info</a:t>
            </a:r>
          </a:p>
        </p:txBody>
      </p:sp>
      <p:cxnSp>
        <p:nvCxnSpPr>
          <p:cNvPr id="12" name="Straight Arrow Connector 11"/>
          <p:cNvCxnSpPr/>
          <p:nvPr/>
        </p:nvCxnSpPr>
        <p:spPr>
          <a:xfrm flipV="1">
            <a:off x="2124075" y="5589588"/>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6" name="TextBox 14"/>
          <p:cNvSpPr txBox="1">
            <a:spLocks noChangeArrowheads="1"/>
          </p:cNvSpPr>
          <p:nvPr/>
        </p:nvSpPr>
        <p:spPr bwMode="auto">
          <a:xfrm>
            <a:off x="1619250" y="6021388"/>
            <a:ext cx="941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Gene track</a:t>
            </a:r>
          </a:p>
        </p:txBody>
      </p:sp>
      <p:sp>
        <p:nvSpPr>
          <p:cNvPr id="32777" name="TextBox 15"/>
          <p:cNvSpPr txBox="1">
            <a:spLocks noChangeArrowheads="1"/>
          </p:cNvSpPr>
          <p:nvPr/>
        </p:nvSpPr>
        <p:spPr bwMode="auto">
          <a:xfrm>
            <a:off x="34925" y="4508500"/>
            <a:ext cx="1006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Reads track</a:t>
            </a:r>
          </a:p>
        </p:txBody>
      </p:sp>
      <p:cxnSp>
        <p:nvCxnSpPr>
          <p:cNvPr id="17" name="Straight Arrow Connector 16"/>
          <p:cNvCxnSpPr>
            <a:stCxn id="32777" idx="0"/>
          </p:cNvCxnSpPr>
          <p:nvPr/>
        </p:nvCxnSpPr>
        <p:spPr>
          <a:xfrm flipV="1">
            <a:off x="538163" y="4149725"/>
            <a:ext cx="577850" cy="3587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9" name="TextBox 18"/>
          <p:cNvSpPr txBox="1">
            <a:spLocks noChangeArrowheads="1"/>
          </p:cNvSpPr>
          <p:nvPr/>
        </p:nvSpPr>
        <p:spPr bwMode="auto">
          <a:xfrm>
            <a:off x="34925" y="3079750"/>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track</a:t>
            </a:r>
          </a:p>
        </p:txBody>
      </p:sp>
      <p:cxnSp>
        <p:nvCxnSpPr>
          <p:cNvPr id="20" name="Straight Arrow Connector 19"/>
          <p:cNvCxnSpPr>
            <a:stCxn id="32779" idx="0"/>
          </p:cNvCxnSpPr>
          <p:nvPr/>
        </p:nvCxnSpPr>
        <p:spPr>
          <a:xfrm flipV="1">
            <a:off x="461963" y="2719388"/>
            <a:ext cx="65405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flipV="1">
            <a:off x="6732588" y="3141663"/>
            <a:ext cx="214312"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2" name="TextBox 22"/>
          <p:cNvSpPr txBox="1">
            <a:spLocks noChangeArrowheads="1"/>
          </p:cNvSpPr>
          <p:nvPr/>
        </p:nvSpPr>
        <p:spPr bwMode="auto">
          <a:xfrm>
            <a:off x="6481763" y="3644900"/>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not spliced</a:t>
            </a:r>
          </a:p>
        </p:txBody>
      </p:sp>
      <p:cxnSp>
        <p:nvCxnSpPr>
          <p:cNvPr id="24" name="Straight Arrow Connector 23"/>
          <p:cNvCxnSpPr/>
          <p:nvPr/>
        </p:nvCxnSpPr>
        <p:spPr>
          <a:xfrm flipV="1">
            <a:off x="3779838" y="46529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4" name="TextBox 25"/>
          <p:cNvSpPr txBox="1">
            <a:spLocks noChangeArrowheads="1"/>
          </p:cNvSpPr>
          <p:nvPr/>
        </p:nvSpPr>
        <p:spPr bwMode="auto">
          <a:xfrm>
            <a:off x="3132138" y="5013325"/>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spliced</a:t>
            </a:r>
          </a:p>
        </p:txBody>
      </p:sp>
      <p:cxnSp>
        <p:nvCxnSpPr>
          <p:cNvPr id="27" name="Straight Arrow Connector 26"/>
          <p:cNvCxnSpPr/>
          <p:nvPr/>
        </p:nvCxnSpPr>
        <p:spPr>
          <a:xfrm flipV="1">
            <a:off x="1763713" y="2636838"/>
            <a:ext cx="43815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6" name="TextBox 28"/>
          <p:cNvSpPr txBox="1">
            <a:spLocks noChangeArrowheads="1"/>
          </p:cNvSpPr>
          <p:nvPr/>
        </p:nvSpPr>
        <p:spPr bwMode="auto">
          <a:xfrm>
            <a:off x="1331913" y="3111500"/>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scale</a:t>
            </a:r>
          </a:p>
        </p:txBody>
      </p:sp>
      <p:cxnSp>
        <p:nvCxnSpPr>
          <p:cNvPr id="30" name="Straight Arrow Connector 29"/>
          <p:cNvCxnSpPr/>
          <p:nvPr/>
        </p:nvCxnSpPr>
        <p:spPr>
          <a:xfrm flipH="1">
            <a:off x="6084888" y="1557338"/>
            <a:ext cx="647700"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8" name="TextBox 32"/>
          <p:cNvSpPr txBox="1">
            <a:spLocks noChangeArrowheads="1"/>
          </p:cNvSpPr>
          <p:nvPr/>
        </p:nvSpPr>
        <p:spPr bwMode="auto">
          <a:xfrm>
            <a:off x="6357938" y="1341438"/>
            <a:ext cx="1238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Viewer position</a:t>
            </a:r>
          </a:p>
        </p:txBody>
      </p:sp>
      <p:cxnSp>
        <p:nvCxnSpPr>
          <p:cNvPr id="34" name="Straight Arrow Connector 33"/>
          <p:cNvCxnSpPr/>
          <p:nvPr/>
        </p:nvCxnSpPr>
        <p:spPr>
          <a:xfrm flipH="1">
            <a:off x="6516688" y="1628775"/>
            <a:ext cx="1439862" cy="1079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0" name="TextBox 35"/>
          <p:cNvSpPr txBox="1">
            <a:spLocks noChangeArrowheads="1"/>
          </p:cNvSpPr>
          <p:nvPr/>
        </p:nvSpPr>
        <p:spPr bwMode="auto">
          <a:xfrm>
            <a:off x="7740650" y="1196975"/>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pileup</a:t>
            </a:r>
          </a:p>
        </p:txBody>
      </p:sp>
      <p:cxnSp>
        <p:nvCxnSpPr>
          <p:cNvPr id="37" name="Straight Arrow Connector 36"/>
          <p:cNvCxnSpPr/>
          <p:nvPr/>
        </p:nvCxnSpPr>
        <p:spPr>
          <a:xfrm flipV="1">
            <a:off x="7667625" y="3429000"/>
            <a:ext cx="144463" cy="5762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2" name="TextBox 38"/>
          <p:cNvSpPr txBox="1">
            <a:spLocks noChangeArrowheads="1"/>
          </p:cNvSpPr>
          <p:nvPr/>
        </p:nvSpPr>
        <p:spPr bwMode="auto">
          <a:xfrm>
            <a:off x="73437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cxnSp>
        <p:nvCxnSpPr>
          <p:cNvPr id="40" name="Straight Arrow Connector 39"/>
          <p:cNvCxnSpPr/>
          <p:nvPr/>
        </p:nvCxnSpPr>
        <p:spPr>
          <a:xfrm flipH="1" flipV="1">
            <a:off x="8118475" y="3500438"/>
            <a:ext cx="125413"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4" name="TextBox 40"/>
          <p:cNvSpPr txBox="1">
            <a:spLocks noChangeArrowheads="1"/>
          </p:cNvSpPr>
          <p:nvPr/>
        </p:nvSpPr>
        <p:spPr bwMode="auto">
          <a:xfrm>
            <a:off x="79914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spTree>
    <p:extLst>
      <p:ext uri="{BB962C8B-B14F-4D97-AF65-F5344CB8AC3E}">
        <p14:creationId xmlns:p14="http://schemas.microsoft.com/office/powerpoint/2010/main" val="35285322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52400" y="44450"/>
            <a:ext cx="8839200" cy="1143000"/>
          </a:xfrm>
        </p:spPr>
        <p:txBody>
          <a:bodyPr/>
          <a:lstStyle/>
          <a:p>
            <a:r>
              <a:rPr lang="en-US">
                <a:latin typeface="Calibri" charset="0"/>
                <a:ea typeface="ＭＳ Ｐゴシック" charset="0"/>
              </a:rPr>
              <a:t>Alternative viewers to IGV</a:t>
            </a:r>
          </a:p>
        </p:txBody>
      </p:sp>
      <p:sp>
        <p:nvSpPr>
          <p:cNvPr id="33794" name="Content Placeholder 2"/>
          <p:cNvSpPr>
            <a:spLocks noGrp="1"/>
          </p:cNvSpPr>
          <p:nvPr>
            <p:ph idx="1"/>
          </p:nvPr>
        </p:nvSpPr>
        <p:spPr/>
        <p:txBody>
          <a:bodyPr/>
          <a:lstStyle/>
          <a:p>
            <a:r>
              <a:rPr lang="en-US">
                <a:latin typeface="Calibri" charset="0"/>
                <a:ea typeface="ＭＳ Ｐゴシック" charset="0"/>
              </a:rPr>
              <a:t>Alternative viewers to IGV</a:t>
            </a:r>
          </a:p>
          <a:p>
            <a:pPr lvl="1"/>
            <a:r>
              <a:rPr lang="en-US">
                <a:latin typeface="Calibri" charset="0"/>
                <a:ea typeface="ＭＳ Ｐゴシック" charset="0"/>
                <a:hlinkClick r:id="rId2"/>
              </a:rPr>
              <a:t>http://www.biostars.org/p/12752/</a:t>
            </a:r>
            <a:endParaRPr lang="en-US">
              <a:latin typeface="Calibri" charset="0"/>
              <a:ea typeface="ＭＳ Ｐゴシック" charset="0"/>
            </a:endParaRPr>
          </a:p>
          <a:p>
            <a:pPr lvl="1"/>
            <a:r>
              <a:rPr lang="en-US">
                <a:latin typeface="Calibri" charset="0"/>
                <a:ea typeface="ＭＳ Ｐゴシック" charset="0"/>
                <a:hlinkClick r:id="rId3"/>
              </a:rPr>
              <a:t>http://www.biostars.org/p/71300/</a:t>
            </a:r>
            <a:endParaRPr lang="en-US">
              <a:latin typeface="Calibri" charset="0"/>
              <a:ea typeface="ＭＳ Ｐゴシック" charset="0"/>
            </a:endParaRPr>
          </a:p>
          <a:p>
            <a:r>
              <a:rPr lang="en-US">
                <a:latin typeface="Calibri" charset="0"/>
                <a:ea typeface="ＭＳ Ｐゴシック" charset="0"/>
              </a:rPr>
              <a:t>Artemis, BamView, Chipster, gbrowse2, GenoViewer, MagicViewer, </a:t>
            </a:r>
            <a:r>
              <a:rPr lang="en-US" b="1">
                <a:latin typeface="Calibri" charset="0"/>
                <a:ea typeface="ＭＳ Ｐゴシック" charset="0"/>
              </a:rPr>
              <a:t>Savant</a:t>
            </a:r>
            <a:r>
              <a:rPr lang="en-US">
                <a:latin typeface="Calibri" charset="0"/>
                <a:ea typeface="ＭＳ Ｐゴシック" charset="0"/>
              </a:rPr>
              <a:t>, Tablet, tview</a:t>
            </a:r>
          </a:p>
        </p:txBody>
      </p:sp>
    </p:spTree>
    <p:extLst>
      <p:ext uri="{BB962C8B-B14F-4D97-AF65-F5344CB8AC3E}">
        <p14:creationId xmlns:p14="http://schemas.microsoft.com/office/powerpoint/2010/main" val="150205954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Assessment</a:t>
            </a:r>
            <a:endParaRPr lang="en-US" dirty="0"/>
          </a:p>
        </p:txBody>
      </p:sp>
      <p:sp>
        <p:nvSpPr>
          <p:cNvPr id="3" name="Content Placeholder 2"/>
          <p:cNvSpPr>
            <a:spLocks noGrp="1"/>
          </p:cNvSpPr>
          <p:nvPr>
            <p:ph idx="1"/>
          </p:nvPr>
        </p:nvSpPr>
        <p:spPr/>
        <p:txBody>
          <a:bodyPr/>
          <a:lstStyle/>
          <a:p>
            <a:r>
              <a:rPr lang="en-US" dirty="0"/>
              <a:t>3' and 5' Bias</a:t>
            </a:r>
          </a:p>
          <a:p>
            <a:r>
              <a:rPr lang="en-US" dirty="0"/>
              <a:t>Nucleotide Content</a:t>
            </a:r>
          </a:p>
          <a:p>
            <a:r>
              <a:rPr lang="en-US" dirty="0"/>
              <a:t>Base/Read Quality</a:t>
            </a:r>
          </a:p>
          <a:p>
            <a:r>
              <a:rPr lang="en-US" dirty="0"/>
              <a:t>PCR Artifact</a:t>
            </a:r>
          </a:p>
          <a:p>
            <a:r>
              <a:rPr lang="en-US" dirty="0"/>
              <a:t>Sequencing Depth</a:t>
            </a:r>
          </a:p>
          <a:p>
            <a:r>
              <a:rPr lang="en-US" dirty="0"/>
              <a:t>Base Distribution</a:t>
            </a:r>
          </a:p>
          <a:p>
            <a:r>
              <a:rPr lang="en-US" dirty="0"/>
              <a:t>Insert Size Distribution</a:t>
            </a:r>
          </a:p>
          <a:p>
            <a:endParaRPr lang="en-US" dirty="0"/>
          </a:p>
        </p:txBody>
      </p:sp>
    </p:spTree>
    <p:extLst>
      <p:ext uri="{BB962C8B-B14F-4D97-AF65-F5344CB8AC3E}">
        <p14:creationId xmlns:p14="http://schemas.microsoft.com/office/powerpoint/2010/main" val="2536831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3' &amp; 5' Bias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419225"/>
            <a:ext cx="5930900" cy="3260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638" y="1413470"/>
            <a:ext cx="4335462" cy="4895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4"/>
          <p:cNvSpPr>
            <a:spLocks noChangeShapeType="1"/>
          </p:cNvSpPr>
          <p:nvPr/>
        </p:nvSpPr>
        <p:spPr bwMode="auto">
          <a:xfrm>
            <a:off x="8928100" y="1772667"/>
            <a:ext cx="1588" cy="158432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 name="Text Box 5"/>
          <p:cNvSpPr txBox="1">
            <a:spLocks noChangeArrowheads="1"/>
          </p:cNvSpPr>
          <p:nvPr/>
        </p:nvSpPr>
        <p:spPr bwMode="auto">
          <a:xfrm>
            <a:off x="71438" y="5877272"/>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dirty="0"/>
              <a:t>http://</a:t>
            </a:r>
            <a:r>
              <a:rPr lang="en-CA" dirty="0" err="1"/>
              <a:t>rseqc.sourceforge.net</a:t>
            </a:r>
            <a:r>
              <a:rPr lang="en-CA" dirty="0"/>
              <a:t>/</a:t>
            </a:r>
          </a:p>
        </p:txBody>
      </p:sp>
    </p:spTree>
    <p:extLst>
      <p:ext uri="{BB962C8B-B14F-4D97-AF65-F5344CB8AC3E}">
        <p14:creationId xmlns:p14="http://schemas.microsoft.com/office/powerpoint/2010/main" val="389539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152400" y="1584920"/>
            <a:ext cx="8839200" cy="4724400"/>
          </a:xfrm>
        </p:spPr>
        <p:txBody>
          <a:bodyPr>
            <a:normAutofit fontScale="92500" lnSpcReduction="10000"/>
          </a:bodyPr>
          <a:lstStyle/>
          <a:p>
            <a:pPr>
              <a:defRPr/>
            </a:pPr>
            <a:r>
              <a:rPr lang="en-US" dirty="0" smtClean="0"/>
              <a:t>Module 1: </a:t>
            </a:r>
            <a:r>
              <a:rPr lang="en-US" dirty="0"/>
              <a:t>Introduction to RNA </a:t>
            </a:r>
            <a:r>
              <a:rPr lang="en-US" dirty="0" smtClean="0"/>
              <a:t>Sequencing</a:t>
            </a:r>
            <a:endParaRPr lang="en-US" dirty="0"/>
          </a:p>
          <a:p>
            <a:pPr>
              <a:defRPr/>
            </a:pPr>
            <a:r>
              <a:rPr lang="en-US" b="1" dirty="0"/>
              <a:t>Module </a:t>
            </a:r>
            <a:r>
              <a:rPr lang="en-US" b="1" dirty="0" smtClean="0"/>
              <a:t>2: </a:t>
            </a:r>
            <a:r>
              <a:rPr lang="en-US" b="1" dirty="0"/>
              <a:t>A</a:t>
            </a:r>
            <a:r>
              <a:rPr lang="en-US" b="1" dirty="0" smtClean="0"/>
              <a:t>lignment </a:t>
            </a:r>
            <a:r>
              <a:rPr lang="en-US" b="1" dirty="0"/>
              <a:t>and </a:t>
            </a:r>
            <a:r>
              <a:rPr lang="en-US" b="1" dirty="0" smtClean="0"/>
              <a:t>Visualization</a:t>
            </a:r>
            <a:endParaRPr lang="en-US" b="1" dirty="0"/>
          </a:p>
          <a:p>
            <a:pPr>
              <a:defRPr/>
            </a:pPr>
            <a:r>
              <a:rPr lang="en-US" dirty="0"/>
              <a:t>Module </a:t>
            </a:r>
            <a:r>
              <a:rPr lang="en-US" dirty="0" smtClean="0"/>
              <a:t>3: </a:t>
            </a:r>
            <a:r>
              <a:rPr lang="en-US" dirty="0"/>
              <a:t>Expression and Differential </a:t>
            </a:r>
            <a:r>
              <a:rPr lang="en-US" dirty="0" smtClean="0"/>
              <a:t>Expression</a:t>
            </a:r>
          </a:p>
          <a:p>
            <a:pPr>
              <a:defRPr/>
            </a:pPr>
            <a:r>
              <a:rPr lang="en-US" dirty="0" smtClean="0"/>
              <a:t>Module 4: Alignment Free Expression Estimation</a:t>
            </a:r>
            <a:endParaRPr lang="en-US" dirty="0"/>
          </a:p>
          <a:p>
            <a:pPr>
              <a:defRPr/>
            </a:pPr>
            <a:r>
              <a:rPr lang="en-US" dirty="0"/>
              <a:t>Module 5</a:t>
            </a:r>
            <a:r>
              <a:rPr lang="en-US" dirty="0" smtClean="0"/>
              <a:t>: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33042650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4000500"/>
            <a:ext cx="5349875" cy="2406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513184"/>
            <a:ext cx="4572000" cy="457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 name="Text Box 4"/>
          <p:cNvSpPr txBox="1">
            <a:spLocks noChangeArrowheads="1"/>
          </p:cNvSpPr>
          <p:nvPr/>
        </p:nvSpPr>
        <p:spPr bwMode="auto">
          <a:xfrm>
            <a:off x="144463" y="1295400"/>
            <a:ext cx="3959225"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marL="215900" indent="-21590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800" b="1" dirty="0"/>
              <a:t>Random primers</a:t>
            </a:r>
            <a:r>
              <a:rPr lang="en-CA" sz="1800" dirty="0"/>
              <a:t> are used to reverse transcribe RNA fragments into double-stranded complementary DNA (</a:t>
            </a:r>
            <a:r>
              <a:rPr lang="en-CA" sz="1800" dirty="0" err="1"/>
              <a:t>dscDNA</a:t>
            </a:r>
            <a:r>
              <a:rPr lang="en-CA" sz="1800" dirty="0"/>
              <a:t>)</a:t>
            </a:r>
          </a:p>
          <a:p>
            <a:pPr>
              <a:buSzPct val="45000"/>
              <a:buFont typeface="Wingdings" charset="0"/>
              <a:buChar char=""/>
            </a:pPr>
            <a:r>
              <a:rPr lang="en-CA" sz="1800" dirty="0"/>
              <a:t>Causes certain patterns to be over represented at the beginning (5’end) of reads </a:t>
            </a:r>
          </a:p>
          <a:p>
            <a:pPr>
              <a:buSzPct val="45000"/>
              <a:buFont typeface="Wingdings" charset="0"/>
              <a:buChar char=""/>
            </a:pPr>
            <a:r>
              <a:rPr lang="en-CA" sz="1800" dirty="0"/>
              <a:t>Deviation from expected A%=C%=G%=T%=25% </a:t>
            </a:r>
          </a:p>
        </p:txBody>
      </p:sp>
      <p:sp>
        <p:nvSpPr>
          <p:cNvPr id="10" name="Text Box 5"/>
          <p:cNvSpPr txBox="1">
            <a:spLocks noChangeArrowheads="1"/>
          </p:cNvSpPr>
          <p:nvPr/>
        </p:nvSpPr>
        <p:spPr bwMode="auto">
          <a:xfrm>
            <a:off x="5868144" y="5975350"/>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2000" dirty="0"/>
              <a:t>http://</a:t>
            </a:r>
            <a:r>
              <a:rPr lang="en-CA" sz="2000" dirty="0" err="1"/>
              <a:t>rseqc.sourceforge.net</a:t>
            </a:r>
            <a:r>
              <a:rPr lang="en-CA" sz="2000" dirty="0"/>
              <a:t>/</a:t>
            </a:r>
          </a:p>
        </p:txBody>
      </p:sp>
      <p:sp>
        <p:nvSpPr>
          <p:cNvPr id="2" name="Title 1"/>
          <p:cNvSpPr>
            <a:spLocks noGrp="1"/>
          </p:cNvSpPr>
          <p:nvPr>
            <p:ph type="title"/>
          </p:nvPr>
        </p:nvSpPr>
        <p:spPr>
          <a:xfrm>
            <a:off x="152400" y="44624"/>
            <a:ext cx="8839200" cy="1143000"/>
          </a:xfrm>
        </p:spPr>
        <p:txBody>
          <a:bodyPr/>
          <a:lstStyle/>
          <a:p>
            <a:r>
              <a:rPr lang="en-US" dirty="0">
                <a:latin typeface="Calibri" charset="0"/>
              </a:rPr>
              <a:t>Alignment QC: Nucleotide Content</a:t>
            </a:r>
            <a:endParaRPr lang="en-US" dirty="0"/>
          </a:p>
        </p:txBody>
      </p:sp>
    </p:spTree>
    <p:extLst>
      <p:ext uri="{BB962C8B-B14F-4D97-AF65-F5344CB8AC3E}">
        <p14:creationId xmlns:p14="http://schemas.microsoft.com/office/powerpoint/2010/main" val="646845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Quality Distribution</a:t>
            </a:r>
            <a:endParaRPr lang="en-US" dirty="0"/>
          </a:p>
        </p:txBody>
      </p:sp>
      <p:sp>
        <p:nvSpPr>
          <p:cNvPr id="4" name="Content Placeholder 3"/>
          <p:cNvSpPr>
            <a:spLocks noGrp="1"/>
          </p:cNvSpPr>
          <p:nvPr>
            <p:ph idx="1"/>
          </p:nvPr>
        </p:nvSpPr>
        <p:spPr/>
        <p:txBody>
          <a:bodyPr/>
          <a:lstStyle/>
          <a:p>
            <a:r>
              <a:rPr lang="en-US" sz="2000" dirty="0" err="1"/>
              <a:t>Phred</a:t>
            </a:r>
            <a:r>
              <a:rPr lang="en-US" sz="2000" dirty="0"/>
              <a:t> quality score is widely used to characterize the quality of base-</a:t>
            </a:r>
            <a:r>
              <a:rPr lang="en-US" sz="2000" dirty="0" smtClean="0"/>
              <a:t>calling</a:t>
            </a:r>
            <a:endParaRPr lang="en-US" sz="2000" dirty="0"/>
          </a:p>
          <a:p>
            <a:r>
              <a:rPr lang="en-US" sz="2000" dirty="0" err="1"/>
              <a:t>Phred</a:t>
            </a:r>
            <a:r>
              <a:rPr lang="en-US" sz="2000" dirty="0"/>
              <a:t> quality score = -10xlog(10)P, here P is probability that base-calling is </a:t>
            </a:r>
            <a:r>
              <a:rPr lang="en-US" sz="2000" dirty="0" smtClean="0"/>
              <a:t>wrong</a:t>
            </a:r>
            <a:endParaRPr lang="en-US" sz="2000" dirty="0"/>
          </a:p>
          <a:p>
            <a:r>
              <a:rPr lang="en-US" sz="2000" dirty="0" err="1"/>
              <a:t>Phred</a:t>
            </a:r>
            <a:r>
              <a:rPr lang="en-US" sz="2000" dirty="0"/>
              <a:t> score of 30 means there is 1/1000 chance that the base-calling is </a:t>
            </a:r>
            <a:r>
              <a:rPr lang="en-US" sz="2000" dirty="0" smtClean="0"/>
              <a:t>wrong</a:t>
            </a:r>
            <a:endParaRPr lang="en-US" sz="2000" dirty="0"/>
          </a:p>
          <a:p>
            <a:r>
              <a:rPr lang="en-US" sz="2000" dirty="0"/>
              <a:t>The quality of the bases tend to drop at the end of the read, a pattern observed in sequencing by synthesis </a:t>
            </a:r>
            <a:r>
              <a:rPr lang="en-US" sz="2000" dirty="0" smtClean="0"/>
              <a:t>techniques</a:t>
            </a:r>
            <a:endParaRPr lang="en-US" sz="2000" dirty="0"/>
          </a:p>
        </p:txBody>
      </p:sp>
      <p:pic>
        <p:nvPicPr>
          <p:cNvPr id="6"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xfrm>
            <a:off x="4648200" y="1296888"/>
            <a:ext cx="4343400" cy="4724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262860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PCR Duplication</a:t>
            </a:r>
            <a:endParaRPr lang="en-US" dirty="0"/>
          </a:p>
        </p:txBody>
      </p:sp>
      <p:sp>
        <p:nvSpPr>
          <p:cNvPr id="3" name="Content Placeholder 2"/>
          <p:cNvSpPr>
            <a:spLocks noGrp="1"/>
          </p:cNvSpPr>
          <p:nvPr>
            <p:ph idx="1"/>
          </p:nvPr>
        </p:nvSpPr>
        <p:spPr/>
        <p:txBody>
          <a:bodyPr/>
          <a:lstStyle/>
          <a:p>
            <a:r>
              <a:rPr lang="en-US" sz="2000" dirty="0"/>
              <a:t>Duplicate reads are reads that have the same start/end positions and same exact sequence</a:t>
            </a:r>
          </a:p>
          <a:p>
            <a:r>
              <a:rPr lang="en-US" sz="2000" dirty="0"/>
              <a:t>In DNA-</a:t>
            </a:r>
            <a:r>
              <a:rPr lang="en-US" sz="2000" dirty="0" err="1"/>
              <a:t>seq</a:t>
            </a:r>
            <a:r>
              <a:rPr lang="en-US" sz="2000" dirty="0"/>
              <a:t>, reads/start point is used as a metric to assess PCR duplication rate</a:t>
            </a:r>
          </a:p>
          <a:p>
            <a:r>
              <a:rPr lang="en-US" sz="2000" dirty="0"/>
              <a:t>In DNA-</a:t>
            </a:r>
            <a:r>
              <a:rPr lang="en-US" sz="2000" dirty="0" err="1"/>
              <a:t>seq</a:t>
            </a:r>
            <a:r>
              <a:rPr lang="en-US" sz="2000" dirty="0"/>
              <a:t>, duplicate reads are collapsed using tools such as </a:t>
            </a:r>
            <a:r>
              <a:rPr lang="en-US" sz="2000" dirty="0" err="1"/>
              <a:t>picard</a:t>
            </a:r>
            <a:endParaRPr lang="en-US" sz="2000" dirty="0"/>
          </a:p>
          <a:p>
            <a:r>
              <a:rPr lang="en-US" sz="2000" dirty="0"/>
              <a:t>How is RNA-</a:t>
            </a:r>
            <a:r>
              <a:rPr lang="en-US" sz="2000" dirty="0" err="1"/>
              <a:t>seq</a:t>
            </a:r>
            <a:r>
              <a:rPr lang="en-US" sz="2000" dirty="0"/>
              <a:t> different from DNA-</a:t>
            </a:r>
            <a:r>
              <a:rPr lang="en-US" sz="2000" dirty="0" err="1"/>
              <a:t>seq</a:t>
            </a:r>
            <a:r>
              <a:rPr lang="en-US" sz="2000" dirty="0"/>
              <a:t>?</a:t>
            </a:r>
          </a:p>
          <a:p>
            <a:endParaRPr lang="en-US" sz="2000" dirty="0"/>
          </a:p>
        </p:txBody>
      </p:sp>
      <p:pic>
        <p:nvPicPr>
          <p:cNvPr id="5" name="Picture 1"/>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71438" y="5975350"/>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dirty="0"/>
              <a:t>http://</a:t>
            </a:r>
            <a:r>
              <a:rPr lang="en-CA" sz="1800" dirty="0" err="1"/>
              <a:t>rseqc.sourceforge.net</a:t>
            </a:r>
            <a:r>
              <a:rPr lang="en-CA" sz="1800" dirty="0"/>
              <a:t>/</a:t>
            </a:r>
          </a:p>
        </p:txBody>
      </p:sp>
    </p:spTree>
    <p:extLst>
      <p:ext uri="{BB962C8B-B14F-4D97-AF65-F5344CB8AC3E}">
        <p14:creationId xmlns:p14="http://schemas.microsoft.com/office/powerpoint/2010/main" val="3775788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Sequencing Depth</a:t>
            </a:r>
            <a:endParaRPr lang="en-US" dirty="0"/>
          </a:p>
        </p:txBody>
      </p:sp>
      <p:sp>
        <p:nvSpPr>
          <p:cNvPr id="3" name="Content Placeholder 2"/>
          <p:cNvSpPr>
            <a:spLocks noGrp="1"/>
          </p:cNvSpPr>
          <p:nvPr>
            <p:ph idx="1"/>
          </p:nvPr>
        </p:nvSpPr>
        <p:spPr/>
        <p:txBody>
          <a:bodyPr/>
          <a:lstStyle/>
          <a:p>
            <a:pPr>
              <a:buSzPct val="45000"/>
              <a:buFont typeface="Wingdings" charset="0"/>
              <a:buChar char=""/>
            </a:pPr>
            <a:r>
              <a:rPr lang="en-CA" sz="1600" b="1" dirty="0"/>
              <a:t>Have we sequenced deep enough?</a:t>
            </a:r>
          </a:p>
          <a:p>
            <a:pPr>
              <a:buSzPct val="45000"/>
              <a:buFont typeface="Wingdings" charset="0"/>
              <a:buChar char=""/>
            </a:pPr>
            <a:r>
              <a:rPr lang="en-CA" sz="1600" dirty="0"/>
              <a:t>In DNA-</a:t>
            </a:r>
            <a:r>
              <a:rPr lang="en-CA" sz="1600" dirty="0" err="1"/>
              <a:t>seq</a:t>
            </a:r>
            <a:r>
              <a:rPr lang="en-CA" sz="1600" dirty="0"/>
              <a:t>, we can determine this by looking at the average coverage over the sequenced region. Is it above a certain threshold?</a:t>
            </a:r>
          </a:p>
          <a:p>
            <a:pPr>
              <a:buSzPct val="45000"/>
              <a:buFont typeface="Wingdings" charset="0"/>
              <a:buChar char=""/>
            </a:pPr>
            <a:r>
              <a:rPr lang="en-CA" sz="1600" dirty="0"/>
              <a:t>In RNA-</a:t>
            </a:r>
            <a:r>
              <a:rPr lang="en-CA" sz="1600" dirty="0" err="1"/>
              <a:t>seq</a:t>
            </a:r>
            <a:r>
              <a:rPr lang="en-CA" sz="1600" dirty="0"/>
              <a:t>, this is a challenge due to the variability in gene abundance</a:t>
            </a:r>
          </a:p>
          <a:p>
            <a:pPr>
              <a:buSzPct val="45000"/>
              <a:buFont typeface="Wingdings" charset="0"/>
              <a:buChar char=""/>
            </a:pPr>
            <a:r>
              <a:rPr lang="en-CA" sz="1600" dirty="0"/>
              <a:t>Use splice junctions detection rate as a way to identify desired sequencing depth</a:t>
            </a:r>
          </a:p>
          <a:p>
            <a:pPr>
              <a:buSzPct val="45000"/>
              <a:buFont typeface="Wingdings" charset="0"/>
              <a:buChar char=""/>
            </a:pPr>
            <a:r>
              <a:rPr lang="en-CA" sz="1600" dirty="0"/>
              <a:t>Check for saturation by resampling 5%, 10%, 15%, ..., 95% of total alignments from aligned file, and then detect splice junctions from each subset and compare to reference gene model. </a:t>
            </a:r>
          </a:p>
          <a:p>
            <a:pPr>
              <a:buSzPct val="45000"/>
              <a:buFont typeface="Wingdings" charset="0"/>
              <a:buChar char=""/>
            </a:pPr>
            <a:r>
              <a:rPr lang="en-CA" sz="1600" dirty="0"/>
              <a:t>This method ensures that you have sufficient coverage to perform alternative splicing </a:t>
            </a:r>
            <a:r>
              <a:rPr lang="en-CA" sz="1600" dirty="0" smtClean="0"/>
              <a:t>analyses</a:t>
            </a:r>
            <a:endParaRPr lang="en-CA" sz="1600" dirty="0"/>
          </a:p>
        </p:txBody>
      </p:sp>
      <p:pic>
        <p:nvPicPr>
          <p:cNvPr id="5"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611090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Base Distribution</a:t>
            </a:r>
            <a:endParaRPr lang="en-US" dirty="0"/>
          </a:p>
        </p:txBody>
      </p:sp>
      <p:sp>
        <p:nvSpPr>
          <p:cNvPr id="5" name="Text Box 2"/>
          <p:cNvSpPr txBox="1">
            <a:spLocks noChangeArrowheads="1"/>
          </p:cNvSpPr>
          <p:nvPr/>
        </p:nvSpPr>
        <p:spPr bwMode="auto">
          <a:xfrm>
            <a:off x="323850" y="5327650"/>
            <a:ext cx="8783638"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7096" rIns="90000" bIns="45000"/>
          <a:lstStyle>
            <a:lvl1pPr marL="215900" indent="-215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600" dirty="0"/>
              <a:t>Your sequenced bases distribution will depend on the library </a:t>
            </a:r>
            <a:r>
              <a:rPr lang="en-CA" sz="1600" dirty="0" smtClean="0"/>
              <a:t>preparation </a:t>
            </a:r>
            <a:r>
              <a:rPr lang="en-CA" sz="1600" dirty="0"/>
              <a:t>protocol selected </a:t>
            </a:r>
          </a:p>
          <a:p>
            <a:pPr>
              <a:buSzPct val="45000"/>
              <a:buFont typeface="Wingdings" charset="0"/>
              <a:buNone/>
            </a:pPr>
            <a:endParaRPr lang="en-CA"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331913"/>
            <a:ext cx="4032250" cy="3311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116013"/>
            <a:ext cx="4608512" cy="3743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Text Box 5"/>
          <p:cNvSpPr txBox="1">
            <a:spLocks noChangeArrowheads="1"/>
          </p:cNvSpPr>
          <p:nvPr/>
        </p:nvSpPr>
        <p:spPr bwMode="auto">
          <a:xfrm>
            <a:off x="1504950" y="4546600"/>
            <a:ext cx="2132013"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9pPr>
          </a:lstStyle>
          <a:p>
            <a:r>
              <a:rPr lang="en-CA" sz="1200" dirty="0"/>
              <a:t>Whole </a:t>
            </a:r>
            <a:r>
              <a:rPr lang="en-CA" sz="1200" dirty="0" err="1"/>
              <a:t>Transcriptome</a:t>
            </a:r>
            <a:r>
              <a:rPr lang="en-CA" sz="1200" dirty="0"/>
              <a:t> Library</a:t>
            </a:r>
          </a:p>
        </p:txBody>
      </p:sp>
      <p:sp>
        <p:nvSpPr>
          <p:cNvPr id="9" name="Text Box 6"/>
          <p:cNvSpPr txBox="1">
            <a:spLocks noChangeArrowheads="1"/>
          </p:cNvSpPr>
          <p:nvPr/>
        </p:nvSpPr>
        <p:spPr bwMode="auto">
          <a:xfrm>
            <a:off x="5930900" y="4560888"/>
            <a:ext cx="150971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9pPr>
          </a:lstStyle>
          <a:p>
            <a:r>
              <a:rPr lang="en-CA" sz="1200"/>
              <a:t>PolyA mRNA library</a:t>
            </a:r>
          </a:p>
        </p:txBody>
      </p:sp>
    </p:spTree>
    <p:extLst>
      <p:ext uri="{BB962C8B-B14F-4D97-AF65-F5344CB8AC3E}">
        <p14:creationId xmlns:p14="http://schemas.microsoft.com/office/powerpoint/2010/main" val="2152292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397000"/>
            <a:ext cx="8928100" cy="1511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4060825"/>
            <a:ext cx="8855075" cy="1195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82550" y="6002338"/>
            <a:ext cx="582136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9pPr>
          </a:lstStyle>
          <a:p>
            <a:r>
              <a:rPr lang="en-CA" sz="1200"/>
              <a:t>http://thegenomefactory.blogspot.ca/2013/08/paired-end-read-confusion-library.html</a:t>
            </a:r>
          </a:p>
        </p:txBody>
      </p:sp>
    </p:spTree>
    <p:extLst>
      <p:ext uri="{BB962C8B-B14F-4D97-AF65-F5344CB8AC3E}">
        <p14:creationId xmlns:p14="http://schemas.microsoft.com/office/powerpoint/2010/main" val="3457240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1268760"/>
            <a:ext cx="4171950" cy="4248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Text Box 3"/>
          <p:cNvSpPr txBox="1">
            <a:spLocks noChangeArrowheads="1"/>
          </p:cNvSpPr>
          <p:nvPr/>
        </p:nvSpPr>
        <p:spPr bwMode="auto">
          <a:xfrm>
            <a:off x="2682875" y="5594350"/>
            <a:ext cx="397033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r>
              <a:rPr lang="en-CA" sz="1800" dirty="0"/>
              <a:t>Consistent with library size selection?</a:t>
            </a:r>
          </a:p>
        </p:txBody>
      </p:sp>
      <p:sp>
        <p:nvSpPr>
          <p:cNvPr id="6" name="Text Box 4"/>
          <p:cNvSpPr txBox="1">
            <a:spLocks noChangeArrowheads="1"/>
          </p:cNvSpPr>
          <p:nvPr/>
        </p:nvSpPr>
        <p:spPr bwMode="auto">
          <a:xfrm>
            <a:off x="-71438" y="6061075"/>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a:t>http://rseqc.sourceforge.net/</a:t>
            </a:r>
          </a:p>
        </p:txBody>
      </p:sp>
    </p:spTree>
    <p:extLst>
      <p:ext uri="{BB962C8B-B14F-4D97-AF65-F5344CB8AC3E}">
        <p14:creationId xmlns:p14="http://schemas.microsoft.com/office/powerpoint/2010/main" val="508093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 y="44450"/>
            <a:ext cx="8839200" cy="1143000"/>
          </a:xfrm>
        </p:spPr>
        <p:txBody>
          <a:bodyPr/>
          <a:lstStyle/>
          <a:p>
            <a:r>
              <a:rPr lang="en-US">
                <a:latin typeface="Calibri" charset="0"/>
                <a:ea typeface="ＭＳ Ｐゴシック" charset="0"/>
              </a:rPr>
              <a:t>BAM read counting and variant allele expression status</a:t>
            </a:r>
          </a:p>
        </p:txBody>
      </p:sp>
      <p:pic>
        <p:nvPicPr>
          <p:cNvPr id="34818" name="Content Placeholder 1" descr="IGV DNMT3A SNV Screenshot.png"/>
          <p:cNvPicPr>
            <a:picLocks noGrp="1" noChangeAspect="1"/>
          </p:cNvPicPr>
          <p:nvPr>
            <p:ph idx="1"/>
          </p:nvPr>
        </p:nvPicPr>
        <p:blipFill>
          <a:blip r:embed="rId2">
            <a:extLst>
              <a:ext uri="{28A0092B-C50C-407E-A947-70E740481C1C}">
                <a14:useLocalDpi xmlns:a14="http://schemas.microsoft.com/office/drawing/2010/main" val="0"/>
              </a:ext>
            </a:extLst>
          </a:blip>
          <a:srcRect l="-523" r="-487" b="8792"/>
          <a:stretch>
            <a:fillRect/>
          </a:stretch>
        </p:blipFill>
        <p:spPr>
          <a:xfrm>
            <a:off x="517525" y="1352550"/>
            <a:ext cx="8105775" cy="4308475"/>
          </a:xfrm>
        </p:spPr>
      </p:pic>
      <p:sp>
        <p:nvSpPr>
          <p:cNvPr id="34819" name="TextBox 2"/>
          <p:cNvSpPr txBox="1">
            <a:spLocks noChangeArrowheads="1"/>
          </p:cNvSpPr>
          <p:nvPr/>
        </p:nvSpPr>
        <p:spPr bwMode="auto">
          <a:xfrm>
            <a:off x="427038" y="5732463"/>
            <a:ext cx="8224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1450" indent="-1714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sz="1200"/>
              <a:t>A variant C-&gt;T is observed in 12 of 25 reads covering this position.  Variant allele frequency (VAF) 12/25 = 48%.</a:t>
            </a:r>
          </a:p>
          <a:p>
            <a:pPr eaLnBrk="1" hangingPunct="1">
              <a:buFont typeface="Arial" charset="0"/>
              <a:buChar char="•"/>
            </a:pPr>
            <a:r>
              <a:rPr lang="en-US" sz="1200"/>
              <a:t>Both alleles appear to be expressed equally (not always the case) -&gt; heterozygous, no allele specific expression</a:t>
            </a:r>
          </a:p>
          <a:p>
            <a:pPr eaLnBrk="1" hangingPunct="1">
              <a:buFont typeface="Arial" charset="0"/>
              <a:buChar char="•"/>
            </a:pPr>
            <a:r>
              <a:rPr lang="en-US" sz="1200"/>
              <a:t>How can we determine variant read counts, depth of coverage, and VAF without manually viewing in IGV?</a:t>
            </a:r>
          </a:p>
        </p:txBody>
      </p:sp>
      <p:cxnSp>
        <p:nvCxnSpPr>
          <p:cNvPr id="5" name="Straight Arrow Connector 4"/>
          <p:cNvCxnSpPr/>
          <p:nvPr/>
        </p:nvCxnSpPr>
        <p:spPr>
          <a:xfrm flipV="1">
            <a:off x="4716463" y="42211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17910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2</a:t>
            </a:r>
            <a:r>
              <a:rPr lang="en-US" sz="4400" b="1" dirty="0" smtClean="0">
                <a:latin typeface="Calibri" charset="0"/>
                <a:ea typeface="ＭＳ Ｐゴシック" charset="0"/>
              </a:rPr>
              <a:t>)</a:t>
            </a:r>
            <a:endParaRPr lang="en-US" sz="4400" b="1" dirty="0">
              <a:latin typeface="Calibri" charset="0"/>
              <a:ea typeface="ＭＳ Ｐゴシック" charset="0"/>
            </a:endParaRPr>
          </a:p>
        </p:txBody>
      </p:sp>
    </p:spTree>
    <p:extLst>
      <p:ext uri="{BB962C8B-B14F-4D97-AF65-F5344CB8AC3E}">
        <p14:creationId xmlns:p14="http://schemas.microsoft.com/office/powerpoint/2010/main" val="46732122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4"/>
          <p:cNvSpPr>
            <a:spLocks noGrp="1"/>
          </p:cNvSpPr>
          <p:nvPr>
            <p:ph type="title"/>
          </p:nvPr>
        </p:nvSpPr>
        <p:spPr>
          <a:xfrm>
            <a:off x="152400" y="0"/>
            <a:ext cx="8839200" cy="1143000"/>
          </a:xfrm>
        </p:spPr>
        <p:txBody>
          <a:bodyPr/>
          <a:lstStyle/>
          <a:p>
            <a:r>
              <a:rPr lang="en-US">
                <a:latin typeface="Calibri" charset="0"/>
                <a:ea typeface="ＭＳ Ｐゴシック" charset="0"/>
              </a:rPr>
              <a:t>Bowtie/Tophat/Cufflinks/Cuffdiff </a:t>
            </a:r>
            <a:br>
              <a:rPr lang="en-US">
                <a:latin typeface="Calibri" charset="0"/>
                <a:ea typeface="ＭＳ Ｐゴシック" charset="0"/>
              </a:rPr>
            </a:br>
            <a:r>
              <a:rPr lang="en-US">
                <a:latin typeface="Calibri" charset="0"/>
                <a:ea typeface="ＭＳ Ｐゴシック" charset="0"/>
              </a:rPr>
              <a:t>RNA-seq Pipeline</a:t>
            </a:r>
          </a:p>
        </p:txBody>
      </p:sp>
      <p:pic>
        <p:nvPicPr>
          <p:cNvPr id="2" name="Picture 1" descr="RNA-seq_Flowchar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1700808"/>
            <a:ext cx="8558784" cy="4145280"/>
          </a:xfrm>
          <a:prstGeom prst="rect">
            <a:avLst/>
          </a:prstGeom>
        </p:spPr>
      </p:pic>
    </p:spTree>
    <p:extLst>
      <p:ext uri="{BB962C8B-B14F-4D97-AF65-F5344CB8AC3E}">
        <p14:creationId xmlns:p14="http://schemas.microsoft.com/office/powerpoint/2010/main" val="42464531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a:t>
            </a:r>
            <a:r>
              <a:rPr lang="en-US" smtClean="0">
                <a:latin typeface="Calibri" charset="0"/>
                <a:ea typeface="ＭＳ Ｐゴシック" charset="0"/>
              </a:rPr>
              <a:t>objectives </a:t>
            </a:r>
            <a:r>
              <a:rPr lang="en-US">
                <a:latin typeface="Calibri" charset="0"/>
                <a:ea typeface="ＭＳ Ｐゴシック" charset="0"/>
              </a:rPr>
              <a:t>of </a:t>
            </a:r>
            <a:r>
              <a:rPr lang="en-US" smtClean="0">
                <a:latin typeface="Calibri" charset="0"/>
                <a:ea typeface="ＭＳ Ｐゴシック" charset="0"/>
              </a:rPr>
              <a:t>module 2</a:t>
            </a:r>
            <a:endParaRPr lang="en-US" dirty="0">
              <a:latin typeface="Calibri" charset="0"/>
              <a:ea typeface="ＭＳ Ｐゴシック" charset="0"/>
            </a:endParaRPr>
          </a:p>
        </p:txBody>
      </p:sp>
      <p:sp>
        <p:nvSpPr>
          <p:cNvPr id="13314" name="Content Placeholder 2"/>
          <p:cNvSpPr>
            <a:spLocks noGrp="1"/>
          </p:cNvSpPr>
          <p:nvPr>
            <p:ph idx="1"/>
          </p:nvPr>
        </p:nvSpPr>
        <p:spPr>
          <a:xfrm>
            <a:off x="152400" y="1412875"/>
            <a:ext cx="8839200" cy="4724400"/>
          </a:xfrm>
        </p:spPr>
        <p:txBody>
          <a:bodyPr/>
          <a:lstStyle/>
          <a:p>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alignment challenges and common questions</a:t>
            </a:r>
          </a:p>
          <a:p>
            <a:r>
              <a:rPr lang="en-US" dirty="0">
                <a:latin typeface="Calibri" charset="0"/>
                <a:ea typeface="ＭＳ Ｐゴシック" charset="0"/>
              </a:rPr>
              <a:t>Alignment strategies</a:t>
            </a:r>
          </a:p>
          <a:p>
            <a:r>
              <a:rPr lang="en-US" dirty="0" smtClean="0">
                <a:latin typeface="Calibri" charset="0"/>
                <a:ea typeface="ＭＳ Ｐゴシック" charset="0"/>
              </a:rPr>
              <a:t>HISAT2</a:t>
            </a:r>
            <a:endParaRPr lang="en-US" dirty="0">
              <a:latin typeface="Calibri" charset="0"/>
              <a:ea typeface="ＭＳ Ｐゴシック" charset="0"/>
            </a:endParaRPr>
          </a:p>
          <a:p>
            <a:r>
              <a:rPr lang="en-US" dirty="0">
                <a:latin typeface="Calibri" charset="0"/>
                <a:ea typeface="ＭＳ Ｐゴシック" charset="0"/>
              </a:rPr>
              <a:t>Introduction to the BAM and BED formats</a:t>
            </a:r>
          </a:p>
          <a:p>
            <a:r>
              <a:rPr lang="en-US" dirty="0">
                <a:latin typeface="Calibri" charset="0"/>
                <a:ea typeface="ＭＳ Ｐゴシック" charset="0"/>
              </a:rPr>
              <a:t>Basic manipulation of BAMs</a:t>
            </a:r>
          </a:p>
          <a:p>
            <a:r>
              <a:rPr lang="en-US" dirty="0">
                <a:latin typeface="Calibri" charset="0"/>
                <a:ea typeface="ＭＳ Ｐゴシック" charset="0"/>
              </a:rPr>
              <a:t>Visualization of RNA-</a:t>
            </a:r>
            <a:r>
              <a:rPr lang="en-US" dirty="0" err="1">
                <a:latin typeface="Calibri" charset="0"/>
                <a:ea typeface="ＭＳ Ｐゴシック" charset="0"/>
              </a:rPr>
              <a:t>seq</a:t>
            </a:r>
            <a:r>
              <a:rPr lang="en-US" dirty="0">
                <a:latin typeface="Calibri" charset="0"/>
                <a:ea typeface="ＭＳ Ｐゴシック" charset="0"/>
              </a:rPr>
              <a:t> alignments in </a:t>
            </a:r>
            <a:r>
              <a:rPr lang="en-US" dirty="0" smtClean="0">
                <a:latin typeface="Calibri" charset="0"/>
                <a:ea typeface="ＭＳ Ｐゴシック" charset="0"/>
              </a:rPr>
              <a:t>IGV</a:t>
            </a:r>
          </a:p>
          <a:p>
            <a:r>
              <a:rPr lang="en-US" dirty="0" smtClean="0">
                <a:latin typeface="Calibri" charset="0"/>
                <a:ea typeface="ＭＳ Ｐゴシック" charset="0"/>
              </a:rPr>
              <a:t>Alignment QC Assessment</a:t>
            </a:r>
            <a:endParaRPr lang="en-US" dirty="0">
              <a:latin typeface="Calibri" charset="0"/>
              <a:ea typeface="ＭＳ Ｐゴシック" charset="0"/>
            </a:endParaRPr>
          </a:p>
          <a:p>
            <a:r>
              <a:rPr lang="en-US" dirty="0">
                <a:latin typeface="Calibri" charset="0"/>
                <a:ea typeface="ＭＳ Ｐゴシック" charset="0"/>
              </a:rPr>
              <a:t>BAM read counting and determination of variant allele expression status</a:t>
            </a:r>
          </a:p>
        </p:txBody>
      </p:sp>
    </p:spTree>
    <p:extLst>
      <p:ext uri="{BB962C8B-B14F-4D97-AF65-F5344CB8AC3E}">
        <p14:creationId xmlns:p14="http://schemas.microsoft.com/office/powerpoint/2010/main" val="416574016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6665257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RNA-seq alignment challenges</a:t>
            </a:r>
          </a:p>
        </p:txBody>
      </p:sp>
      <p:sp>
        <p:nvSpPr>
          <p:cNvPr id="3" name="Content Placeholder 2"/>
          <p:cNvSpPr>
            <a:spLocks noGrp="1"/>
          </p:cNvSpPr>
          <p:nvPr>
            <p:ph idx="1"/>
          </p:nvPr>
        </p:nvSpPr>
        <p:spPr>
          <a:xfrm>
            <a:off x="152400" y="1341438"/>
            <a:ext cx="8839200" cy="4724400"/>
          </a:xfrm>
        </p:spPr>
        <p:txBody>
          <a:bodyPr>
            <a:normAutofit fontScale="92500" lnSpcReduction="20000"/>
          </a:bodyPr>
          <a:lstStyle/>
          <a:p>
            <a:pPr>
              <a:defRPr/>
            </a:pPr>
            <a:r>
              <a:rPr lang="en-US" dirty="0" smtClean="0">
                <a:latin typeface="Calibri" charset="0"/>
                <a:ea typeface="ＭＳ Ｐゴシック" charset="0"/>
              </a:rPr>
              <a:t>Computational cost</a:t>
            </a:r>
          </a:p>
          <a:p>
            <a:pPr lvl="1">
              <a:defRPr/>
            </a:pPr>
            <a:r>
              <a:rPr lang="en-US" dirty="0" smtClean="0">
                <a:latin typeface="Calibri" charset="0"/>
                <a:ea typeface="ＭＳ Ｐゴシック" charset="0"/>
              </a:rPr>
              <a:t>100’s of millions of reads</a:t>
            </a:r>
          </a:p>
          <a:p>
            <a:pPr marL="457200" lvl="1" indent="0">
              <a:buFont typeface="Arial" charset="0"/>
              <a:buNone/>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Introns!</a:t>
            </a:r>
          </a:p>
          <a:p>
            <a:pPr lvl="1">
              <a:defRPr/>
            </a:pPr>
            <a:r>
              <a:rPr lang="en-US" dirty="0" smtClean="0">
                <a:latin typeface="Calibri" charset="0"/>
                <a:ea typeface="ＭＳ Ｐゴシック" charset="0"/>
              </a:rPr>
              <a:t>Spliced vs. unspliced alignments</a:t>
            </a:r>
          </a:p>
          <a:p>
            <a:pPr>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Can I just align my data once using one approach and be done with it?</a:t>
            </a:r>
          </a:p>
          <a:p>
            <a:pPr lvl="1">
              <a:defRPr/>
            </a:pPr>
            <a:r>
              <a:rPr lang="en-US" dirty="0" smtClean="0">
                <a:latin typeface="Calibri" charset="0"/>
                <a:ea typeface="ＭＳ Ｐゴシック" charset="0"/>
              </a:rPr>
              <a:t>Unfortunately probably not</a:t>
            </a:r>
          </a:p>
          <a:p>
            <a:pPr lvl="1">
              <a:defRPr/>
            </a:pPr>
            <a:endParaRPr lang="en-US" dirty="0">
              <a:latin typeface="Calibri" charset="0"/>
              <a:ea typeface="ＭＳ Ｐゴシック" charset="0"/>
            </a:endParaRPr>
          </a:p>
          <a:p>
            <a:pPr>
              <a:defRPr/>
            </a:pPr>
            <a:r>
              <a:rPr lang="en-US" dirty="0"/>
              <a:t>Is </a:t>
            </a:r>
            <a:r>
              <a:rPr lang="en-US" dirty="0" smtClean="0"/>
              <a:t>HISAT2 the </a:t>
            </a:r>
            <a:r>
              <a:rPr lang="en-US" dirty="0"/>
              <a:t>only mapper to consider for RNA-seq data?</a:t>
            </a:r>
          </a:p>
          <a:p>
            <a:pPr lvl="1">
              <a:defRPr/>
            </a:pPr>
            <a:r>
              <a:rPr lang="en-US" dirty="0" smtClean="0">
                <a:hlinkClick r:id="rId2"/>
              </a:rPr>
              <a:t>http</a:t>
            </a:r>
            <a:r>
              <a:rPr lang="en-US" dirty="0">
                <a:hlinkClick r:id="rId2"/>
              </a:rPr>
              <a:t>://www.biostars.org/p/60478</a:t>
            </a:r>
            <a:r>
              <a:rPr lang="en-US" dirty="0" smtClean="0">
                <a:hlinkClick r:id="rId2"/>
              </a:rPr>
              <a:t>/</a:t>
            </a:r>
            <a:endParaRPr lang="en-US" dirty="0" smtClean="0"/>
          </a:p>
        </p:txBody>
      </p:sp>
    </p:spTree>
    <p:extLst>
      <p:ext uri="{BB962C8B-B14F-4D97-AF65-F5344CB8AC3E}">
        <p14:creationId xmlns:p14="http://schemas.microsoft.com/office/powerpoint/2010/main" val="6891612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17463"/>
            <a:ext cx="8839200" cy="1143001"/>
          </a:xfrm>
        </p:spPr>
        <p:txBody>
          <a:bodyPr/>
          <a:lstStyle/>
          <a:p>
            <a:r>
              <a:rPr lang="en-US">
                <a:latin typeface="Calibri" charset="0"/>
                <a:ea typeface="ＭＳ Ｐゴシック" charset="0"/>
              </a:rPr>
              <a:t>Three RNA-seq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2916238"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827088" y="1660525"/>
            <a:ext cx="266541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5508625" y="1581150"/>
            <a:ext cx="2754313"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16389" name="TextBox 3"/>
          <p:cNvSpPr txBox="1">
            <a:spLocks noChangeArrowheads="1"/>
          </p:cNvSpPr>
          <p:nvPr/>
        </p:nvSpPr>
        <p:spPr bwMode="auto">
          <a:xfrm>
            <a:off x="4643438" y="6021388"/>
            <a:ext cx="4281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Diagrams from Cloonan &amp; Grimmond, Nature Methods 2010</a:t>
            </a:r>
          </a:p>
        </p:txBody>
      </p:sp>
      <p:sp>
        <p:nvSpPr>
          <p:cNvPr id="16390" name="TextBox 5"/>
          <p:cNvSpPr txBox="1">
            <a:spLocks noChangeArrowheads="1"/>
          </p:cNvSpPr>
          <p:nvPr/>
        </p:nvSpPr>
        <p:spPr bwMode="auto">
          <a:xfrm>
            <a:off x="755650" y="1239838"/>
            <a:ext cx="2716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De novo assembly</a:t>
            </a:r>
          </a:p>
        </p:txBody>
      </p:sp>
      <p:sp>
        <p:nvSpPr>
          <p:cNvPr id="16391" name="TextBox 10"/>
          <p:cNvSpPr txBox="1">
            <a:spLocks noChangeArrowheads="1"/>
          </p:cNvSpPr>
          <p:nvPr/>
        </p:nvSpPr>
        <p:spPr bwMode="auto">
          <a:xfrm>
            <a:off x="5070475" y="1196975"/>
            <a:ext cx="317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transcriptome</a:t>
            </a:r>
          </a:p>
        </p:txBody>
      </p:sp>
      <p:sp>
        <p:nvSpPr>
          <p:cNvPr id="16392" name="TextBox 11"/>
          <p:cNvSpPr txBox="1">
            <a:spLocks noChangeArrowheads="1"/>
          </p:cNvSpPr>
          <p:nvPr/>
        </p:nvSpPr>
        <p:spPr bwMode="auto">
          <a:xfrm>
            <a:off x="2420938" y="3573463"/>
            <a:ext cx="3806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reference genome</a:t>
            </a:r>
          </a:p>
        </p:txBody>
      </p:sp>
    </p:spTree>
    <p:extLst>
      <p:ext uri="{BB962C8B-B14F-4D97-AF65-F5344CB8AC3E}">
        <p14:creationId xmlns:p14="http://schemas.microsoft.com/office/powerpoint/2010/main" val="7844863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 y="-17463"/>
            <a:ext cx="8839200" cy="1143001"/>
          </a:xfrm>
        </p:spPr>
        <p:txBody>
          <a:bodyPr/>
          <a:lstStyle/>
          <a:p>
            <a:r>
              <a:rPr lang="en-US">
                <a:latin typeface="Calibri" charset="0"/>
                <a:ea typeface="ＭＳ Ｐゴシック" charset="0"/>
              </a:rPr>
              <a:t>Which alignment strategy is best?</a:t>
            </a:r>
          </a:p>
        </p:txBody>
      </p:sp>
      <p:sp>
        <p:nvSpPr>
          <p:cNvPr id="3" name="Content Placeholder 2"/>
          <p:cNvSpPr>
            <a:spLocks noGrp="1"/>
          </p:cNvSpPr>
          <p:nvPr>
            <p:ph idx="1"/>
          </p:nvPr>
        </p:nvSpPr>
        <p:spPr>
          <a:xfrm>
            <a:off x="152400" y="1412875"/>
            <a:ext cx="8839200" cy="4724400"/>
          </a:xfrm>
        </p:spPr>
        <p:txBody>
          <a:bodyPr>
            <a:normAutofit fontScale="92500"/>
          </a:bodyPr>
          <a:lstStyle/>
          <a:p>
            <a:pPr>
              <a:defRPr/>
            </a:pPr>
            <a:r>
              <a:rPr lang="en-US" dirty="0" smtClean="0"/>
              <a:t>De novo assembly</a:t>
            </a:r>
          </a:p>
          <a:p>
            <a:pPr lvl="1">
              <a:defRPr/>
            </a:pPr>
            <a:r>
              <a:rPr lang="en-US" dirty="0" smtClean="0"/>
              <a:t>If a reference genome does not exist for the species being studied</a:t>
            </a:r>
          </a:p>
          <a:p>
            <a:pPr lvl="1">
              <a:defRPr/>
            </a:pPr>
            <a:r>
              <a:rPr lang="en-US" dirty="0" smtClean="0"/>
              <a:t>If complex polymorphisms/mutations/haplotypes might be missed by comparing to the reference genome</a:t>
            </a:r>
          </a:p>
          <a:p>
            <a:pPr>
              <a:defRPr/>
            </a:pPr>
            <a:r>
              <a:rPr lang="en-US" dirty="0" smtClean="0"/>
              <a:t>Align to transcriptome</a:t>
            </a:r>
          </a:p>
          <a:p>
            <a:pPr lvl="1">
              <a:defRPr/>
            </a:pPr>
            <a:r>
              <a:rPr lang="en-US" dirty="0" smtClean="0"/>
              <a:t>If you have short reads (&lt; 50bp)</a:t>
            </a:r>
          </a:p>
          <a:p>
            <a:pPr>
              <a:defRPr/>
            </a:pPr>
            <a:r>
              <a:rPr lang="en-US" dirty="0" smtClean="0"/>
              <a:t>Align to reference genome</a:t>
            </a:r>
          </a:p>
          <a:p>
            <a:pPr lvl="1">
              <a:defRPr/>
            </a:pPr>
            <a:r>
              <a:rPr lang="en-US" dirty="0" smtClean="0"/>
              <a:t>All other cases</a:t>
            </a:r>
          </a:p>
          <a:p>
            <a:pPr>
              <a:defRPr/>
            </a:pPr>
            <a:endParaRPr lang="en-US" dirty="0" smtClean="0"/>
          </a:p>
          <a:p>
            <a:pPr>
              <a:defRPr/>
            </a:pPr>
            <a:r>
              <a:rPr lang="en-US" dirty="0" smtClean="0"/>
              <a:t>Each strategy involves different alignment/assembly tools</a:t>
            </a:r>
            <a:endParaRPr lang="en-US" dirty="0"/>
          </a:p>
        </p:txBody>
      </p:sp>
    </p:spTree>
    <p:extLst>
      <p:ext uri="{BB962C8B-B14F-4D97-AF65-F5344CB8AC3E}">
        <p14:creationId xmlns:p14="http://schemas.microsoft.com/office/powerpoint/2010/main" val="28729313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pers_timeline.jpeg"/>
          <p:cNvPicPr>
            <a:picLocks noGrp="1" noChangeAspect="1"/>
          </p:cNvPicPr>
          <p:nvPr>
            <p:ph idx="1"/>
          </p:nvPr>
        </p:nvPicPr>
        <p:blipFill>
          <a:blip r:embed="rId2">
            <a:extLst>
              <a:ext uri="{28A0092B-C50C-407E-A947-70E740481C1C}">
                <a14:useLocalDpi xmlns:a14="http://schemas.microsoft.com/office/drawing/2010/main" val="0"/>
              </a:ext>
            </a:extLst>
          </a:blip>
          <a:srcRect l="-28165" r="-28165"/>
          <a:stretch>
            <a:fillRect/>
          </a:stretch>
        </p:blipFill>
        <p:spPr>
          <a:xfrm>
            <a:off x="-756592" y="620688"/>
            <a:ext cx="10040682" cy="5415880"/>
          </a:xfrm>
        </p:spPr>
      </p:pic>
      <p:sp>
        <p:nvSpPr>
          <p:cNvPr id="1843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Which read aligner should I use?</a:t>
            </a:r>
          </a:p>
        </p:txBody>
      </p:sp>
      <p:sp>
        <p:nvSpPr>
          <p:cNvPr id="18435" name="TextBox 6"/>
          <p:cNvSpPr txBox="1">
            <a:spLocks noChangeArrowheads="1"/>
          </p:cNvSpPr>
          <p:nvPr/>
        </p:nvSpPr>
        <p:spPr bwMode="auto">
          <a:xfrm>
            <a:off x="2536825" y="5949950"/>
            <a:ext cx="3979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hlinkClick r:id="rId3"/>
              </a:rPr>
              <a:t>http://wwwdev.ebi.ac.uk/fg/hts_mappers/</a:t>
            </a:r>
            <a:endParaRPr lang="en-US" sz="1600"/>
          </a:p>
        </p:txBody>
      </p:sp>
      <p:sp>
        <p:nvSpPr>
          <p:cNvPr id="2" name="TextBox 1"/>
          <p:cNvSpPr txBox="1"/>
          <p:nvPr/>
        </p:nvSpPr>
        <p:spPr>
          <a:xfrm>
            <a:off x="7524750" y="3933825"/>
            <a:ext cx="1108075" cy="107632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600" dirty="0">
                <a:solidFill>
                  <a:srgbClr val="FF0000"/>
                </a:solidFill>
              </a:rPr>
              <a:t>RNA</a:t>
            </a:r>
          </a:p>
          <a:p>
            <a:pPr>
              <a:defRPr/>
            </a:pPr>
            <a:r>
              <a:rPr lang="en-US" sz="1600" dirty="0">
                <a:solidFill>
                  <a:srgbClr val="E652DA"/>
                </a:solidFill>
              </a:rPr>
              <a:t>Bisulfite</a:t>
            </a:r>
          </a:p>
          <a:p>
            <a:pPr>
              <a:defRPr/>
            </a:pPr>
            <a:r>
              <a:rPr lang="en-US" sz="1600" dirty="0">
                <a:solidFill>
                  <a:srgbClr val="0000FF"/>
                </a:solidFill>
              </a:rPr>
              <a:t>DNA</a:t>
            </a:r>
          </a:p>
          <a:p>
            <a:pPr>
              <a:defRPr/>
            </a:pPr>
            <a:r>
              <a:rPr lang="en-US" sz="1600" dirty="0">
                <a:solidFill>
                  <a:srgbClr val="20FF38"/>
                </a:solidFill>
              </a:rPr>
              <a:t>microRNA</a:t>
            </a:r>
          </a:p>
        </p:txBody>
      </p:sp>
    </p:spTree>
    <p:extLst>
      <p:ext uri="{BB962C8B-B14F-4D97-AF65-F5344CB8AC3E}">
        <p14:creationId xmlns:p14="http://schemas.microsoft.com/office/powerpoint/2010/main" val="34472099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use a splice-aware or unspliced mapper</a:t>
            </a:r>
          </a:p>
        </p:txBody>
      </p:sp>
      <p:sp>
        <p:nvSpPr>
          <p:cNvPr id="3" name="Content Placeholder 2"/>
          <p:cNvSpPr>
            <a:spLocks noGrp="1"/>
          </p:cNvSpPr>
          <p:nvPr>
            <p:ph idx="1"/>
          </p:nvPr>
        </p:nvSpPr>
        <p:spPr/>
        <p:txBody>
          <a:bodyPr>
            <a:normAutofit fontScale="85000" lnSpcReduction="20000"/>
          </a:bodyPr>
          <a:lstStyle/>
          <a:p>
            <a:pPr>
              <a:defRPr/>
            </a:pPr>
            <a:r>
              <a:rPr lang="en-US" dirty="0" smtClean="0"/>
              <a:t>RNA-seq reads may span large introns</a:t>
            </a:r>
          </a:p>
          <a:p>
            <a:pPr>
              <a:defRPr/>
            </a:pPr>
            <a:r>
              <a:rPr lang="en-US" dirty="0" smtClean="0"/>
              <a:t>The fragments being sequenced in RNA-seq represent mRNA and therefore the introns are removed</a:t>
            </a:r>
          </a:p>
          <a:p>
            <a:pPr>
              <a:defRPr/>
            </a:pPr>
            <a:r>
              <a:rPr lang="en-US" dirty="0" smtClean="0"/>
              <a:t>But we are usually aligning these reads back to the reference genome</a:t>
            </a:r>
          </a:p>
          <a:p>
            <a:pPr>
              <a:defRPr/>
            </a:pPr>
            <a:r>
              <a:rPr lang="en-US" dirty="0" smtClean="0"/>
              <a:t>Unless your reads are short (&lt;50bp) you should use a splice-aware aligner</a:t>
            </a:r>
          </a:p>
          <a:p>
            <a:pPr lvl="1">
              <a:defRPr/>
            </a:pPr>
            <a:r>
              <a:rPr lang="en-US" dirty="0" smtClean="0"/>
              <a:t>HISAT2, STAR, MapSplice, etc. </a:t>
            </a:r>
            <a:endParaRPr lang="en-US" dirty="0"/>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4643438" y="1844675"/>
            <a:ext cx="4014787"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70988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10648</TotalTime>
  <Words>4980</Words>
  <Application>Microsoft Macintosh PowerPoint</Application>
  <PresentationFormat>On-screen Show (4:3)</PresentationFormat>
  <Paragraphs>312</Paragraphs>
  <Slides>40</Slides>
  <Notes>6</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Advanced Sequencing Technologies &amp; Applications</vt:lpstr>
      <vt:lpstr>PowerPoint Presentation</vt:lpstr>
      <vt:lpstr>Learning objectives of the course</vt:lpstr>
      <vt:lpstr>Learning objectives of module 2</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vt:lpstr>
      <vt:lpstr>HISAT/HISAT2</vt:lpstr>
      <vt:lpstr>HISAT/HISAT2</vt:lpstr>
      <vt:lpstr>HISAT/HISAT2</vt:lpstr>
      <vt:lpstr>Should I allow ‘multi-mapped’ reads?</vt:lpstr>
      <vt:lpstr>What is the output of HISAT2?</vt:lpstr>
      <vt:lpstr>Example of SAM/BAM file format</vt:lpstr>
      <vt:lpstr>Introduction to the SAM/BAM format</vt:lpstr>
      <vt:lpstr>SAM/BAM header section</vt:lpstr>
      <vt:lpstr>SAM/BAM alignment section</vt:lpstr>
      <vt:lpstr>SAM/BAM flags explained</vt:lpstr>
      <vt:lpstr>CIGAR strings explained</vt:lpstr>
      <vt:lpstr>Introduction to the BED format</vt:lpstr>
      <vt:lpstr>Manipulation of SAM/BAM and BED files</vt:lpstr>
      <vt:lpstr>How should I sort my SAM/BAM file?</vt:lpstr>
      <vt:lpstr>Visualization of RNA-seq alignments in IGV browser</vt:lpstr>
      <vt:lpstr>Alternative viewers to IGV</vt:lpstr>
      <vt:lpstr>Alignment QC Assessment</vt:lpstr>
      <vt:lpstr>Alignment QC: 3' &amp; 5' Bias</vt:lpstr>
      <vt:lpstr>Alignment QC: Nucleotide Content</vt:lpstr>
      <vt:lpstr>Alignment QC: Quality Distribution</vt:lpstr>
      <vt:lpstr>Alignment QC: PCR Duplication</vt:lpstr>
      <vt:lpstr>Alignment QC: Sequencing Depth</vt:lpstr>
      <vt:lpstr>Alignment QC: Base Distribution</vt:lpstr>
      <vt:lpstr>Alignment QC: Insert Size</vt:lpstr>
      <vt:lpstr>Alignment QC: Insert Size</vt:lpstr>
      <vt:lpstr>BAM read counting and variant allele expression status</vt:lpstr>
      <vt:lpstr>PowerPoint Presentation</vt:lpstr>
      <vt:lpstr>Bowtie/Tophat/Cufflinks/Cuffdiff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660</cp:revision>
  <dcterms:created xsi:type="dcterms:W3CDTF">2011-11-14T19:50:16Z</dcterms:created>
  <dcterms:modified xsi:type="dcterms:W3CDTF">2018-11-14T19:05:40Z</dcterms:modified>
</cp:coreProperties>
</file>