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81" d="100"/>
          <a:sy n="81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5A74A-226C-0140-916B-890CCA900CEA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64B770-BC29-0040-AB5D-023F4866A456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0276A3-BD22-BC42-AE6D-D52E18C1B0D5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3D24D-08F6-7B49-9839-DAC112EE62EE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BC56C5-F060-DF44-994D-A9821A8962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0CB393-510B-E246-BC60-1DF31FE09D0C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05FDC1-7DDA-024F-8F3C-1C297FAB028B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957555-38F8-9D4C-AD8C-34D997F9ADE1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cb.jhu.edu/software/stringtie/index.shtml" TargetMode="External"/><Relationship Id="rId4" Type="http://schemas.openxmlformats.org/officeDocument/2006/relationships/hyperlink" Target="http://cufflinks.cbcb.umd.edu/manual.html%23class_co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Comparison 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9698" name="Content Placeholder 3" descr="merge gtfs mode comparison 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2" r="-363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88" y="3429000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4581525"/>
            <a:ext cx="127000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8" y="5373688"/>
            <a:ext cx="13128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" y="2781300"/>
            <a:ext cx="110807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9409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21837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5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(tutorial)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258888"/>
            <a:ext cx="8839200" cy="4906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run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‘reference only’, ‘reference guided’, and ‘de novo’ modes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to combine transcriptomes from multiple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runs and compare assembled transcripts to known transcripts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Learn how to perform differential splicing analysis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Examine junctions counts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RegTools</a:t>
            </a:r>
            <a:r>
              <a:rPr lang="en-US" dirty="0" smtClean="0">
                <a:latin typeface="Calibri" charset="0"/>
                <a:ea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alternative transcript files at the command line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Visualize junction counts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assembled transcripts in IGV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9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5-i,ii.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in </a:t>
            </a:r>
            <a:r>
              <a:rPr lang="en-US" dirty="0">
                <a:latin typeface="Calibri" charset="0"/>
                <a:ea typeface="ＭＳ Ｐゴシック" charset="0"/>
              </a:rPr>
              <a:t>‘ref-guided’ and ‘de-novo’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 Module 3 we ran </a:t>
            </a:r>
            <a:r>
              <a:rPr lang="en-US" dirty="0" err="1" smtClean="0"/>
              <a:t>StringTie</a:t>
            </a:r>
            <a:r>
              <a:rPr lang="en-US" dirty="0" smtClean="0"/>
              <a:t> in ‘ref-only’ mode.  This mode gives us an expression estimate for each known gene/transcript</a:t>
            </a:r>
          </a:p>
          <a:p>
            <a:pPr>
              <a:defRPr/>
            </a:pPr>
            <a:r>
              <a:rPr lang="en-US" dirty="0" smtClean="0"/>
              <a:t>Now we want to be able to potentially identify novel genes, and novel isoforms of known genes</a:t>
            </a:r>
          </a:p>
          <a:p>
            <a:pPr>
              <a:defRPr/>
            </a:pPr>
            <a:r>
              <a:rPr lang="en-US" dirty="0" smtClean="0"/>
              <a:t>To accomplish this we will re-run cufflinks in ‘ref-guided’ and ‘de-novo’ modes</a:t>
            </a:r>
          </a:p>
          <a:p>
            <a:pPr lvl="1">
              <a:defRPr/>
            </a:pPr>
            <a:r>
              <a:rPr lang="en-US" dirty="0" smtClean="0"/>
              <a:t>In ‘ref-guided’ mode a known transcriptome will be used as a guide</a:t>
            </a:r>
          </a:p>
          <a:p>
            <a:pPr lvl="1">
              <a:defRPr/>
            </a:pPr>
            <a:r>
              <a:rPr lang="en-US" dirty="0" smtClean="0"/>
              <a:t>In ‘de-novo’ mode no knowledge of the transcriptome will be used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Options that govern use of existing transcript information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During indexing of the genome with hisat2, transcript information is provided</a:t>
            </a:r>
          </a:p>
          <a:p>
            <a:pPr lvl="1">
              <a:defRPr/>
            </a:pPr>
            <a:r>
              <a:rPr lang="en-US" dirty="0"/>
              <a:t>A</a:t>
            </a:r>
            <a:r>
              <a:rPr lang="en-US" dirty="0" smtClean="0"/>
              <a:t> transcriptome GTF file is used to extract splice sites and exons</a:t>
            </a:r>
          </a:p>
          <a:p>
            <a:pPr lvl="1">
              <a:defRPr/>
            </a:pPr>
            <a:r>
              <a:rPr lang="en-US" dirty="0" smtClean="0"/>
              <a:t>These are supplied during the index step to build a better index</a:t>
            </a:r>
          </a:p>
          <a:p>
            <a:pPr lvl="1">
              <a:defRPr/>
            </a:pPr>
            <a:r>
              <a:rPr lang="en-US" dirty="0" smtClean="0"/>
              <a:t>These will be used to </a:t>
            </a:r>
            <a:r>
              <a:rPr lang="en-US" b="1" dirty="0" smtClean="0"/>
              <a:t>assist the alignment</a:t>
            </a:r>
            <a:r>
              <a:rPr lang="en-US" dirty="0" smtClean="0"/>
              <a:t> step by allowing alignment to both transcriptome and genome sequences</a:t>
            </a:r>
          </a:p>
          <a:p>
            <a:pPr lvl="1">
              <a:defRPr/>
            </a:pPr>
            <a:r>
              <a:rPr lang="en-US" dirty="0" smtClean="0"/>
              <a:t>Coordinates from alignments to transcriptomes will be converted back to genome coordinates</a:t>
            </a:r>
          </a:p>
          <a:p>
            <a:pPr lvl="1">
              <a:defRPr/>
            </a:pPr>
            <a:r>
              <a:rPr lang="en-US" dirty="0" smtClean="0"/>
              <a:t>Even though we supply transcriptome info, hisat2 will not be limited in to known transcripts or splice sites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‘-G’ option</a:t>
            </a:r>
          </a:p>
          <a:p>
            <a:pPr lvl="1">
              <a:defRPr/>
            </a:pPr>
            <a:r>
              <a:rPr lang="en-US" dirty="0" smtClean="0"/>
              <a:t>Used to supply a transcriptome GTF file</a:t>
            </a:r>
          </a:p>
          <a:p>
            <a:pPr lvl="1">
              <a:defRPr/>
            </a:pPr>
            <a:r>
              <a:rPr lang="en-US" dirty="0" smtClean="0"/>
              <a:t>If specified, uses </a:t>
            </a:r>
            <a:r>
              <a:rPr lang="en-US" dirty="0"/>
              <a:t>the reference annotation file (in GTF or GFF3 format) to guide the assembly process. We </a:t>
            </a:r>
            <a:r>
              <a:rPr lang="en-US" dirty="0" smtClean="0"/>
              <a:t>call this the ‘</a:t>
            </a:r>
            <a:r>
              <a:rPr lang="en-US" b="1" dirty="0" smtClean="0"/>
              <a:t>ref-guided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err="1" smtClean="0"/>
              <a:t>Stringtie</a:t>
            </a:r>
            <a:r>
              <a:rPr lang="en-US" dirty="0" smtClean="0"/>
              <a:t> ‘-e’ option</a:t>
            </a:r>
          </a:p>
          <a:p>
            <a:pPr lvl="1">
              <a:defRPr/>
            </a:pPr>
            <a:r>
              <a:rPr lang="en-US" dirty="0"/>
              <a:t>Limits the processing of read alignments to </a:t>
            </a:r>
            <a:r>
              <a:rPr lang="en-US" u="sng" dirty="0"/>
              <a:t>only</a:t>
            </a:r>
            <a:r>
              <a:rPr lang="en-US" dirty="0"/>
              <a:t> estimate and output the assembled transcripts matching the reference transcripts given with the -G option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reference-only</a:t>
            </a:r>
            <a:r>
              <a:rPr lang="en-US" dirty="0" smtClean="0"/>
              <a:t>’ analysis mode</a:t>
            </a:r>
          </a:p>
          <a:p>
            <a:pPr>
              <a:defRPr/>
            </a:pPr>
            <a:r>
              <a:rPr lang="en-US" dirty="0" smtClean="0"/>
              <a:t>Running </a:t>
            </a:r>
            <a:r>
              <a:rPr lang="en-US" dirty="0" err="1" smtClean="0"/>
              <a:t>StringTie</a:t>
            </a:r>
            <a:r>
              <a:rPr lang="en-US" dirty="0" smtClean="0"/>
              <a:t> with neither ‘-G’ or ‘-e’</a:t>
            </a:r>
          </a:p>
          <a:p>
            <a:pPr lvl="1">
              <a:defRPr/>
            </a:pPr>
            <a:r>
              <a:rPr lang="en-US" dirty="0" smtClean="0"/>
              <a:t>We call this ‘</a:t>
            </a:r>
            <a:r>
              <a:rPr lang="en-US" b="1" dirty="0" smtClean="0"/>
              <a:t>de-novo</a:t>
            </a:r>
            <a:r>
              <a:rPr lang="en-US" dirty="0" smtClean="0"/>
              <a:t>’ analysis mode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803996" y="262144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 err="1">
                <a:latin typeface="Calibri" charset="0"/>
                <a:ea typeface="ＭＳ Ｐゴシック" charset="0"/>
              </a:rPr>
              <a:t>junctions.bed</a:t>
            </a:r>
            <a:r>
              <a:rPr 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file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33416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After alignment, </a:t>
            </a:r>
            <a:r>
              <a:rPr lang="en-US" dirty="0" smtClean="0">
                <a:latin typeface="Calibri" charset="0"/>
                <a:ea typeface="ＭＳ Ｐゴシック" charset="0"/>
              </a:rPr>
              <a:t>we can create </a:t>
            </a:r>
            <a:r>
              <a:rPr lang="en-US" dirty="0">
                <a:latin typeface="Calibri" charset="0"/>
                <a:ea typeface="ＭＳ Ｐゴシック" charset="0"/>
              </a:rPr>
              <a:t>a summary of all reads that support exon-exon junctions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exon1-exon2  has 5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e.g. exon1-exon3 has 9 reads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This file reports all of the unique exon-exon junctions observed and the read counts for each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BED format</a:t>
            </a:r>
          </a:p>
        </p:txBody>
      </p:sp>
      <p:pic>
        <p:nvPicPr>
          <p:cNvPr id="21507" name="Picture 3" descr="junctions.b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856932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51275" y="5949950"/>
            <a:ext cx="360363" cy="215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4211638" y="5991225"/>
            <a:ext cx="287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Junction read count</a:t>
            </a:r>
          </a:p>
        </p:txBody>
      </p:sp>
    </p:spTree>
    <p:extLst>
      <p:ext uri="{BB962C8B-B14F-4D97-AF65-F5344CB8AC3E}">
        <p14:creationId xmlns:p14="http://schemas.microsoft.com/office/powerpoint/2010/main" val="215145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Viewing the junctions.bed in IGV</a:t>
            </a:r>
          </a:p>
        </p:txBody>
      </p:sp>
      <p:pic>
        <p:nvPicPr>
          <p:cNvPr id="23554" name="Content Placeholder 3" descr="junctions bed IGV 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6" b="-7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518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5-iii,iv.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052736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https://ccb.jhu.edu/software/stringtie/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index.shtml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combines </a:t>
            </a:r>
            <a:r>
              <a:rPr lang="en-US" dirty="0">
                <a:latin typeface="Calibri" charset="0"/>
                <a:ea typeface="ＭＳ Ｐゴシック" charset="0"/>
              </a:rPr>
              <a:t>transcripts predicted from multiple RNA-seq data sets into one view of the transcriptome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 this before running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to </a:t>
            </a:r>
            <a:r>
              <a:rPr lang="en-US" dirty="0">
                <a:latin typeface="Calibri" charset="0"/>
                <a:ea typeface="ＭＳ Ｐゴシック" charset="0"/>
              </a:rPr>
              <a:t>compare between multiple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merge can </a:t>
            </a:r>
            <a:r>
              <a:rPr lang="en-US" dirty="0">
                <a:latin typeface="Calibri" charset="0"/>
                <a:ea typeface="ＭＳ Ｐゴシック" charset="0"/>
              </a:rPr>
              <a:t>also simultaneously compare transcripts to the known transcripts GTF file from Ensembl, etc.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http://cufflinks.cbcb.umd.edu/manual.html#class_codes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5-v. Comparison </a:t>
            </a:r>
            <a:r>
              <a:rPr lang="en-US" dirty="0">
                <a:latin typeface="Calibri" charset="0"/>
                <a:ea typeface="ＭＳ Ｐゴシック" charset="0"/>
              </a:rPr>
              <a:t>of merged GTFs from each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 mode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7650" name="Content Placeholder 3" descr="merge gtfs mode comparis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735"/>
          <a:stretch>
            <a:fillRect/>
          </a:stretch>
        </p:blipFill>
        <p:spPr>
          <a:xfrm>
            <a:off x="1619250" y="1412875"/>
            <a:ext cx="7380288" cy="491172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508625" y="3716338"/>
            <a:ext cx="431800" cy="792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38" y="4221163"/>
            <a:ext cx="1236662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ref_only</a:t>
            </a:r>
            <a:r>
              <a:rPr lang="en-US" sz="1200" b="1" dirty="0"/>
              <a:t>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825" y="4508500"/>
            <a:ext cx="1425575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ref_guided</a:t>
            </a:r>
            <a:r>
              <a:rPr lang="en-US" sz="1200" b="1" dirty="0"/>
              <a:t> 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813" y="4797425"/>
            <a:ext cx="1271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err="1"/>
              <a:t>de_novo</a:t>
            </a:r>
            <a:r>
              <a:rPr lang="en-US" sz="1200" b="1" dirty="0"/>
              <a:t>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950" y="5157788"/>
            <a:ext cx="1314450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Ensembl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325" y="3284538"/>
            <a:ext cx="1108075" cy="277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/>
              <a:t>UCSC genes</a:t>
            </a:r>
          </a:p>
        </p:txBody>
      </p:sp>
    </p:spTree>
    <p:extLst>
      <p:ext uri="{BB962C8B-B14F-4D97-AF65-F5344CB8AC3E}">
        <p14:creationId xmlns:p14="http://schemas.microsoft.com/office/powerpoint/2010/main" val="349735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9837</TotalTime>
  <Words>638</Words>
  <Application>Microsoft Macintosh PowerPoint</Application>
  <PresentationFormat>On-screen Show (4:3)</PresentationFormat>
  <Paragraphs>69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Advanced Sequencing Technologies &amp; Applications</vt:lpstr>
      <vt:lpstr>PowerPoint Presentation</vt:lpstr>
      <vt:lpstr>Learning Objectives of Tutorial</vt:lpstr>
      <vt:lpstr>5-i,ii. Running stringtie in ‘ref-guided’ and ‘de-novo’ mode</vt:lpstr>
      <vt:lpstr>Options that govern use of existing transcript information</vt:lpstr>
      <vt:lpstr>A ‘junctions.bed’ file</vt:lpstr>
      <vt:lpstr>Viewing the junctions.bed in IGV</vt:lpstr>
      <vt:lpstr>5-iii,iv. StringTie merge</vt:lpstr>
      <vt:lpstr>5-v. Comparison of merged GTFs from each StringTie mode</vt:lpstr>
      <vt:lpstr>Comparison of merged GTFs from each StringTie mode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652</cp:revision>
  <dcterms:created xsi:type="dcterms:W3CDTF">2011-11-14T19:50:16Z</dcterms:created>
  <dcterms:modified xsi:type="dcterms:W3CDTF">2018-11-14T19:20:41Z</dcterms:modified>
</cp:coreProperties>
</file>