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CBEF4C9-8E88-4016-8A90-F5D1E1B7D31B}" type="datetimeFigureOut">
              <a:rPr lang="de-DE" smtClean="0"/>
              <a:t>04.12.2015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359156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CBEF4C9-8E88-4016-8A90-F5D1E1B7D31B}" type="datetimeFigureOut">
              <a:rPr lang="de-DE" smtClean="0"/>
              <a:t>04.12.2015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309892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CBEF4C9-8E88-4016-8A90-F5D1E1B7D31B}" type="datetimeFigureOut">
              <a:rPr lang="de-DE" smtClean="0"/>
              <a:t>04.12.2015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79530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CBEF4C9-8E88-4016-8A90-F5D1E1B7D31B}" type="datetimeFigureOut">
              <a:rPr lang="de-DE" smtClean="0"/>
              <a:t>04.12.2015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76054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CCBEF4C9-8E88-4016-8A90-F5D1E1B7D31B}" type="datetimeFigureOut">
              <a:rPr lang="de-DE" smtClean="0"/>
              <a:t>04.12.2015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103419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CBEF4C9-8E88-4016-8A90-F5D1E1B7D31B}" type="datetimeFigureOut">
              <a:rPr lang="de-DE" smtClean="0"/>
              <a:t>04.12.2015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422104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CCBEF4C9-8E88-4016-8A90-F5D1E1B7D31B}" type="datetimeFigureOut">
              <a:rPr lang="de-DE" smtClean="0"/>
              <a:t>04.12.2015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206058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CCBEF4C9-8E88-4016-8A90-F5D1E1B7D31B}" type="datetimeFigureOut">
              <a:rPr lang="de-DE" smtClean="0"/>
              <a:t>04.12.2015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192709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CBEF4C9-8E88-4016-8A90-F5D1E1B7D31B}" type="datetimeFigureOut">
              <a:rPr lang="de-DE" smtClean="0"/>
              <a:t>04.12.2015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38147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CBEF4C9-8E88-4016-8A90-F5D1E1B7D31B}" type="datetimeFigureOut">
              <a:rPr lang="de-DE" smtClean="0"/>
              <a:t>04.12.2015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200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CBEF4C9-8E88-4016-8A90-F5D1E1B7D31B}" type="datetimeFigureOut">
              <a:rPr lang="de-DE" smtClean="0"/>
              <a:t>04.12.2015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FFF09B-316D-46EE-BBEA-6BAE84296FD3}" type="slidenum">
              <a:rPr lang="de-DE" smtClean="0"/>
              <a:t>‹Nr.›</a:t>
            </a:fld>
            <a:endParaRPr lang="de-DE"/>
          </a:p>
        </p:txBody>
      </p:sp>
    </p:spTree>
    <p:extLst>
      <p:ext uri="{BB962C8B-B14F-4D97-AF65-F5344CB8AC3E}">
        <p14:creationId xmlns:p14="http://schemas.microsoft.com/office/powerpoint/2010/main" val="67083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EF4C9-8E88-4016-8A90-F5D1E1B7D31B}" type="datetimeFigureOut">
              <a:rPr lang="de-DE" smtClean="0"/>
              <a:t>04.12.2015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FF09B-316D-46EE-BBEA-6BAE84296FD3}" type="slidenum">
              <a:rPr lang="de-DE" smtClean="0"/>
              <a:t>‹Nr.›</a:t>
            </a:fld>
            <a:endParaRPr lang="de-DE"/>
          </a:p>
        </p:txBody>
      </p:sp>
    </p:spTree>
    <p:extLst>
      <p:ext uri="{BB962C8B-B14F-4D97-AF65-F5344CB8AC3E}">
        <p14:creationId xmlns:p14="http://schemas.microsoft.com/office/powerpoint/2010/main" val="2945268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7544" y="620688"/>
            <a:ext cx="8064896" cy="5328592"/>
          </a:xfrm>
        </p:spPr>
        <p:txBody>
          <a:bodyPr>
            <a:noAutofit/>
          </a:bodyPr>
          <a:lstStyle/>
          <a:p>
            <a:r>
              <a:rPr lang="de-DE" sz="2800" b="1" dirty="0" smtClean="0">
                <a:effectLst/>
              </a:rPr>
              <a:t/>
            </a:r>
            <a:br>
              <a:rPr lang="de-DE" sz="2800" b="1" dirty="0" smtClean="0">
                <a:effectLst/>
              </a:rPr>
            </a:br>
            <a:r>
              <a:rPr lang="de-DE" sz="2800" b="1" dirty="0"/>
              <a:t/>
            </a:r>
            <a:br>
              <a:rPr lang="de-DE" sz="2800" b="1" dirty="0"/>
            </a:br>
            <a:r>
              <a:rPr lang="de-DE" sz="2800" b="1" dirty="0" smtClean="0">
                <a:solidFill>
                  <a:schemeClr val="accent2"/>
                </a:solidFill>
                <a:effectLst/>
              </a:rPr>
              <a:t>Das Pfingstwunder</a:t>
            </a:r>
            <a:r>
              <a:rPr lang="de-DE" sz="2800" b="1" dirty="0" smtClean="0">
                <a:effectLst/>
              </a:rPr>
              <a:t/>
            </a:r>
            <a:br>
              <a:rPr lang="de-DE" sz="2800" b="1" dirty="0" smtClean="0">
                <a:effectLst/>
              </a:rPr>
            </a:br>
            <a:r>
              <a:rPr lang="de-DE" sz="2800" b="1" dirty="0" smtClean="0">
                <a:effectLst/>
              </a:rPr>
              <a:t/>
            </a:r>
            <a:br>
              <a:rPr lang="de-DE" sz="2800" b="1" dirty="0" smtClean="0">
                <a:effectLst/>
              </a:rPr>
            </a:br>
            <a:r>
              <a:rPr lang="de-DE" sz="2800" dirty="0" smtClean="0">
                <a:solidFill>
                  <a:schemeClr val="tx2"/>
                </a:solidFill>
              </a:rPr>
              <a:t>1 Und als der Pfingsttag gekommen war, waren sie alle an </a:t>
            </a:r>
            <a:r>
              <a:rPr lang="de-DE" sz="2800" dirty="0" smtClean="0">
                <a:solidFill>
                  <a:schemeClr val="tx2"/>
                </a:solidFill>
              </a:rPr>
              <a:t>einem Ort </a:t>
            </a:r>
            <a:r>
              <a:rPr lang="de-DE" sz="2800" dirty="0" smtClean="0">
                <a:solidFill>
                  <a:schemeClr val="tx2"/>
                </a:solidFill>
              </a:rPr>
              <a:t>beieinander. </a:t>
            </a:r>
            <a:r>
              <a:rPr lang="de-DE" sz="2800" dirty="0" smtClean="0"/>
              <a:t/>
            </a:r>
            <a:br>
              <a:rPr lang="de-DE" sz="2800" dirty="0" smtClean="0"/>
            </a:br>
            <a:r>
              <a:rPr lang="de-DE" sz="2800" dirty="0" smtClean="0">
                <a:solidFill>
                  <a:schemeClr val="accent2"/>
                </a:solidFill>
              </a:rPr>
              <a:t>2 Und es geschah plötzlich ein Brausen vom Himmel wie von einem gewaltigen Wind und erfüllte das ganze Haus, in dem sie saßen. </a:t>
            </a:r>
            <a:r>
              <a:rPr lang="de-DE" sz="2800" dirty="0" smtClean="0"/>
              <a:t/>
            </a:r>
            <a:br>
              <a:rPr lang="de-DE" sz="2800" dirty="0" smtClean="0"/>
            </a:br>
            <a:r>
              <a:rPr lang="de-DE" sz="2800" dirty="0" smtClean="0">
                <a:solidFill>
                  <a:schemeClr val="tx2"/>
                </a:solidFill>
              </a:rPr>
              <a:t>3 Und es erschienen ihnen Zungen, zerteilt wie von Feuer; und er setzte sich auf einen jeden von ihnen, </a:t>
            </a:r>
            <a:r>
              <a:rPr lang="de-DE" sz="2800" dirty="0" smtClean="0"/>
              <a:t/>
            </a:r>
            <a:br>
              <a:rPr lang="de-DE" sz="2800" dirty="0" smtClean="0"/>
            </a:br>
            <a:r>
              <a:rPr lang="de-DE" sz="2800" dirty="0" smtClean="0">
                <a:solidFill>
                  <a:schemeClr val="accent2"/>
                </a:solidFill>
              </a:rPr>
              <a:t>4 und sie wurden alle erfüllt von dem Heiligen Geist und fingen an zu predigen in andern Sprachen, wie der Geist ihnen gab auszusprechen. </a:t>
            </a:r>
            <a:r>
              <a:rPr lang="de-DE" sz="2800" dirty="0" smtClean="0"/>
              <a:t/>
            </a:r>
            <a:br>
              <a:rPr lang="de-DE" sz="2800" dirty="0" smtClean="0"/>
            </a:br>
            <a:r>
              <a:rPr lang="de-DE" sz="2800" dirty="0" smtClean="0"/>
              <a:t/>
            </a:r>
            <a:br>
              <a:rPr lang="de-DE" sz="2800" dirty="0" smtClean="0"/>
            </a:br>
            <a:endParaRPr lang="de-DE" sz="2800" dirty="0"/>
          </a:p>
        </p:txBody>
      </p:sp>
    </p:spTree>
    <p:extLst>
      <p:ext uri="{BB962C8B-B14F-4D97-AF65-F5344CB8AC3E}">
        <p14:creationId xmlns:p14="http://schemas.microsoft.com/office/powerpoint/2010/main" val="380046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836712"/>
            <a:ext cx="8229600" cy="5098578"/>
          </a:xfrm>
        </p:spPr>
        <p:txBody>
          <a:bodyPr>
            <a:normAutofit/>
          </a:bodyPr>
          <a:lstStyle/>
          <a:p>
            <a:r>
              <a:rPr lang="de-DE" sz="2800" dirty="0" smtClean="0">
                <a:solidFill>
                  <a:schemeClr val="tx2"/>
                </a:solidFill>
              </a:rPr>
              <a:t>5 Es wohnten aber in Jerusalem Juden, die waren gottesfürchtige Männer aus allen Völkern unter dem Himmel. </a:t>
            </a:r>
            <a:r>
              <a:rPr lang="de-DE" sz="2800" dirty="0" smtClean="0"/>
              <a:t/>
            </a:r>
            <a:br>
              <a:rPr lang="de-DE" sz="2800" dirty="0" smtClean="0"/>
            </a:br>
            <a:r>
              <a:rPr lang="de-DE" sz="2800" dirty="0" smtClean="0">
                <a:solidFill>
                  <a:schemeClr val="accent2"/>
                </a:solidFill>
              </a:rPr>
              <a:t>6 Als nun dieses Brausen geschah, kam die Menge zusammen und wurde bestürzt; denn ein jeder hörte sie in seiner eigenen Sprache reden. </a:t>
            </a:r>
            <a:r>
              <a:rPr lang="de-DE" sz="2800" dirty="0" smtClean="0"/>
              <a:t/>
            </a:r>
            <a:br>
              <a:rPr lang="de-DE" sz="2800" dirty="0" smtClean="0"/>
            </a:br>
            <a:r>
              <a:rPr lang="de-DE" sz="2800" dirty="0" smtClean="0">
                <a:solidFill>
                  <a:schemeClr val="accent1"/>
                </a:solidFill>
              </a:rPr>
              <a:t>7 Sie entsetzten sich aber, verwunderten sich und sprachen: Siehe, sind nicht diese alle, die da reden, aus Galiläa? </a:t>
            </a:r>
            <a:r>
              <a:rPr lang="de-DE" sz="2800" dirty="0" smtClean="0"/>
              <a:t/>
            </a:r>
            <a:br>
              <a:rPr lang="de-DE" sz="2800" dirty="0" smtClean="0"/>
            </a:br>
            <a:endParaRPr lang="de-DE" sz="2800" dirty="0"/>
          </a:p>
        </p:txBody>
      </p:sp>
    </p:spTree>
    <p:extLst>
      <p:ext uri="{BB962C8B-B14F-4D97-AF65-F5344CB8AC3E}">
        <p14:creationId xmlns:p14="http://schemas.microsoft.com/office/powerpoint/2010/main" val="262852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124744"/>
            <a:ext cx="8229600" cy="4896544"/>
          </a:xfrm>
        </p:spPr>
        <p:txBody>
          <a:bodyPr>
            <a:noAutofit/>
          </a:bodyPr>
          <a:lstStyle/>
          <a:p>
            <a:r>
              <a:rPr lang="de-DE" sz="2800" dirty="0" smtClean="0">
                <a:solidFill>
                  <a:schemeClr val="accent2"/>
                </a:solidFill>
              </a:rPr>
              <a:t>8 Wie hören wir denn jeder seine eigene Muttersprache? </a:t>
            </a:r>
            <a:r>
              <a:rPr lang="de-DE" sz="2800" dirty="0" smtClean="0"/>
              <a:t/>
            </a:r>
            <a:br>
              <a:rPr lang="de-DE" sz="2800" dirty="0" smtClean="0"/>
            </a:br>
            <a:r>
              <a:rPr lang="de-DE" sz="2800" dirty="0" smtClean="0">
                <a:solidFill>
                  <a:schemeClr val="tx2"/>
                </a:solidFill>
              </a:rPr>
              <a:t>9 Parther und Meder und </a:t>
            </a:r>
            <a:r>
              <a:rPr lang="de-DE" sz="2800" dirty="0" err="1" smtClean="0">
                <a:solidFill>
                  <a:schemeClr val="tx2"/>
                </a:solidFill>
              </a:rPr>
              <a:t>Elamiter</a:t>
            </a:r>
            <a:r>
              <a:rPr lang="de-DE" sz="2800" dirty="0" smtClean="0">
                <a:solidFill>
                  <a:schemeClr val="tx2"/>
                </a:solidFill>
              </a:rPr>
              <a:t> und die wir wohnen in Mesopotamien und Judäa, Kappadozien, </a:t>
            </a:r>
            <a:r>
              <a:rPr lang="de-DE" sz="2800" dirty="0" err="1" smtClean="0">
                <a:solidFill>
                  <a:schemeClr val="tx2"/>
                </a:solidFill>
              </a:rPr>
              <a:t>Pontus</a:t>
            </a:r>
            <a:r>
              <a:rPr lang="de-DE" sz="2800" dirty="0" smtClean="0">
                <a:solidFill>
                  <a:schemeClr val="tx2"/>
                </a:solidFill>
              </a:rPr>
              <a:t> und der Provinz Asien, </a:t>
            </a:r>
            <a:r>
              <a:rPr lang="de-DE" sz="2800" dirty="0" smtClean="0"/>
              <a:t/>
            </a:r>
            <a:br>
              <a:rPr lang="de-DE" sz="2800" dirty="0" smtClean="0"/>
            </a:br>
            <a:r>
              <a:rPr lang="de-DE" sz="2800" dirty="0" smtClean="0">
                <a:solidFill>
                  <a:schemeClr val="accent2"/>
                </a:solidFill>
              </a:rPr>
              <a:t>10 Phrygien und </a:t>
            </a:r>
            <a:r>
              <a:rPr lang="de-DE" sz="2800" dirty="0" err="1" smtClean="0">
                <a:solidFill>
                  <a:schemeClr val="accent2"/>
                </a:solidFill>
              </a:rPr>
              <a:t>Pamphylien</a:t>
            </a:r>
            <a:r>
              <a:rPr lang="de-DE" sz="2800" dirty="0" smtClean="0">
                <a:solidFill>
                  <a:schemeClr val="accent2"/>
                </a:solidFill>
              </a:rPr>
              <a:t>, Ägypten und der Gegend von </a:t>
            </a:r>
            <a:r>
              <a:rPr lang="de-DE" sz="2800" dirty="0" err="1" smtClean="0">
                <a:solidFill>
                  <a:schemeClr val="accent2"/>
                </a:solidFill>
              </a:rPr>
              <a:t>Kyrene</a:t>
            </a:r>
            <a:r>
              <a:rPr lang="de-DE" sz="2800" dirty="0" smtClean="0">
                <a:solidFill>
                  <a:schemeClr val="accent2"/>
                </a:solidFill>
              </a:rPr>
              <a:t> in Libyen und Einwanderer aus Rom, </a:t>
            </a:r>
            <a:r>
              <a:rPr lang="de-DE" sz="2800" dirty="0" smtClean="0"/>
              <a:t/>
            </a:r>
            <a:br>
              <a:rPr lang="de-DE" sz="2800" dirty="0" smtClean="0"/>
            </a:br>
            <a:r>
              <a:rPr lang="de-DE" sz="2800" dirty="0" smtClean="0">
                <a:solidFill>
                  <a:schemeClr val="tx2"/>
                </a:solidFill>
              </a:rPr>
              <a:t>11 Juden und Judengenossen, Kreter und Araber: wir hören sie in unsern Sprachen von den großen Taten Gottes reden. </a:t>
            </a:r>
            <a:r>
              <a:rPr lang="de-DE" sz="2800" dirty="0" smtClean="0"/>
              <a:t/>
            </a:r>
            <a:br>
              <a:rPr lang="de-DE" sz="2800" dirty="0" smtClean="0"/>
            </a:br>
            <a:r>
              <a:rPr lang="de-DE" sz="2800" dirty="0" smtClean="0"/>
              <a:t/>
            </a:r>
            <a:br>
              <a:rPr lang="de-DE" sz="2800" dirty="0" smtClean="0"/>
            </a:br>
            <a:endParaRPr lang="de-DE" sz="2800" dirty="0"/>
          </a:p>
        </p:txBody>
      </p:sp>
    </p:spTree>
    <p:extLst>
      <p:ext uri="{BB962C8B-B14F-4D97-AF65-F5344CB8AC3E}">
        <p14:creationId xmlns:p14="http://schemas.microsoft.com/office/powerpoint/2010/main" val="132659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5242594"/>
          </a:xfrm>
        </p:spPr>
        <p:txBody>
          <a:bodyPr>
            <a:normAutofit/>
          </a:bodyPr>
          <a:lstStyle/>
          <a:p>
            <a:r>
              <a:rPr lang="de-DE" sz="3100" dirty="0" smtClean="0">
                <a:solidFill>
                  <a:srgbClr val="C00000"/>
                </a:solidFill>
              </a:rPr>
              <a:t>12 Sie entsetzten sich aber alle und wurden ratlos und sprachen einer zu dem andern: Was will das werden? </a:t>
            </a:r>
            <a:r>
              <a:rPr lang="de-DE" sz="3100" dirty="0" smtClean="0"/>
              <a:t/>
            </a:r>
            <a:br>
              <a:rPr lang="de-DE" sz="3100" dirty="0" smtClean="0"/>
            </a:br>
            <a:r>
              <a:rPr lang="de-DE" sz="3100" dirty="0" smtClean="0">
                <a:solidFill>
                  <a:schemeClr val="tx2"/>
                </a:solidFill>
              </a:rPr>
              <a:t>13 Andere aber hatten ihren Spott und sprachen: Sie sind voll von süßem Wein. </a:t>
            </a:r>
            <a:r>
              <a:rPr lang="de-DE" dirty="0" smtClean="0"/>
              <a:t/>
            </a:r>
            <a:br>
              <a:rPr lang="de-DE" dirty="0" smtClean="0"/>
            </a:br>
            <a:endParaRPr lang="de-DE" dirty="0"/>
          </a:p>
        </p:txBody>
      </p:sp>
    </p:spTree>
    <p:extLst>
      <p:ext uri="{BB962C8B-B14F-4D97-AF65-F5344CB8AC3E}">
        <p14:creationId xmlns:p14="http://schemas.microsoft.com/office/powerpoint/2010/main" val="1893414702"/>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Bildschirmpräsentation (4:3)</PresentationFormat>
  <Paragraphs>4</Paragraphs>
  <Slides>4</Slides>
  <Notes>0</Notes>
  <HiddenSlides>0</HiddenSlides>
  <MMClips>0</MMClips>
  <ScaleCrop>false</ScaleCrop>
  <HeadingPairs>
    <vt:vector size="4" baseType="variant">
      <vt:variant>
        <vt:lpstr>Design</vt:lpstr>
      </vt:variant>
      <vt:variant>
        <vt:i4>1</vt:i4>
      </vt:variant>
      <vt:variant>
        <vt:lpstr>Folientitel</vt:lpstr>
      </vt:variant>
      <vt:variant>
        <vt:i4>4</vt:i4>
      </vt:variant>
    </vt:vector>
  </HeadingPairs>
  <TitlesOfParts>
    <vt:vector size="5" baseType="lpstr">
      <vt:lpstr>Larissa</vt:lpstr>
      <vt:lpstr>  Das Pfingstwunder  1 Und als der Pfingsttag gekommen war, waren sie alle an einem Ort beieinander.  2 Und es geschah plötzlich ein Brausen vom Himmel wie von einem gewaltigen Wind und erfüllte das ganze Haus, in dem sie saßen.  3 Und es erschienen ihnen Zungen, zerteilt wie von Feuer; und er setzte sich auf einen jeden von ihnen,  4 und sie wurden alle erfüllt von dem Heiligen Geist und fingen an zu predigen in andern Sprachen, wie der Geist ihnen gab auszusprechen.   </vt:lpstr>
      <vt:lpstr>5 Es wohnten aber in Jerusalem Juden, die waren gottesfürchtige Männer aus allen Völkern unter dem Himmel.  6 Als nun dieses Brausen geschah, kam die Menge zusammen und wurde bestürzt; denn ein jeder hörte sie in seiner eigenen Sprache reden.  7 Sie entsetzten sich aber, verwunderten sich und sprachen: Siehe, sind nicht diese alle, die da reden, aus Galiläa?  </vt:lpstr>
      <vt:lpstr>8 Wie hören wir denn jeder seine eigene Muttersprache?  9 Parther und Meder und Elamiter und die wir wohnen in Mesopotamien und Judäa, Kappadozien, Pontus und der Provinz Asien,  10 Phrygien und Pamphylien, Ägypten und der Gegend von Kyrene in Libyen und Einwanderer aus Rom,  11 Juden und Judengenossen, Kreter und Araber: wir hören sie in unsern Sprachen von den großen Taten Gottes reden.   </vt:lpstr>
      <vt:lpstr>12 Sie entsetzten sich aber alle und wurden ratlos und sprachen einer zu dem andern: Was will das werden?  13 Andere aber hatten ihren Spott und sprachen: Sie sind voll von süßem Wein.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Brocksieper</dc:creator>
  <cp:lastModifiedBy>Sonja Brocksieper</cp:lastModifiedBy>
  <cp:revision>3</cp:revision>
  <dcterms:created xsi:type="dcterms:W3CDTF">2015-11-30T15:58:41Z</dcterms:created>
  <dcterms:modified xsi:type="dcterms:W3CDTF">2015-12-04T09:58:01Z</dcterms:modified>
</cp:coreProperties>
</file>