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wqKQ3zyi+KeWawaQWkBPeoZSZ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f2060939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f20609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f2060939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185128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34148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  <a:defRPr>
                <a:solidFill>
                  <a:srgbClr val="262626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/>
          <p:nvPr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Chicago_RGB_MAROON.jpg" id="19" name="Google Shape;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8432" y="5316288"/>
            <a:ext cx="2667201" cy="94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223280" y="1353805"/>
            <a:ext cx="8749772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3"/>
          <p:cNvSpPr/>
          <p:nvPr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3"/>
          <p:cNvSpPr/>
          <p:nvPr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3"/>
          <p:cNvSpPr txBox="1"/>
          <p:nvPr>
            <p:ph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/>
          <p:nvPr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Ghani															@rayidghani				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rob.schapire.net/papers/Schapire99c.pdf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4294967295" type="ctrTitle"/>
          </p:nvPr>
        </p:nvSpPr>
        <p:spPr>
          <a:xfrm>
            <a:off x="264596" y="1851285"/>
            <a:ext cx="864347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Métodos de Conjuntos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-105838" y="6074661"/>
            <a:ext cx="9267477" cy="786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Slides liberally borrowed and customized from lots of excellent online sources</a:t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185" y="1292785"/>
            <a:ext cx="2328956" cy="242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107" y="3715211"/>
            <a:ext cx="2658034" cy="250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41218" y="1266813"/>
            <a:ext cx="2342405" cy="2456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 rotWithShape="1">
          <a:blip r:embed="rId6">
            <a:alphaModFix/>
          </a:blip>
          <a:srcRect b="0" l="0" r="0" t="4779"/>
          <a:stretch/>
        </p:blipFill>
        <p:spPr>
          <a:xfrm>
            <a:off x="3385858" y="3768998"/>
            <a:ext cx="2620497" cy="2495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78654" y="1300377"/>
            <a:ext cx="2076451" cy="241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 rotWithShape="1">
          <a:blip r:embed="rId8">
            <a:alphaModFix/>
          </a:blip>
          <a:srcRect b="0" l="0" r="5240" t="0"/>
          <a:stretch/>
        </p:blipFill>
        <p:spPr>
          <a:xfrm>
            <a:off x="6236640" y="3768997"/>
            <a:ext cx="2118466" cy="24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81" y="1353805"/>
            <a:ext cx="8422900" cy="495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idx="4294967295" type="body"/>
          </p:nvPr>
        </p:nvSpPr>
        <p:spPr>
          <a:xfrm>
            <a:off x="223280" y="1353805"/>
            <a:ext cx="8749772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Cada árbol es crecido con una muestra de las N observaciones del training set</a:t>
            </a:r>
            <a:r>
              <a:rPr lang="en-US" sz="2800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Un numéro m de variables se elige aleatoriamente que es menor al total de las variables M </a:t>
            </a:r>
            <a:r>
              <a:rPr lang="en-US" sz="2800"/>
              <a:t>(e.g. m = sqrt(M)).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En cada nodo</a:t>
            </a:r>
            <a:r>
              <a:rPr lang="en-US" sz="2800"/>
              <a:t>, m variables se seleccionan aleatoriamente de  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El </a:t>
            </a:r>
            <a:r>
              <a:rPr lang="en-US" sz="2800"/>
              <a:t> best split se selecciona con base en esas </a:t>
            </a:r>
            <a:r>
              <a:rPr b="1" lang="en-US" sz="2800"/>
              <a:t>m </a:t>
            </a:r>
            <a:r>
              <a:rPr lang="en-US" sz="2800"/>
              <a:t>variables.</a:t>
            </a:r>
            <a:endParaRPr/>
          </a:p>
          <a:p>
            <a:pPr indent="-368300" lvl="0" marL="342900" rtl="0" algn="l">
              <a:spcBef>
                <a:spcPts val="5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La clasificación final se hace con voto de mayoría</a:t>
            </a:r>
            <a:endParaRPr/>
          </a:p>
        </p:txBody>
      </p:sp>
      <p:sp>
        <p:nvSpPr>
          <p:cNvPr id="160" name="Google Shape;160;p15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Ventajas de Random Forest</a:t>
            </a:r>
            <a:endParaRPr/>
          </a:p>
        </p:txBody>
      </p:sp>
      <p:sp>
        <p:nvSpPr>
          <p:cNvPr id="168" name="Google Shape;168;p17"/>
          <p:cNvSpPr txBox="1"/>
          <p:nvPr>
            <p:ph idx="4294967295" type="body"/>
          </p:nvPr>
        </p:nvSpPr>
        <p:spPr>
          <a:xfrm>
            <a:off x="0" y="776706"/>
            <a:ext cx="9143999" cy="486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Más preciso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Menor varianza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Más eficiente con grandes datos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More info at: http://stat-www.berkeley.edu/users/breiman/RandomForests/cc_home.htm</a:t>
            </a:r>
            <a:endParaRPr sz="20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11f2060939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8812"/>
            <a:ext cx="8839197" cy="491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4294967295" type="body"/>
          </p:nvPr>
        </p:nvSpPr>
        <p:spPr>
          <a:xfrm>
            <a:off x="223280" y="1353805"/>
            <a:ext cx="8749772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Complejidad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Overfitting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Robustez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Interpretabilidad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Tiempo de entrenamiento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Tiempo de scoring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Factores a considerar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Que hay que recordar de clasificadores</a:t>
            </a:r>
            <a:endParaRPr/>
          </a:p>
        </p:txBody>
      </p:sp>
      <p:sp>
        <p:nvSpPr>
          <p:cNvPr id="186" name="Google Shape;186;p20"/>
          <p:cNvSpPr txBox="1"/>
          <p:nvPr>
            <p:ph idx="4294967295" type="body"/>
          </p:nvPr>
        </p:nvSpPr>
        <p:spPr>
          <a:xfrm>
            <a:off x="223280" y="1353805"/>
            <a:ext cx="8749772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Es mejor tener features inteligentes y modelos simples, que features simples y modelos inteligentes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Con clasificadores más complejos se necesitan más datos (bias-variance tradeoff)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87" name="Google Shape;187;p20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Slide credit: D. Hoiem</a:t>
            </a:r>
            <a:endParaRPr sz="1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Métodos</a:t>
            </a:r>
            <a:endParaRPr/>
          </a:p>
        </p:txBody>
      </p:sp>
      <p:sp>
        <p:nvSpPr>
          <p:cNvPr id="91" name="Google Shape;91;p2"/>
          <p:cNvSpPr txBox="1"/>
          <p:nvPr>
            <p:ph idx="4294967295" type="body"/>
          </p:nvPr>
        </p:nvSpPr>
        <p:spPr>
          <a:xfrm>
            <a:off x="223280" y="1353805"/>
            <a:ext cx="8749772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3200"/>
              <a:buChar char="•"/>
            </a:pPr>
            <a:r>
              <a:rPr lang="en-US">
                <a:solidFill>
                  <a:srgbClr val="76923C"/>
                </a:solidFill>
              </a:rPr>
              <a:t>Regression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76923C"/>
              </a:buClr>
              <a:buSzPts val="3200"/>
              <a:buChar char="•"/>
            </a:pPr>
            <a:r>
              <a:rPr lang="en-US">
                <a:solidFill>
                  <a:srgbClr val="76923C"/>
                </a:solidFill>
              </a:rPr>
              <a:t>Decision Trees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Ensembles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Bagging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Boosting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Random Forests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Neural Networks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3463838" y="2480820"/>
            <a:ext cx="251100" cy="1659900"/>
          </a:xfrm>
          <a:prstGeom prst="rightBracket">
            <a:avLst>
              <a:gd fmla="val 8333" name="adj"/>
            </a:avLst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077367" y="3079946"/>
            <a:ext cx="31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cubriremos hoy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Por qué ensambles?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13" y="1304837"/>
            <a:ext cx="7182385" cy="538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Cómo creamos ensambles?</a:t>
            </a:r>
            <a:endParaRPr/>
          </a:p>
        </p:txBody>
      </p:sp>
      <p:sp>
        <p:nvSpPr>
          <p:cNvPr id="106" name="Google Shape;106;p4"/>
          <p:cNvSpPr txBox="1"/>
          <p:nvPr>
            <p:ph idx="4294967295" type="body"/>
          </p:nvPr>
        </p:nvSpPr>
        <p:spPr>
          <a:xfrm>
            <a:off x="0" y="1573984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Algoritmos de aprendizaje diferente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Algoritmos con diferentes parámetros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set con diferentes variables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set con diferentes observaciones (e.g. bagging, boosting)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4294967295" type="body"/>
          </p:nvPr>
        </p:nvSpPr>
        <p:spPr>
          <a:xfrm>
            <a:off x="223280" y="1353805"/>
            <a:ext cx="8749772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Bagging (Bootstrap Aggregation)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Boosting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Random Forests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Stacking</a:t>
            </a:r>
            <a:endParaRPr/>
          </a:p>
        </p:txBody>
      </p:sp>
      <p:sp>
        <p:nvSpPr>
          <p:cNvPr id="112" name="Google Shape;112;p5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Métodos de ensamble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idx="4294967295" type="body"/>
          </p:nvPr>
        </p:nvSpPr>
        <p:spPr>
          <a:xfrm>
            <a:off x="223280" y="1353805"/>
            <a:ext cx="8749772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Bootstrap </a:t>
            </a:r>
            <a:r>
              <a:rPr lang="en-US" sz="2400"/>
              <a:t>aggregation - </a:t>
            </a:r>
            <a:r>
              <a:rPr lang="en-US" sz="2400"/>
              <a:t>Crear ensambles con repeticiones de resample aleatorio de la muestra de entrenamiento (Brieman, 1996).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Dado un training sample de tamaño n, crear m muestras de tamaño k obteniendo datos con  reemplazo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Combinar los resultados del modelo usando voto de mayoría</a:t>
            </a:r>
            <a:endParaRPr sz="2400"/>
          </a:p>
        </p:txBody>
      </p:sp>
      <p:sp>
        <p:nvSpPr>
          <p:cNvPr id="118" name="Google Shape;118;p6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Bagging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idx="4294967295" type="body"/>
          </p:nvPr>
        </p:nvSpPr>
        <p:spPr>
          <a:xfrm>
            <a:off x="223274" y="1353800"/>
            <a:ext cx="4017600" cy="4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i = 1 .. M</a:t>
            </a:r>
            <a:endParaRPr/>
          </a:p>
          <a:p>
            <a:pPr indent="-245744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Obtener muestras con reemplazo </a:t>
            </a:r>
            <a:endParaRPr/>
          </a:p>
          <a:p>
            <a:pPr indent="-245744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Entrenar clasificador </a:t>
            </a:r>
            <a:r>
              <a:rPr i="1" lang="en-US"/>
              <a:t>C</a:t>
            </a:r>
            <a:r>
              <a:rPr baseline="-25000" i="1" lang="en-US"/>
              <a:t>i</a:t>
            </a:r>
            <a:endParaRPr baseline="-25000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Clasificador es un voto de</a:t>
            </a:r>
            <a:r>
              <a:rPr lang="en-US"/>
              <a:t> </a:t>
            </a:r>
            <a:r>
              <a:rPr i="1" lang="en-US"/>
              <a:t>C</a:t>
            </a:r>
            <a:r>
              <a:rPr baseline="-25000" i="1" lang="en-US"/>
              <a:t>1 </a:t>
            </a:r>
            <a:r>
              <a:rPr lang="en-US"/>
              <a:t>.. </a:t>
            </a:r>
            <a:r>
              <a:rPr i="1" lang="en-US"/>
              <a:t>C</a:t>
            </a:r>
            <a:r>
              <a:rPr baseline="-25000" i="1" lang="en-US"/>
              <a:t>M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Por qué funciona?</a:t>
            </a:r>
            <a:endParaRPr/>
          </a:p>
          <a:p>
            <a:pPr indent="-245744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Aumenta estabilidad de modelo y reduce varianza</a:t>
            </a:r>
            <a:endParaRPr/>
          </a:p>
          <a:p>
            <a:pPr indent="-245744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Funciona mejor con estimadores poco estables (árboles de decisión)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Bagging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42000"/>
            <a:ext cx="4191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idx="4294967295" type="body"/>
          </p:nvPr>
        </p:nvSpPr>
        <p:spPr>
          <a:xfrm>
            <a:off x="223275" y="951750"/>
            <a:ext cx="4717200" cy="4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 cada iteración, una nueva hipótesis del modelo es aprendida y las observaciones son asignadas pesos con mayor énfasis en lo que salió mal 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Boosting has its roots in a theoretical framework for studying machine learning called the “PAC” learning model, due to Valiant [46]; see Kearns and Vazirani [32] for a good introduction to this model. Kearns and Valiant [30, 31] were the first to pose the question of whether a “weak” learning algorithm which performs just slightly better than random guessing in the PAC model can be “boosted” into an arbitrarily accurate “strong” learning algorithm. Schapire [38] came up with the first provable polynomial-time boosting algorithm in 1989. (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paper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Boosting</a:t>
            </a:r>
            <a:endParaRPr/>
          </a:p>
        </p:txBody>
      </p:sp>
      <p:pic>
        <p:nvPicPr>
          <p:cNvPr id="132" name="Google Shape;13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475" y="1836662"/>
            <a:ext cx="4192425" cy="240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idx="4294967295" type="title"/>
          </p:nvPr>
        </p:nvSpPr>
        <p:spPr>
          <a:xfrm>
            <a:off x="0" y="234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lang="en-US"/>
              <a:t>Boosting</a:t>
            </a:r>
            <a:endParaRPr/>
          </a:p>
        </p:txBody>
      </p:sp>
      <p:sp>
        <p:nvSpPr>
          <p:cNvPr id="138" name="Google Shape;138;p10"/>
          <p:cNvSpPr txBox="1"/>
          <p:nvPr>
            <p:ph idx="4294967295" type="body"/>
          </p:nvPr>
        </p:nvSpPr>
        <p:spPr>
          <a:xfrm>
            <a:off x="223280" y="1353805"/>
            <a:ext cx="8749772" cy="495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81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Loop general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    </a:t>
            </a:r>
            <a:r>
              <a:rPr lang="en-US" sz="2400">
                <a:solidFill>
                  <a:srgbClr val="0000CC"/>
                </a:solidFill>
              </a:rPr>
              <a:t>Todas las observaciones tienen pesos iguales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11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00CC"/>
                </a:solidFill>
              </a:rPr>
              <a:t>    Para t de 1 a T: 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11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00CC"/>
                </a:solidFill>
              </a:rPr>
              <a:t>          Aprende el clasificador </a:t>
            </a:r>
            <a:r>
              <a:rPr i="1" lang="en-US" sz="2400">
                <a:solidFill>
                  <a:srgbClr val="0000CC"/>
                </a:solidFill>
              </a:rPr>
              <a:t>C</a:t>
            </a:r>
            <a:r>
              <a:rPr baseline="-25000" i="1" lang="en-US" sz="2400">
                <a:solidFill>
                  <a:srgbClr val="0000CC"/>
                </a:solidFill>
              </a:rPr>
              <a:t>t</a:t>
            </a:r>
            <a:r>
              <a:rPr lang="en-US" sz="2400">
                <a:solidFill>
                  <a:srgbClr val="0000CC"/>
                </a:solidFill>
              </a:rPr>
              <a:t>, de las observaciones con pesos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11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00CC"/>
                </a:solidFill>
              </a:rPr>
              <a:t>             Incrementa los pesos de las observaciones incorrectos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58140" lvl="0" marL="3429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 estimador base (débil) debe concentrarse en clasificar correctamente las observaciones con más pesos 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58140" lvl="0" marL="342900" rtl="0" algn="l">
              <a:lnSpc>
                <a:spcPct val="90000"/>
              </a:lnSpc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Durante el scoring, cada iteración obtiene un voto ponderado de acuerdo a su accuracy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hani uofc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2013-08-06T06:32:01Z</dcterms:created>
  <dc:creator>rg</dc:creator>
</cp:coreProperties>
</file>