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1" r:id="rId4"/>
    <p:sldId id="268" r:id="rId5"/>
    <p:sldId id="267" r:id="rId6"/>
    <p:sldId id="260" r:id="rId7"/>
    <p:sldId id="266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352" autoAdjust="0"/>
  </p:normalViewPr>
  <p:slideViewPr>
    <p:cSldViewPr snapToGrid="0">
      <p:cViewPr varScale="1">
        <p:scale>
          <a:sx n="75" d="100"/>
          <a:sy n="75" d="100"/>
        </p:scale>
        <p:origin x="-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40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61948"/>
            <a:ext cx="7772400" cy="108386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9144000" cy="14081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812216"/>
            <a:ext cx="9144000" cy="10595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435795"/>
            <a:ext cx="9144000" cy="124252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660351"/>
            <a:ext cx="9144000" cy="1242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11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9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8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5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38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9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7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6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1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66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40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1F497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179" y="151865"/>
            <a:ext cx="8793642" cy="704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9682"/>
            <a:ext cx="8229600" cy="4966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5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6016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>
                <a:solidFill>
                  <a:schemeClr val="tx2"/>
                </a:solidFill>
              </a:rPr>
              <a:t>CheapChicago</a:t>
            </a:r>
            <a:r>
              <a:rPr lang="en-US" sz="7200" dirty="0">
                <a:solidFill>
                  <a:schemeClr val="tx2"/>
                </a:solidFill>
              </a:rPr>
              <a:t/>
            </a:r>
            <a:br>
              <a:rPr lang="en-US" sz="72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(formerly known as </a:t>
            </a:r>
            <a:r>
              <a:rPr lang="en-US" sz="1600" i="1" dirty="0">
                <a:solidFill>
                  <a:schemeClr val="tx2"/>
                </a:solidFill>
              </a:rPr>
              <a:t>Take me away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74085"/>
            <a:ext cx="7772400" cy="19311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CS122 Project – Final presentation</a:t>
            </a:r>
          </a:p>
          <a:p>
            <a:r>
              <a:rPr lang="en-US" sz="2400" dirty="0"/>
              <a:t>Computer Science with Applications 2</a:t>
            </a:r>
          </a:p>
          <a:p>
            <a:r>
              <a:rPr lang="en-US" sz="2400" dirty="0"/>
              <a:t>Hector Salvador </a:t>
            </a:r>
            <a:r>
              <a:rPr lang="en-US" sz="1700" dirty="0"/>
              <a:t>and </a:t>
            </a:r>
            <a:r>
              <a:rPr lang="en-US" sz="2400" dirty="0"/>
              <a:t>Carlos </a:t>
            </a:r>
            <a:r>
              <a:rPr lang="en-US" sz="2400" dirty="0" err="1"/>
              <a:t>Grandet</a:t>
            </a:r>
            <a:endParaRPr lang="en-US" sz="2400" dirty="0"/>
          </a:p>
          <a:p>
            <a:endParaRPr lang="en-US" sz="24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March 10</a:t>
            </a:r>
            <a:r>
              <a:rPr lang="en-US" sz="1600" baseline="30000" dirty="0"/>
              <a:t>th</a:t>
            </a:r>
            <a:r>
              <a:rPr lang="en-US" sz="1600" dirty="0"/>
              <a:t>, 2016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97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93" y="1251171"/>
            <a:ext cx="8513995" cy="928290"/>
          </a:xfrm>
        </p:spPr>
        <p:txBody>
          <a:bodyPr anchor="ctr">
            <a:noAutofit/>
          </a:bodyPr>
          <a:lstStyle/>
          <a:p>
            <a:r>
              <a:rPr lang="en-US" dirty="0"/>
              <a:t>Develop a website suggesting 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Affordable places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Attractive and well-rated locations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With characteristics you like!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50889" y="2841060"/>
            <a:ext cx="2389387" cy="2840963"/>
            <a:chOff x="350889" y="1453904"/>
            <a:chExt cx="2389387" cy="2840963"/>
          </a:xfrm>
        </p:grpSpPr>
        <p:sp>
          <p:nvSpPr>
            <p:cNvPr id="15" name="Rectangle 14"/>
            <p:cNvSpPr/>
            <p:nvPr/>
          </p:nvSpPr>
          <p:spPr>
            <a:xfrm>
              <a:off x="350889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484" y="1587978"/>
              <a:ext cx="2159996" cy="19439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000" r="-7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67852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Personalized options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75218" y="2841060"/>
            <a:ext cx="2389387" cy="2840963"/>
            <a:chOff x="3375218" y="1453904"/>
            <a:chExt cx="2389387" cy="2840963"/>
          </a:xfrm>
        </p:grpSpPr>
        <p:sp>
          <p:nvSpPr>
            <p:cNvPr id="19" name="Rectangle 18"/>
            <p:cNvSpPr/>
            <p:nvPr/>
          </p:nvSpPr>
          <p:spPr>
            <a:xfrm>
              <a:off x="3375218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5303" y="1587978"/>
              <a:ext cx="2159996" cy="1943994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492181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Suggests places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9547" y="2841060"/>
            <a:ext cx="2389387" cy="2840963"/>
            <a:chOff x="6399547" y="1453904"/>
            <a:chExt cx="2389387" cy="2840963"/>
          </a:xfrm>
        </p:grpSpPr>
        <p:sp>
          <p:nvSpPr>
            <p:cNvPr id="23" name="Rectangle 22"/>
            <p:cNvSpPr/>
            <p:nvPr/>
          </p:nvSpPr>
          <p:spPr>
            <a:xfrm>
              <a:off x="6399547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18520" y="1587978"/>
              <a:ext cx="2159996" cy="19439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8000" b="-38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6516510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Maps destinations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40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How did we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73" y="3071835"/>
            <a:ext cx="2562260" cy="3500861"/>
          </a:xfrm>
        </p:spPr>
        <p:txBody>
          <a:bodyPr>
            <a:noAutofit/>
          </a:bodyPr>
          <a:lstStyle/>
          <a:p>
            <a:pPr marL="171450" indent="-171450"/>
            <a:r>
              <a:rPr lang="en-US" sz="1800" dirty="0"/>
              <a:t>Yelp: scraping and API</a:t>
            </a:r>
          </a:p>
          <a:p>
            <a:pPr marL="360363" lvl="1" indent="-188913"/>
            <a:r>
              <a:rPr lang="en-US" sz="1800" dirty="0"/>
              <a:t>Individual ratings and comments were not available from the API</a:t>
            </a:r>
          </a:p>
          <a:p>
            <a:pPr marL="360363" lvl="1" indent="-188913"/>
            <a:r>
              <a:rPr lang="en-US" sz="1800" dirty="0"/>
              <a:t>Scraping was convenient as we could “pre-filter” businesses by neighborhood, price, and type</a:t>
            </a:r>
          </a:p>
          <a:p>
            <a:pPr marL="0" indent="-228600"/>
            <a:endParaRPr lang="en-US" sz="1800" dirty="0"/>
          </a:p>
        </p:txBody>
      </p:sp>
      <p:sp>
        <p:nvSpPr>
          <p:cNvPr id="4" name="Pentagon 3"/>
          <p:cNvSpPr/>
          <p:nvPr/>
        </p:nvSpPr>
        <p:spPr>
          <a:xfrm>
            <a:off x="394767" y="1338565"/>
            <a:ext cx="3003659" cy="1595981"/>
          </a:xfrm>
          <a:prstGeom prst="homePlate">
            <a:avLst>
              <a:gd name="adj" fmla="val 332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Getting the information</a:t>
            </a:r>
          </a:p>
        </p:txBody>
      </p:sp>
      <p:sp>
        <p:nvSpPr>
          <p:cNvPr id="5" name="Chevron 4"/>
          <p:cNvSpPr/>
          <p:nvPr/>
        </p:nvSpPr>
        <p:spPr>
          <a:xfrm>
            <a:off x="3034411" y="1338565"/>
            <a:ext cx="3089480" cy="1595981"/>
          </a:xfrm>
          <a:prstGeom prst="chevron">
            <a:avLst>
              <a:gd name="adj" fmla="val 338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Scoring places</a:t>
            </a:r>
          </a:p>
        </p:txBody>
      </p:sp>
      <p:sp>
        <p:nvSpPr>
          <p:cNvPr id="7" name="Chevron 6"/>
          <p:cNvSpPr/>
          <p:nvPr/>
        </p:nvSpPr>
        <p:spPr>
          <a:xfrm>
            <a:off x="5759876" y="1338565"/>
            <a:ext cx="3089480" cy="1595981"/>
          </a:xfrm>
          <a:prstGeom prst="chevron">
            <a:avLst>
              <a:gd name="adj" fmla="val 338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Visualizing results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30148" y="3071835"/>
            <a:ext cx="2974190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US" sz="1800" dirty="0"/>
              <a:t>Score based on:</a:t>
            </a:r>
          </a:p>
          <a:p>
            <a:pPr marL="360363" lvl="1" indent="-188913"/>
            <a:r>
              <a:rPr lang="en-US" sz="1800" dirty="0"/>
              <a:t>Price, “$, $$” from Yelp</a:t>
            </a:r>
          </a:p>
          <a:p>
            <a:pPr marL="360363" lvl="1" indent="-188913"/>
            <a:r>
              <a:rPr lang="en-US" sz="1800" dirty="0"/>
              <a:t>Ratings, weighted ratings according to the days passed since its posting</a:t>
            </a:r>
          </a:p>
          <a:p>
            <a:pPr marL="360363" lvl="1" indent="-188913"/>
            <a:r>
              <a:rPr lang="en-US" sz="1800" dirty="0"/>
              <a:t>Distance, calculated from a “gravity” center of places</a:t>
            </a:r>
          </a:p>
          <a:p>
            <a:pPr marL="360363" lvl="1" indent="-188913"/>
            <a:r>
              <a:rPr lang="en-US" sz="1800" dirty="0"/>
              <a:t>Attributes, matched from the key words checked on the website</a:t>
            </a:r>
          </a:p>
          <a:p>
            <a:pPr marL="360363" lvl="1" indent="-188913"/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50971" y="3071835"/>
            <a:ext cx="2562260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US" sz="1800" dirty="0" err="1"/>
              <a:t>Django</a:t>
            </a:r>
            <a:r>
              <a:rPr lang="en-US" sz="1800" dirty="0"/>
              <a:t> interface</a:t>
            </a:r>
          </a:p>
          <a:p>
            <a:pPr marL="171450" indent="-171450"/>
            <a:r>
              <a:rPr lang="en-US" sz="1800" dirty="0"/>
              <a:t>Return the three best-scored locations from the selected categories</a:t>
            </a:r>
          </a:p>
          <a:p>
            <a:pPr marL="171450" indent="-171450"/>
            <a:r>
              <a:rPr lang="en-US" sz="1800" dirty="0"/>
              <a:t>Show suggested spots in a map using Google Static Maps API</a:t>
            </a:r>
          </a:p>
        </p:txBody>
      </p:sp>
    </p:spTree>
    <p:extLst>
      <p:ext uri="{BB962C8B-B14F-4D97-AF65-F5344CB8AC3E}">
        <p14:creationId xmlns:p14="http://schemas.microsoft.com/office/powerpoint/2010/main" val="210519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features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2887" y="1136706"/>
            <a:ext cx="3946398" cy="3500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OAuth2 &amp; Python 2.7</a:t>
            </a:r>
          </a:p>
          <a:p>
            <a:pPr marL="171450" indent="-171450"/>
            <a:r>
              <a:rPr lang="en-US" dirty="0"/>
              <a:t>OAuth2 library is widely used to authenticate users using APIs</a:t>
            </a:r>
          </a:p>
          <a:p>
            <a:pPr marL="171450" indent="-171450"/>
            <a:r>
              <a:rPr lang="en-US" dirty="0"/>
              <a:t>Non-compatible with Python 3</a:t>
            </a:r>
          </a:p>
          <a:p>
            <a:pPr marL="171450" indent="-171450"/>
            <a:r>
              <a:rPr lang="en-US" dirty="0"/>
              <a:t>Downloaded Yelp data using Python 2.7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21999" y="1136706"/>
            <a:ext cx="4823374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Google Static Maps API</a:t>
            </a:r>
          </a:p>
          <a:p>
            <a:pPr marL="171450" indent="-171450"/>
            <a:r>
              <a:rPr lang="en-US" dirty="0"/>
              <a:t>No need to authenticate</a:t>
            </a:r>
          </a:p>
          <a:p>
            <a:pPr marL="171450" indent="-171450"/>
            <a:r>
              <a:rPr lang="en-US" dirty="0"/>
              <a:t>Calls API through a </a:t>
            </a:r>
            <a:r>
              <a:rPr lang="en-US" dirty="0" err="1"/>
              <a:t>url</a:t>
            </a:r>
            <a:r>
              <a:rPr lang="en-US" dirty="0"/>
              <a:t> with certain syntax</a:t>
            </a:r>
          </a:p>
          <a:p>
            <a:pPr marL="171450" indent="-171450"/>
            <a:r>
              <a:rPr lang="en-US" dirty="0"/>
              <a:t>Put a key at the end of </a:t>
            </a:r>
            <a:r>
              <a:rPr lang="en-US" dirty="0" err="1"/>
              <a:t>url</a:t>
            </a:r>
            <a:endParaRPr lang="en-US" dirty="0"/>
          </a:p>
          <a:p>
            <a:pPr marL="400050" lvl="1" indent="0">
              <a:buNone/>
            </a:pPr>
            <a:r>
              <a:rPr lang="en-US" sz="1400" dirty="0"/>
              <a:t>https://maps.googleapis.com/maps/api/staticmap?</a:t>
            </a:r>
          </a:p>
          <a:p>
            <a:pPr marL="400050" lvl="1" indent="0">
              <a:buNone/>
            </a:pPr>
            <a:r>
              <a:rPr lang="en-US" sz="1400" b="1" dirty="0"/>
              <a:t>size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=512x512 &amp; </a:t>
            </a:r>
            <a:r>
              <a:rPr lang="en-US" sz="1400" b="1" dirty="0" err="1"/>
              <a:t>maptype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7F7F7F"/>
                </a:solidFill>
              </a:rPr>
              <a:t>roadmap &amp; </a:t>
            </a:r>
            <a:r>
              <a:rPr lang="en-US" sz="1400" b="1" dirty="0"/>
              <a:t>markers</a:t>
            </a:r>
            <a:r>
              <a:rPr lang="en-US" sz="1400" dirty="0"/>
              <a:t>=</a:t>
            </a:r>
            <a:r>
              <a:rPr lang="en-US" sz="1400" b="1" dirty="0">
                <a:solidFill>
                  <a:srgbClr val="7F7F7F"/>
                </a:solidFill>
              </a:rPr>
              <a:t>color</a:t>
            </a:r>
            <a:r>
              <a:rPr lang="en-US" sz="1400" dirty="0">
                <a:solidFill>
                  <a:srgbClr val="7F7F7F"/>
                </a:solidFill>
              </a:rPr>
              <a:t>:purple%7C</a:t>
            </a:r>
            <a:r>
              <a:rPr lang="en-US" sz="1400" b="1" dirty="0">
                <a:solidFill>
                  <a:srgbClr val="7F7F7F"/>
                </a:solidFill>
              </a:rPr>
              <a:t>label</a:t>
            </a:r>
            <a:r>
              <a:rPr lang="en-US" sz="1400" dirty="0">
                <a:solidFill>
                  <a:srgbClr val="7F7F7F"/>
                </a:solidFill>
              </a:rPr>
              <a:t>:1%</a:t>
            </a:r>
            <a:r>
              <a:rPr lang="en-US" sz="1400" b="1" dirty="0">
                <a:solidFill>
                  <a:srgbClr val="7F7F7F"/>
                </a:solidFill>
              </a:rPr>
              <a:t>7C5420+N+Clark+St,Chicago </a:t>
            </a:r>
            <a:r>
              <a:rPr lang="en-US" sz="1400" dirty="0">
                <a:solidFill>
                  <a:srgbClr val="7F7F7F"/>
                </a:solidFill>
              </a:rPr>
              <a:t>&amp; </a:t>
            </a:r>
            <a:r>
              <a:rPr lang="en-US" sz="1400" b="1" dirty="0"/>
              <a:t>key </a:t>
            </a:r>
            <a:r>
              <a:rPr lang="en-US" sz="1400" dirty="0">
                <a:solidFill>
                  <a:srgbClr val="7F7F7F"/>
                </a:solidFill>
              </a:rPr>
              <a:t>= AIzaSyCyV611rvT1sv</a:t>
            </a:r>
            <a:r>
              <a:rPr lang="is-IS" sz="1400" dirty="0">
                <a:solidFill>
                  <a:srgbClr val="7F7F7F"/>
                </a:solidFill>
              </a:rPr>
              <a:t>…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2887" y="3613262"/>
            <a:ext cx="8482487" cy="1704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Scoring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/>
              <a:t>Sum of four individual ratings: 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/>
              <a:t>Price, takes 0.5 (if “$$”) or 1 (if “$”) value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/>
              <a:t>Ratings, discount ratings with hyperbolic discounting 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/>
              <a:t>Distance, creates a “gravity center” based on price and weight scores, then calculates the normalized  distance between the center and the business/location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/>
              <a:t>Attributes, detects the number of words found on the business matching the  provided words</a:t>
            </a:r>
          </a:p>
          <a:p>
            <a:pPr marL="0" indent="-22860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32647" y="3628372"/>
            <a:ext cx="8512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06879" y="1254812"/>
            <a:ext cx="15120" cy="2297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173526"/>
            <a:ext cx="53530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8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and surprises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7072" y="1355726"/>
            <a:ext cx="8209141" cy="1955164"/>
          </a:xfrm>
        </p:spPr>
        <p:txBody>
          <a:bodyPr>
            <a:noAutofit/>
          </a:bodyPr>
          <a:lstStyle/>
          <a:p>
            <a:pPr marL="171450" indent="-171450"/>
            <a:r>
              <a:rPr lang="en-US" dirty="0"/>
              <a:t>Scraping Yelp’s website took considerable amount of time:</a:t>
            </a:r>
          </a:p>
          <a:p>
            <a:pPr marL="360363" lvl="1" indent="-188913"/>
            <a:r>
              <a:rPr lang="en-US" dirty="0"/>
              <a:t>Too long to create </a:t>
            </a:r>
            <a:r>
              <a:rPr lang="en-US" dirty="0" err="1"/>
              <a:t>beautifulsoup</a:t>
            </a:r>
            <a:r>
              <a:rPr lang="en-US" dirty="0"/>
              <a:t> objects</a:t>
            </a:r>
          </a:p>
          <a:p>
            <a:pPr marL="360363" lvl="1" indent="-188913"/>
            <a:r>
              <a:rPr lang="en-US" dirty="0"/>
              <a:t>Some places had hundreds of reviews which took too long to read (&gt;5 sec/page and every page had only 20 reviews)</a:t>
            </a:r>
          </a:p>
          <a:p>
            <a:pPr marL="360363" lvl="1" indent="-188913"/>
            <a:r>
              <a:rPr lang="en-US" dirty="0"/>
              <a:t>We got banned several times.</a:t>
            </a:r>
          </a:p>
        </p:txBody>
      </p:sp>
      <p:pic>
        <p:nvPicPr>
          <p:cNvPr id="3" name="Picture 2" descr="Captura de pantalla 2016-03-10 a las 2.47.40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2046"/>
            <a:ext cx="9144000" cy="188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0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surprises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7072" y="1355726"/>
            <a:ext cx="8209141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defTabSz="457200">
              <a:spcBef>
                <a:spcPct val="20000"/>
              </a:spcBef>
              <a:buFont typeface="Arial"/>
              <a:buChar char="•"/>
              <a:defRPr sz="2000"/>
            </a:lvl1pPr>
            <a:lvl2pPr marL="360363" lvl="1" indent="-188913" defTabSz="457200">
              <a:spcBef>
                <a:spcPct val="20000"/>
              </a:spcBef>
              <a:buFont typeface="Arial"/>
              <a:buChar char="–"/>
              <a:defRPr sz="20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0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Yelp’s data</a:t>
            </a:r>
          </a:p>
          <a:p>
            <a:pPr lvl="1"/>
            <a:r>
              <a:rPr lang="en-US" dirty="0"/>
              <a:t>Weird or incomplete addresses: </a:t>
            </a:r>
          </a:p>
          <a:p>
            <a:pPr marL="619125" lvl="2" indent="-255588"/>
            <a:r>
              <a:rPr lang="en-US" dirty="0"/>
              <a:t>Breaking Bread Lunch in River North: </a:t>
            </a:r>
            <a:br>
              <a:rPr lang="en-US" dirty="0"/>
            </a:br>
            <a:r>
              <a:rPr lang="en-US" dirty="0"/>
              <a:t>1871 Kitchen, 222 W Merchandise Mart </a:t>
            </a:r>
            <a:r>
              <a:rPr lang="en-US" dirty="0" err="1"/>
              <a:t>Plz</a:t>
            </a:r>
            <a:r>
              <a:rPr lang="en-US" dirty="0"/>
              <a:t>, 12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Fl</a:t>
            </a:r>
            <a:r>
              <a:rPr lang="en-US" dirty="0"/>
              <a:t> </a:t>
            </a:r>
          </a:p>
          <a:p>
            <a:pPr marL="363538" lvl="1" indent="-182563"/>
            <a:r>
              <a:rPr lang="en-US" dirty="0"/>
              <a:t>No opening or closing times</a:t>
            </a:r>
          </a:p>
          <a:p>
            <a:pPr marL="363538" lvl="1" indent="-182563"/>
            <a:r>
              <a:rPr lang="en-US" dirty="0"/>
              <a:t>Limited to what people post on Yelp (ratings and comments)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 </a:t>
            </a:r>
          </a:p>
          <a:p>
            <a:pPr lvl="1"/>
            <a:r>
              <a:rPr lang="en-US" dirty="0"/>
              <a:t>Current score weights too much good ratings and not so much matches with key words: Potbelly</a:t>
            </a:r>
          </a:p>
          <a:p>
            <a:pPr lvl="1"/>
            <a:r>
              <a:rPr lang="en-US" dirty="0"/>
              <a:t>Places recommended might be irrelevant: CVS, Passport &amp; Visa Photo?</a:t>
            </a:r>
          </a:p>
          <a:p>
            <a:pPr lvl="1"/>
            <a:endParaRPr lang="en-US" dirty="0"/>
          </a:p>
          <a:p>
            <a:r>
              <a:rPr lang="en-US" dirty="0"/>
              <a:t>Dropped the feature of getting from point A to B in shortest possible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7072" y="1355726"/>
            <a:ext cx="8209141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defTabSz="457200">
              <a:spcBef>
                <a:spcPct val="20000"/>
              </a:spcBef>
              <a:buFont typeface="Arial"/>
              <a:buChar char="•"/>
              <a:defRPr sz="2000"/>
            </a:lvl1pPr>
            <a:lvl2pPr marL="360363" lvl="1" indent="-188913" defTabSz="457200">
              <a:spcBef>
                <a:spcPct val="20000"/>
              </a:spcBef>
              <a:buFont typeface="Arial"/>
              <a:buChar char="–"/>
              <a:defRPr sz="20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0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Improve scoring algorithms:</a:t>
            </a:r>
          </a:p>
          <a:p>
            <a:pPr lvl="1"/>
            <a:r>
              <a:rPr lang="en-US" dirty="0"/>
              <a:t>Text analysis from reviews to get attributes from establishments </a:t>
            </a:r>
          </a:p>
          <a:p>
            <a:pPr lvl="1"/>
            <a:r>
              <a:rPr lang="en-US" dirty="0"/>
              <a:t>Make more specific categories (bagels, shopping) </a:t>
            </a:r>
          </a:p>
          <a:p>
            <a:pPr lvl="1"/>
            <a:r>
              <a:rPr lang="en-US" dirty="0"/>
              <a:t>Use clustering algorithms to weigh distance</a:t>
            </a:r>
          </a:p>
          <a:p>
            <a:pPr lvl="1"/>
            <a:endParaRPr lang="en-US" dirty="0"/>
          </a:p>
          <a:p>
            <a:r>
              <a:rPr lang="en-US" dirty="0"/>
              <a:t>Make a more dynamic website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Javascript</a:t>
            </a:r>
            <a:r>
              <a:rPr lang="en-US" dirty="0"/>
              <a:t> to make a responsive form</a:t>
            </a:r>
          </a:p>
          <a:p>
            <a:pPr lvl="1"/>
            <a:r>
              <a:rPr lang="en-US" dirty="0"/>
              <a:t>Make interactive map (Google Maps API)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3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453</Words>
  <Application>Microsoft Macintosh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CheapChicago (formerly known as Take me away)</vt:lpstr>
      <vt:lpstr>Goal</vt:lpstr>
      <vt:lpstr>How did we do it?</vt:lpstr>
      <vt:lpstr>Interesting features</vt:lpstr>
      <vt:lpstr>Demo</vt:lpstr>
      <vt:lpstr>Challenges and surprises</vt:lpstr>
      <vt:lpstr>Challenges and surprises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</dc:title>
  <dc:creator>Carlos Grandet</dc:creator>
  <cp:lastModifiedBy>Hector Salvador López</cp:lastModifiedBy>
  <cp:revision>46</cp:revision>
  <dcterms:created xsi:type="dcterms:W3CDTF">2016-01-23T20:38:17Z</dcterms:created>
  <dcterms:modified xsi:type="dcterms:W3CDTF">2016-03-11T02:46:45Z</dcterms:modified>
</cp:coreProperties>
</file>