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grandir Wide Bold" panose="020B0604020202020204" charset="0"/>
      <p:regular r:id="rId12"/>
    </p:embeddedFont>
    <p:embeddedFont>
      <p:font typeface="Agrandir Wide Medium" panose="020B0604020202020204" charset="0"/>
      <p:regular r:id="rId13"/>
    </p:embeddedFont>
    <p:embeddedFont>
      <p:font typeface="Assistant Regular Bold" panose="020B0604020202020204" charset="-79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elegraf" panose="020B0604020202020204" charset="0"/>
      <p:regular r:id="rId19"/>
    </p:embeddedFont>
    <p:embeddedFont>
      <p:font typeface="Telegraf Bold" panose="020B0604020202020204" charset="0"/>
      <p:regular r:id="rId20"/>
    </p:embeddedFont>
    <p:embeddedFont>
      <p:font typeface="Telegraf Medium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E989-8BD3-4CB2-BBE9-4C4B7FB4F338}" v="1" dt="2020-12-11T04:00:23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2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anikhil@outlook.com" userId="c1747b5a7f36ad17" providerId="LiveId" clId="{0200E989-8BD3-4CB2-BBE9-4C4B7FB4F338}"/>
    <pc:docChg chg="undo custSel modSld">
      <pc:chgData name="akshatanikhil@outlook.com" userId="c1747b5a7f36ad17" providerId="LiveId" clId="{0200E989-8BD3-4CB2-BBE9-4C4B7FB4F338}" dt="2020-12-11T04:13:24.173" v="80" actId="14100"/>
      <pc:docMkLst>
        <pc:docMk/>
      </pc:docMkLst>
      <pc:sldChg chg="modSp mod">
        <pc:chgData name="akshatanikhil@outlook.com" userId="c1747b5a7f36ad17" providerId="LiveId" clId="{0200E989-8BD3-4CB2-BBE9-4C4B7FB4F338}" dt="2020-12-11T04:12:40.885" v="73" actId="20577"/>
        <pc:sldMkLst>
          <pc:docMk/>
          <pc:sldMk cId="0" sldId="256"/>
        </pc:sldMkLst>
        <pc:spChg chg="mod">
          <ac:chgData name="akshatanikhil@outlook.com" userId="c1747b5a7f36ad17" providerId="LiveId" clId="{0200E989-8BD3-4CB2-BBE9-4C4B7FB4F338}" dt="2020-12-11T03:07:46.864" v="9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akshatanikhil@outlook.com" userId="c1747b5a7f36ad17" providerId="LiveId" clId="{0200E989-8BD3-4CB2-BBE9-4C4B7FB4F338}" dt="2020-12-11T04:12:40.885" v="73" actId="20577"/>
          <ac:spMkLst>
            <pc:docMk/>
            <pc:sldMk cId="0" sldId="256"/>
            <ac:spMk id="26" creationId="{00000000-0000-0000-0000-000000000000}"/>
          </ac:spMkLst>
        </pc:spChg>
        <pc:grpChg chg="mod">
          <ac:chgData name="akshatanikhil@outlook.com" userId="c1747b5a7f36ad17" providerId="LiveId" clId="{0200E989-8BD3-4CB2-BBE9-4C4B7FB4F338}" dt="2020-12-11T03:08:48.563" v="42" actId="14100"/>
          <ac:grpSpMkLst>
            <pc:docMk/>
            <pc:sldMk cId="0" sldId="256"/>
            <ac:grpSpMk id="7" creationId="{00000000-0000-0000-0000-000000000000}"/>
          </ac:grpSpMkLst>
        </pc:grpChg>
      </pc:sldChg>
      <pc:sldChg chg="modSp mod">
        <pc:chgData name="akshatanikhil@outlook.com" userId="c1747b5a7f36ad17" providerId="LiveId" clId="{0200E989-8BD3-4CB2-BBE9-4C4B7FB4F338}" dt="2020-12-11T04:13:24.173" v="80" actId="14100"/>
        <pc:sldMkLst>
          <pc:docMk/>
          <pc:sldMk cId="0" sldId="260"/>
        </pc:sldMkLst>
        <pc:picChg chg="mod">
          <ac:chgData name="akshatanikhil@outlook.com" userId="c1747b5a7f36ad17" providerId="LiveId" clId="{0200E989-8BD3-4CB2-BBE9-4C4B7FB4F338}" dt="2020-12-11T04:13:24.173" v="80" actId="14100"/>
          <ac:picMkLst>
            <pc:docMk/>
            <pc:sldMk cId="0" sldId="260"/>
            <ac:picMk id="24" creationId="{00000000-0000-0000-0000-000000000000}"/>
          </ac:picMkLst>
        </pc:picChg>
      </pc:sldChg>
      <pc:sldChg chg="modSp mod">
        <pc:chgData name="akshatanikhil@outlook.com" userId="c1747b5a7f36ad17" providerId="LiveId" clId="{0200E989-8BD3-4CB2-BBE9-4C4B7FB4F338}" dt="2020-12-11T04:05:13.405" v="65" actId="20577"/>
        <pc:sldMkLst>
          <pc:docMk/>
          <pc:sldMk cId="0" sldId="261"/>
        </pc:sldMkLst>
        <pc:spChg chg="mod">
          <ac:chgData name="akshatanikhil@outlook.com" userId="c1747b5a7f36ad17" providerId="LiveId" clId="{0200E989-8BD3-4CB2-BBE9-4C4B7FB4F338}" dt="2020-12-11T04:05:13.405" v="65" actId="20577"/>
          <ac:spMkLst>
            <pc:docMk/>
            <pc:sldMk cId="0" sldId="261"/>
            <ac:spMk id="26" creationId="{00000000-0000-0000-0000-000000000000}"/>
          </ac:spMkLst>
        </pc:spChg>
      </pc:sldChg>
      <pc:sldChg chg="addSp delSp modSp mod">
        <pc:chgData name="akshatanikhil@outlook.com" userId="c1747b5a7f36ad17" providerId="LiveId" clId="{0200E989-8BD3-4CB2-BBE9-4C4B7FB4F338}" dt="2020-12-11T04:12:21.009" v="69" actId="14100"/>
        <pc:sldMkLst>
          <pc:docMk/>
          <pc:sldMk cId="0" sldId="262"/>
        </pc:sldMkLst>
        <pc:spChg chg="mod">
          <ac:chgData name="akshatanikhil@outlook.com" userId="c1747b5a7f36ad17" providerId="LiveId" clId="{0200E989-8BD3-4CB2-BBE9-4C4B7FB4F338}" dt="2020-12-11T04:12:13.814" v="67" actId="14100"/>
          <ac:spMkLst>
            <pc:docMk/>
            <pc:sldMk cId="0" sldId="262"/>
            <ac:spMk id="25" creationId="{00000000-0000-0000-0000-000000000000}"/>
          </ac:spMkLst>
        </pc:spChg>
        <pc:spChg chg="add del">
          <ac:chgData name="akshatanikhil@outlook.com" userId="c1747b5a7f36ad17" providerId="LiveId" clId="{0200E989-8BD3-4CB2-BBE9-4C4B7FB4F338}" dt="2020-12-11T03:59:22.612" v="45" actId="22"/>
          <ac:spMkLst>
            <pc:docMk/>
            <pc:sldMk cId="0" sldId="262"/>
            <ac:spMk id="34" creationId="{AF960383-7971-447E-AFE7-DD5947A14985}"/>
          </ac:spMkLst>
        </pc:spChg>
        <pc:grpChg chg="mod">
          <ac:chgData name="akshatanikhil@outlook.com" userId="c1747b5a7f36ad17" providerId="LiveId" clId="{0200E989-8BD3-4CB2-BBE9-4C4B7FB4F338}" dt="2020-12-11T04:12:16.986" v="68" actId="14100"/>
          <ac:grpSpMkLst>
            <pc:docMk/>
            <pc:sldMk cId="0" sldId="262"/>
            <ac:grpSpMk id="24" creationId="{00000000-0000-0000-0000-000000000000}"/>
          </ac:grpSpMkLst>
        </pc:grpChg>
        <pc:picChg chg="add del mod">
          <ac:chgData name="akshatanikhil@outlook.com" userId="c1747b5a7f36ad17" providerId="LiveId" clId="{0200E989-8BD3-4CB2-BBE9-4C4B7FB4F338}" dt="2020-12-11T04:00:21.890" v="48" actId="478"/>
          <ac:picMkLst>
            <pc:docMk/>
            <pc:sldMk cId="0" sldId="262"/>
            <ac:picMk id="29" creationId="{00000000-0000-0000-0000-000000000000}"/>
          </ac:picMkLst>
        </pc:picChg>
        <pc:picChg chg="add mod">
          <ac:chgData name="akshatanikhil@outlook.com" userId="c1747b5a7f36ad17" providerId="LiveId" clId="{0200E989-8BD3-4CB2-BBE9-4C4B7FB4F338}" dt="2020-12-11T04:12:21.009" v="69" actId="14100"/>
          <ac:picMkLst>
            <pc:docMk/>
            <pc:sldMk cId="0" sldId="262"/>
            <ac:picMk id="36" creationId="{5C84EA1E-7B11-43A9-A973-9A977DE33747}"/>
          </ac:picMkLst>
        </pc:picChg>
      </pc:sldChg>
      <pc:sldChg chg="modSp mod">
        <pc:chgData name="akshatanikhil@outlook.com" userId="c1747b5a7f36ad17" providerId="LiveId" clId="{0200E989-8BD3-4CB2-BBE9-4C4B7FB4F338}" dt="2020-12-11T04:00:52.576" v="61" actId="14100"/>
        <pc:sldMkLst>
          <pc:docMk/>
          <pc:sldMk cId="0" sldId="263"/>
        </pc:sldMkLst>
        <pc:picChg chg="mod">
          <ac:chgData name="akshatanikhil@outlook.com" userId="c1747b5a7f36ad17" providerId="LiveId" clId="{0200E989-8BD3-4CB2-BBE9-4C4B7FB4F338}" dt="2020-12-11T04:00:52.576" v="61" actId="14100"/>
          <ac:picMkLst>
            <pc:docMk/>
            <pc:sldMk cId="0" sldId="263"/>
            <ac:picMk id="2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537194" y="2857500"/>
            <a:ext cx="15074405" cy="6049707"/>
            <a:chOff x="0" y="0"/>
            <a:chExt cx="7599762" cy="343563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7507052" cy="3342924"/>
            </a:xfrm>
            <a:custGeom>
              <a:avLst/>
              <a:gdLst/>
              <a:ahLst/>
              <a:cxnLst/>
              <a:rect l="l" t="t" r="r" b="b"/>
              <a:pathLst>
                <a:path w="7507052" h="3342924">
                  <a:moveTo>
                    <a:pt x="0" y="3288314"/>
                  </a:moveTo>
                  <a:lnTo>
                    <a:pt x="0" y="3342924"/>
                  </a:lnTo>
                  <a:lnTo>
                    <a:pt x="7507052" y="3342924"/>
                  </a:lnTo>
                  <a:lnTo>
                    <a:pt x="7507052" y="0"/>
                  </a:lnTo>
                  <a:lnTo>
                    <a:pt x="7452442" y="0"/>
                  </a:lnTo>
                  <a:lnTo>
                    <a:pt x="7452442" y="328831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7532452" cy="3368324"/>
            </a:xfrm>
            <a:custGeom>
              <a:avLst/>
              <a:gdLst/>
              <a:ahLst/>
              <a:cxnLst/>
              <a:rect l="l" t="t" r="r" b="b"/>
              <a:pathLst>
                <a:path w="7532452" h="3368324">
                  <a:moveTo>
                    <a:pt x="7465142" y="0"/>
                  </a:moveTo>
                  <a:lnTo>
                    <a:pt x="7465142" y="12700"/>
                  </a:lnTo>
                  <a:lnTo>
                    <a:pt x="7519752" y="12700"/>
                  </a:lnTo>
                  <a:lnTo>
                    <a:pt x="7519752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7532452" y="3368324"/>
                  </a:lnTo>
                  <a:lnTo>
                    <a:pt x="753245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7507052" cy="3342924"/>
            </a:xfrm>
            <a:custGeom>
              <a:avLst/>
              <a:gdLst/>
              <a:ahLst/>
              <a:cxnLst/>
              <a:rect l="l" t="t" r="r" b="b"/>
              <a:pathLst>
                <a:path w="7507052" h="3342924">
                  <a:moveTo>
                    <a:pt x="0" y="0"/>
                  </a:moveTo>
                  <a:lnTo>
                    <a:pt x="7507052" y="0"/>
                  </a:lnTo>
                  <a:lnTo>
                    <a:pt x="7507052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532452" cy="3368324"/>
            </a:xfrm>
            <a:custGeom>
              <a:avLst/>
              <a:gdLst/>
              <a:ahLst/>
              <a:cxnLst/>
              <a:rect l="l" t="t" r="r" b="b"/>
              <a:pathLst>
                <a:path w="7532452" h="3368324">
                  <a:moveTo>
                    <a:pt x="80010" y="3368324"/>
                  </a:moveTo>
                  <a:lnTo>
                    <a:pt x="7532452" y="3368324"/>
                  </a:lnTo>
                  <a:lnTo>
                    <a:pt x="7532452" y="80010"/>
                  </a:lnTo>
                  <a:lnTo>
                    <a:pt x="7532452" y="67310"/>
                  </a:lnTo>
                  <a:lnTo>
                    <a:pt x="7532452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7519752" y="12700"/>
                  </a:lnTo>
                  <a:lnTo>
                    <a:pt x="7519752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2288538" y="3719873"/>
            <a:ext cx="10201914" cy="186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spc="280">
                <a:solidFill>
                  <a:srgbClr val="000000"/>
                </a:solidFill>
                <a:latin typeface="Agrandir Wide Bold"/>
              </a:rPr>
              <a:t>Alumni Association Database Analysis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 b="86205"/>
          <a:stretch>
            <a:fillRect/>
          </a:stretch>
        </p:blipFill>
        <p:spPr>
          <a:xfrm>
            <a:off x="10825923" y="5175272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3724606" y="3986210"/>
            <a:ext cx="2717122" cy="3433191"/>
            <a:chOff x="0" y="0"/>
            <a:chExt cx="3622829" cy="457758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3622829" cy="4577588"/>
              <a:chOff x="0" y="0"/>
              <a:chExt cx="1588770" cy="200747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6350" y="6350"/>
                <a:ext cx="1576070" cy="1994774"/>
              </a:xfrm>
              <a:custGeom>
                <a:avLst/>
                <a:gdLst/>
                <a:ahLst/>
                <a:cxnLst/>
                <a:rect l="l" t="t" r="r" b="b"/>
                <a:pathLst>
                  <a:path w="1576070" h="1994774">
                    <a:moveTo>
                      <a:pt x="1576070" y="271780"/>
                    </a:moveTo>
                    <a:lnTo>
                      <a:pt x="1576070" y="1994774"/>
                    </a:lnTo>
                    <a:lnTo>
                      <a:pt x="0" y="1994774"/>
                    </a:lnTo>
                    <a:lnTo>
                      <a:pt x="0" y="0"/>
                    </a:lnTo>
                    <a:lnTo>
                      <a:pt x="1304290" y="0"/>
                    </a:lnTo>
                    <a:close/>
                  </a:path>
                </a:pathLst>
              </a:custGeom>
              <a:solidFill>
                <a:srgbClr val="B6E3F9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1588770" cy="2007474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2007474">
                    <a:moveTo>
                      <a:pt x="1588770" y="2007474"/>
                    </a:moveTo>
                    <a:lnTo>
                      <a:pt x="0" y="2007474"/>
                    </a:lnTo>
                    <a:lnTo>
                      <a:pt x="0" y="0"/>
                    </a:lnTo>
                    <a:lnTo>
                      <a:pt x="1313180" y="0"/>
                    </a:lnTo>
                    <a:lnTo>
                      <a:pt x="1588770" y="275590"/>
                    </a:lnTo>
                    <a:cubicBezTo>
                      <a:pt x="1588770" y="275590"/>
                      <a:pt x="1588770" y="2007474"/>
                      <a:pt x="1588770" y="2007474"/>
                    </a:cubicBezTo>
                    <a:close/>
                    <a:moveTo>
                      <a:pt x="12700" y="1994774"/>
                    </a:moveTo>
                    <a:lnTo>
                      <a:pt x="1576070" y="1994774"/>
                    </a:lnTo>
                    <a:lnTo>
                      <a:pt x="1576070" y="280670"/>
                    </a:lnTo>
                    <a:lnTo>
                      <a:pt x="1308100" y="12700"/>
                    </a:lnTo>
                    <a:lnTo>
                      <a:pt x="12700" y="12700"/>
                    </a:lnTo>
                    <a:lnTo>
                      <a:pt x="12700" y="199477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411367" y="642511"/>
              <a:ext cx="2800097" cy="33271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50"/>
                </a:lnSpc>
              </a:pPr>
              <a:r>
                <a:rPr lang="en-US" sz="2115" dirty="0">
                  <a:solidFill>
                    <a:srgbClr val="000000"/>
                  </a:solidFill>
                  <a:latin typeface="Telegraf"/>
                </a:rPr>
                <a:t>To optimize existing and new events to attract more First-Time attendees and Gift Prospects</a:t>
              </a:r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7661" y="576987"/>
            <a:ext cx="6782583" cy="1601134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317113" y="6119435"/>
            <a:ext cx="10201914" cy="192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spc="160">
                <a:solidFill>
                  <a:srgbClr val="000000"/>
                </a:solidFill>
                <a:latin typeface="Assistant Regular Bold"/>
              </a:rPr>
              <a:t>Akshata Kishore Moharir</a:t>
            </a:r>
          </a:p>
          <a:p>
            <a:pPr>
              <a:lnSpc>
                <a:spcPts val="3840"/>
              </a:lnSpc>
            </a:pPr>
            <a:r>
              <a:rPr lang="en-US" sz="3200" spc="160">
                <a:solidFill>
                  <a:srgbClr val="000000"/>
                </a:solidFill>
                <a:latin typeface="Assistant Regular Bold"/>
              </a:rPr>
              <a:t>Aditya Deshpande</a:t>
            </a:r>
          </a:p>
          <a:p>
            <a:pPr>
              <a:lnSpc>
                <a:spcPts val="3840"/>
              </a:lnSpc>
            </a:pPr>
            <a:r>
              <a:rPr lang="en-US" sz="3200" spc="160">
                <a:solidFill>
                  <a:srgbClr val="000000"/>
                </a:solidFill>
                <a:latin typeface="Assistant Regular Bold"/>
              </a:rPr>
              <a:t>Apurva Dixit</a:t>
            </a:r>
          </a:p>
          <a:p>
            <a:pPr>
              <a:lnSpc>
                <a:spcPts val="3840"/>
              </a:lnSpc>
            </a:pPr>
            <a:r>
              <a:rPr lang="en-US" sz="3200" spc="160">
                <a:solidFill>
                  <a:srgbClr val="000000"/>
                </a:solidFill>
                <a:latin typeface="Assistant Regular Bold"/>
              </a:rPr>
              <a:t>Colin Grant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155642" y="6119435"/>
            <a:ext cx="1271067" cy="174335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835448" y="6242926"/>
            <a:ext cx="1947393" cy="168184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9626735" y="6896498"/>
            <a:ext cx="944262" cy="505612"/>
            <a:chOff x="0" y="0"/>
            <a:chExt cx="801670" cy="429260"/>
          </a:xfrm>
        </p:grpSpPr>
        <p:sp>
          <p:nvSpPr>
            <p:cNvPr id="24" name="Freeform 24"/>
            <p:cNvSpPr/>
            <p:nvPr/>
          </p:nvSpPr>
          <p:spPr>
            <a:xfrm>
              <a:off x="0" y="-5080"/>
              <a:ext cx="801670" cy="434340"/>
            </a:xfrm>
            <a:custGeom>
              <a:avLst/>
              <a:gdLst/>
              <a:ahLst/>
              <a:cxnLst/>
              <a:rect l="l" t="t" r="r" b="b"/>
              <a:pathLst>
                <a:path w="801670" h="434340">
                  <a:moveTo>
                    <a:pt x="783890" y="187960"/>
                  </a:moveTo>
                  <a:lnTo>
                    <a:pt x="522270" y="11430"/>
                  </a:lnTo>
                  <a:cubicBezTo>
                    <a:pt x="504490" y="0"/>
                    <a:pt x="481630" y="3810"/>
                    <a:pt x="468930" y="21590"/>
                  </a:cubicBezTo>
                  <a:cubicBezTo>
                    <a:pt x="457500" y="39370"/>
                    <a:pt x="461310" y="62230"/>
                    <a:pt x="479090" y="74930"/>
                  </a:cubicBezTo>
                  <a:lnTo>
                    <a:pt x="63784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637840" y="257810"/>
                  </a:lnTo>
                  <a:lnTo>
                    <a:pt x="479090" y="364490"/>
                  </a:lnTo>
                  <a:cubicBezTo>
                    <a:pt x="461310" y="375920"/>
                    <a:pt x="457500" y="400050"/>
                    <a:pt x="468930" y="417830"/>
                  </a:cubicBezTo>
                  <a:cubicBezTo>
                    <a:pt x="476550" y="429260"/>
                    <a:pt x="487980" y="434340"/>
                    <a:pt x="500680" y="434340"/>
                  </a:cubicBezTo>
                  <a:cubicBezTo>
                    <a:pt x="508300" y="434340"/>
                    <a:pt x="515920" y="431800"/>
                    <a:pt x="522270" y="427990"/>
                  </a:cubicBezTo>
                  <a:lnTo>
                    <a:pt x="785160" y="251460"/>
                  </a:lnTo>
                  <a:cubicBezTo>
                    <a:pt x="795320" y="243840"/>
                    <a:pt x="801670" y="232410"/>
                    <a:pt x="801670" y="219710"/>
                  </a:cubicBezTo>
                  <a:cubicBezTo>
                    <a:pt x="801670" y="207010"/>
                    <a:pt x="795320" y="195580"/>
                    <a:pt x="783890" y="187960"/>
                  </a:cubicBezTo>
                  <a:close/>
                </a:path>
              </a:pathLst>
            </a:custGeom>
            <a:solidFill>
              <a:srgbClr val="DEA500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3326257" y="1152525"/>
            <a:ext cx="3933043" cy="431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December 9,</a:t>
            </a:r>
            <a:r>
              <a:rPr lang="en-US" sz="2600" u="none">
                <a:solidFill>
                  <a:srgbClr val="000000"/>
                </a:solidFill>
                <a:latin typeface="Telegraf"/>
              </a:rPr>
              <a:t> 2020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753601" y="3008287"/>
            <a:ext cx="4976248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spc="160" dirty="0">
                <a:solidFill>
                  <a:srgbClr val="000000"/>
                </a:solidFill>
                <a:latin typeface="Assistant Regular Bold"/>
              </a:rPr>
              <a:t>Group: Project0506_11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271374" y="2729740"/>
            <a:ext cx="9606199" cy="5984020"/>
            <a:chOff x="0" y="0"/>
            <a:chExt cx="5515254" cy="343563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5422544" cy="3342924"/>
            </a:xfrm>
            <a:custGeom>
              <a:avLst/>
              <a:gdLst/>
              <a:ahLst/>
              <a:cxnLst/>
              <a:rect l="l" t="t" r="r" b="b"/>
              <a:pathLst>
                <a:path w="5422544" h="3342924">
                  <a:moveTo>
                    <a:pt x="0" y="3288314"/>
                  </a:moveTo>
                  <a:lnTo>
                    <a:pt x="0" y="3342924"/>
                  </a:lnTo>
                  <a:lnTo>
                    <a:pt x="5422544" y="3342924"/>
                  </a:lnTo>
                  <a:lnTo>
                    <a:pt x="5422544" y="0"/>
                  </a:lnTo>
                  <a:lnTo>
                    <a:pt x="5367934" y="0"/>
                  </a:lnTo>
                  <a:lnTo>
                    <a:pt x="5367934" y="3288314"/>
                  </a:lnTo>
                  <a:close/>
                </a:path>
              </a:pathLst>
            </a:custGeom>
            <a:solidFill>
              <a:srgbClr val="B6E3F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5447944" cy="3368324"/>
            </a:xfrm>
            <a:custGeom>
              <a:avLst/>
              <a:gdLst/>
              <a:ahLst/>
              <a:cxnLst/>
              <a:rect l="l" t="t" r="r" b="b"/>
              <a:pathLst>
                <a:path w="5447944" h="3368324">
                  <a:moveTo>
                    <a:pt x="5380634" y="0"/>
                  </a:moveTo>
                  <a:lnTo>
                    <a:pt x="5380634" y="12700"/>
                  </a:lnTo>
                  <a:lnTo>
                    <a:pt x="5435244" y="12700"/>
                  </a:lnTo>
                  <a:lnTo>
                    <a:pt x="5435244" y="3355624"/>
                  </a:lnTo>
                  <a:lnTo>
                    <a:pt x="12700" y="3355624"/>
                  </a:lnTo>
                  <a:lnTo>
                    <a:pt x="12700" y="3301014"/>
                  </a:lnTo>
                  <a:lnTo>
                    <a:pt x="0" y="3301014"/>
                  </a:lnTo>
                  <a:lnTo>
                    <a:pt x="0" y="3368324"/>
                  </a:lnTo>
                  <a:lnTo>
                    <a:pt x="5447944" y="3368324"/>
                  </a:lnTo>
                  <a:lnTo>
                    <a:pt x="544794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5422544" cy="3342924"/>
            </a:xfrm>
            <a:custGeom>
              <a:avLst/>
              <a:gdLst/>
              <a:ahLst/>
              <a:cxnLst/>
              <a:rect l="l" t="t" r="r" b="b"/>
              <a:pathLst>
                <a:path w="5422544" h="3342924">
                  <a:moveTo>
                    <a:pt x="0" y="0"/>
                  </a:moveTo>
                  <a:lnTo>
                    <a:pt x="5422544" y="0"/>
                  </a:lnTo>
                  <a:lnTo>
                    <a:pt x="5422544" y="3342924"/>
                  </a:lnTo>
                  <a:lnTo>
                    <a:pt x="0" y="33429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5447944" cy="3368324"/>
            </a:xfrm>
            <a:custGeom>
              <a:avLst/>
              <a:gdLst/>
              <a:ahLst/>
              <a:cxnLst/>
              <a:rect l="l" t="t" r="r" b="b"/>
              <a:pathLst>
                <a:path w="5447944" h="3368324">
                  <a:moveTo>
                    <a:pt x="80010" y="3368324"/>
                  </a:moveTo>
                  <a:lnTo>
                    <a:pt x="5447944" y="3368324"/>
                  </a:lnTo>
                  <a:lnTo>
                    <a:pt x="5447944" y="80010"/>
                  </a:lnTo>
                  <a:lnTo>
                    <a:pt x="5447944" y="67310"/>
                  </a:lnTo>
                  <a:lnTo>
                    <a:pt x="5447944" y="0"/>
                  </a:lnTo>
                  <a:lnTo>
                    <a:pt x="0" y="0"/>
                  </a:lnTo>
                  <a:lnTo>
                    <a:pt x="0" y="3368324"/>
                  </a:lnTo>
                  <a:lnTo>
                    <a:pt x="67310" y="3368324"/>
                  </a:lnTo>
                  <a:lnTo>
                    <a:pt x="80010" y="3368324"/>
                  </a:lnTo>
                  <a:close/>
                  <a:moveTo>
                    <a:pt x="12700" y="12700"/>
                  </a:moveTo>
                  <a:lnTo>
                    <a:pt x="5435244" y="12700"/>
                  </a:lnTo>
                  <a:lnTo>
                    <a:pt x="5435244" y="3355624"/>
                  </a:lnTo>
                  <a:lnTo>
                    <a:pt x="12700" y="335562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5592317" y="3903129"/>
            <a:ext cx="6111074" cy="334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 spc="500">
                <a:solidFill>
                  <a:srgbClr val="000000"/>
                </a:solidFill>
                <a:latin typeface="Agrandir Wide Bold"/>
              </a:rPr>
              <a:t>Thank you!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 b="86205"/>
          <a:stretch>
            <a:fillRect/>
          </a:stretch>
        </p:blipFill>
        <p:spPr>
          <a:xfrm>
            <a:off x="9600695" y="6332052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2519012" y="4351562"/>
            <a:ext cx="2717122" cy="2740375"/>
            <a:chOff x="0" y="0"/>
            <a:chExt cx="1588770" cy="1602367"/>
          </a:xfrm>
        </p:grpSpPr>
        <p:sp>
          <p:nvSpPr>
            <p:cNvPr id="15" name="Freeform 15"/>
            <p:cNvSpPr/>
            <p:nvPr/>
          </p:nvSpPr>
          <p:spPr>
            <a:xfrm>
              <a:off x="6350" y="6350"/>
              <a:ext cx="1576070" cy="1589667"/>
            </a:xfrm>
            <a:custGeom>
              <a:avLst/>
              <a:gdLst/>
              <a:ahLst/>
              <a:cxnLst/>
              <a:rect l="l" t="t" r="r" b="b"/>
              <a:pathLst>
                <a:path w="1576070" h="1589667">
                  <a:moveTo>
                    <a:pt x="1576070" y="271780"/>
                  </a:moveTo>
                  <a:lnTo>
                    <a:pt x="1576070" y="1589667"/>
                  </a:lnTo>
                  <a:lnTo>
                    <a:pt x="0" y="1589667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588770" cy="1602367"/>
            </a:xfrm>
            <a:custGeom>
              <a:avLst/>
              <a:gdLst/>
              <a:ahLst/>
              <a:cxnLst/>
              <a:rect l="l" t="t" r="r" b="b"/>
              <a:pathLst>
                <a:path w="1588770" h="1602367">
                  <a:moveTo>
                    <a:pt x="1588770" y="1602367"/>
                  </a:moveTo>
                  <a:lnTo>
                    <a:pt x="0" y="1602367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1602367"/>
                    <a:pt x="1588770" y="1602367"/>
                  </a:cubicBezTo>
                  <a:close/>
                  <a:moveTo>
                    <a:pt x="12700" y="1589667"/>
                  </a:moveTo>
                  <a:lnTo>
                    <a:pt x="1576070" y="1589667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15896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965223" y="4844435"/>
            <a:ext cx="1824700" cy="170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0"/>
              </a:lnSpc>
            </a:pPr>
            <a:r>
              <a:rPr lang="en-US" sz="2115">
                <a:solidFill>
                  <a:srgbClr val="000000"/>
                </a:solidFill>
                <a:latin typeface="Telegraf"/>
              </a:rPr>
              <a:t>Have a great day ahead.</a:t>
            </a:r>
          </a:p>
          <a:p>
            <a:pPr>
              <a:lnSpc>
                <a:spcPts val="2750"/>
              </a:lnSpc>
            </a:pPr>
            <a:endParaRPr lang="en-US" sz="2115">
              <a:solidFill>
                <a:srgbClr val="000000"/>
              </a:solidFill>
              <a:latin typeface="Telegraf"/>
            </a:endParaRPr>
          </a:p>
          <a:p>
            <a:pPr marL="0" lvl="0" indent="0">
              <a:lnSpc>
                <a:spcPts val="2750"/>
              </a:lnSpc>
            </a:pPr>
            <a:r>
              <a:rPr lang="en-US" sz="2115">
                <a:solidFill>
                  <a:srgbClr val="000000"/>
                </a:solidFill>
                <a:latin typeface="Telegraf Bold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sp>
        <p:nvSpPr>
          <p:cNvPr id="7" name="TextBox 7"/>
          <p:cNvSpPr txBox="1"/>
          <p:nvPr/>
        </p:nvSpPr>
        <p:spPr>
          <a:xfrm>
            <a:off x="1028700" y="1152525"/>
            <a:ext cx="393304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MDM Compa</a:t>
            </a:r>
            <a:r>
              <a:rPr lang="en-US" sz="2600" u="none">
                <a:solidFill>
                  <a:srgbClr val="000000"/>
                </a:solidFill>
                <a:latin typeface="Telegraf"/>
              </a:rPr>
              <a:t>ny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2720215"/>
            <a:ext cx="6959664" cy="6538085"/>
            <a:chOff x="0" y="0"/>
            <a:chExt cx="3995786" cy="3753742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l="l" t="t" r="r" b="b"/>
              <a:pathLst>
                <a:path w="3903076" h="3661032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l="l" t="t" r="r" b="b"/>
              <a:pathLst>
                <a:path w="3903075" h="3661032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795848" y="4593929"/>
            <a:ext cx="5425368" cy="2303037"/>
            <a:chOff x="0" y="0"/>
            <a:chExt cx="7233824" cy="307071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23825"/>
              <a:ext cx="7233824" cy="2052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59"/>
                </a:lnSpc>
              </a:pPr>
              <a:r>
                <a:rPr lang="en-US" sz="4800" spc="240">
                  <a:solidFill>
                    <a:srgbClr val="000000"/>
                  </a:solidFill>
                  <a:latin typeface="Agrandir Wide Bold"/>
                </a:rPr>
                <a:t>Presentation Agenda</a:t>
              </a: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/>
            <a:srcRect b="86205"/>
            <a:stretch>
              <a:fillRect/>
            </a:stretch>
          </p:blipFill>
          <p:spPr>
            <a:xfrm>
              <a:off x="0" y="2694358"/>
              <a:ext cx="2346372" cy="376358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8386206" y="2720215"/>
            <a:ext cx="8873094" cy="6538085"/>
            <a:chOff x="0" y="0"/>
            <a:chExt cx="5094352" cy="3753742"/>
          </a:xfrm>
        </p:grpSpPr>
        <p:sp>
          <p:nvSpPr>
            <p:cNvPr id="17" name="Freeform 17"/>
            <p:cNvSpPr/>
            <p:nvPr/>
          </p:nvSpPr>
          <p:spPr>
            <a:xfrm>
              <a:off x="80010" y="8001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3606422"/>
                  </a:moveTo>
                  <a:lnTo>
                    <a:pt x="0" y="3661032"/>
                  </a:lnTo>
                  <a:lnTo>
                    <a:pt x="5001642" y="3661032"/>
                  </a:lnTo>
                  <a:lnTo>
                    <a:pt x="5001642" y="0"/>
                  </a:lnTo>
                  <a:lnTo>
                    <a:pt x="4947032" y="0"/>
                  </a:lnTo>
                  <a:lnTo>
                    <a:pt x="4947032" y="3606422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7310" y="6731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4959732" y="0"/>
                  </a:moveTo>
                  <a:lnTo>
                    <a:pt x="4959732" y="12700"/>
                  </a:ln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5027042" y="3686432"/>
                  </a:lnTo>
                  <a:lnTo>
                    <a:pt x="50270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5001642" cy="3661032"/>
            </a:xfrm>
            <a:custGeom>
              <a:avLst/>
              <a:gdLst/>
              <a:ahLst/>
              <a:cxnLst/>
              <a:rect l="l" t="t" r="r" b="b"/>
              <a:pathLst>
                <a:path w="5001642" h="3661032">
                  <a:moveTo>
                    <a:pt x="0" y="0"/>
                  </a:moveTo>
                  <a:lnTo>
                    <a:pt x="5001642" y="0"/>
                  </a:lnTo>
                  <a:lnTo>
                    <a:pt x="5001642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5027042" cy="3686432"/>
            </a:xfrm>
            <a:custGeom>
              <a:avLst/>
              <a:gdLst/>
              <a:ahLst/>
              <a:cxnLst/>
              <a:rect l="l" t="t" r="r" b="b"/>
              <a:pathLst>
                <a:path w="5027042" h="3686432">
                  <a:moveTo>
                    <a:pt x="80010" y="3686432"/>
                  </a:moveTo>
                  <a:lnTo>
                    <a:pt x="5027042" y="3686432"/>
                  </a:lnTo>
                  <a:lnTo>
                    <a:pt x="5027042" y="80010"/>
                  </a:lnTo>
                  <a:lnTo>
                    <a:pt x="5027042" y="67310"/>
                  </a:lnTo>
                  <a:lnTo>
                    <a:pt x="5027042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5014342" y="12700"/>
                  </a:lnTo>
                  <a:lnTo>
                    <a:pt x="5014342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9802594" y="3649801"/>
            <a:ext cx="843068" cy="833495"/>
            <a:chOff x="0" y="0"/>
            <a:chExt cx="1124091" cy="1111327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4"/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23" name="TextBox 23"/>
            <p:cNvSpPr txBox="1"/>
            <p:nvPr/>
          </p:nvSpPr>
          <p:spPr>
            <a:xfrm>
              <a:off x="247126" y="94527"/>
              <a:ext cx="594774" cy="84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234487" y="3831032"/>
            <a:ext cx="4608425" cy="41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"/>
              </a:rPr>
              <a:t>Background &amp; Introduction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802594" y="4930971"/>
            <a:ext cx="843068" cy="835404"/>
            <a:chOff x="0" y="0"/>
            <a:chExt cx="1124091" cy="1113872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234487" y="4918596"/>
            <a:ext cx="5167504" cy="801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"/>
              </a:rPr>
              <a:t>Conceptual, Logical &amp; Physical Database Design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802594" y="6212141"/>
            <a:ext cx="843068" cy="835404"/>
            <a:chOff x="0" y="0"/>
            <a:chExt cx="1124091" cy="1113872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31" name="TextBox 31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1234487" y="6393372"/>
            <a:ext cx="5167504" cy="41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"/>
              </a:rPr>
              <a:t>Business Use Cases &amp; Applications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9802594" y="7493310"/>
            <a:ext cx="843068" cy="835404"/>
            <a:chOff x="0" y="0"/>
            <a:chExt cx="1124091" cy="1113872"/>
          </a:xfrm>
        </p:grpSpPr>
        <p:pic>
          <p:nvPicPr>
            <p:cNvPr id="34" name="Picture 3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35" name="TextBox 35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234487" y="7674542"/>
            <a:ext cx="5167504" cy="413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Telegraf"/>
              </a:rPr>
              <a:t>Conclusion &amp; Recommendations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7661" y="576987"/>
            <a:ext cx="6782583" cy="1601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2176344"/>
            <a:ext cx="16230600" cy="2010265"/>
            <a:chOff x="0" y="0"/>
            <a:chExt cx="9318553" cy="1154163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1006843"/>
                  </a:moveTo>
                  <a:lnTo>
                    <a:pt x="0" y="1061453"/>
                  </a:lnTo>
                  <a:lnTo>
                    <a:pt x="9225843" y="1061453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1006843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019543"/>
                  </a:lnTo>
                  <a:lnTo>
                    <a:pt x="0" y="1019543"/>
                  </a:lnTo>
                  <a:lnTo>
                    <a:pt x="0" y="1086853"/>
                  </a:lnTo>
                  <a:lnTo>
                    <a:pt x="9251243" y="1086853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225843" cy="1061453"/>
            </a:xfrm>
            <a:custGeom>
              <a:avLst/>
              <a:gdLst/>
              <a:ahLst/>
              <a:cxnLst/>
              <a:rect l="l" t="t" r="r" b="b"/>
              <a:pathLst>
                <a:path w="9225843" h="1061453">
                  <a:moveTo>
                    <a:pt x="0" y="0"/>
                  </a:moveTo>
                  <a:lnTo>
                    <a:pt x="9225843" y="0"/>
                  </a:lnTo>
                  <a:lnTo>
                    <a:pt x="9225843" y="1061453"/>
                  </a:lnTo>
                  <a:lnTo>
                    <a:pt x="0" y="10614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251243" cy="1086853"/>
            </a:xfrm>
            <a:custGeom>
              <a:avLst/>
              <a:gdLst/>
              <a:ahLst/>
              <a:cxnLst/>
              <a:rect l="l" t="t" r="r" b="b"/>
              <a:pathLst>
                <a:path w="9251243" h="1086853">
                  <a:moveTo>
                    <a:pt x="80010" y="1086853"/>
                  </a:moveTo>
                  <a:lnTo>
                    <a:pt x="9251243" y="1086853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1086853"/>
                  </a:lnTo>
                  <a:lnTo>
                    <a:pt x="67310" y="1086853"/>
                  </a:lnTo>
                  <a:lnTo>
                    <a:pt x="80010" y="1086853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1074153"/>
                  </a:lnTo>
                  <a:lnTo>
                    <a:pt x="12700" y="107415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784445" y="2458318"/>
            <a:ext cx="7264305" cy="125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349">
                <a:solidFill>
                  <a:srgbClr val="000000"/>
                </a:solidFill>
                <a:latin typeface="Agrandir Wide Bold"/>
              </a:rPr>
              <a:t>Background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 b="86205"/>
          <a:stretch>
            <a:fillRect/>
          </a:stretch>
        </p:blipFill>
        <p:spPr>
          <a:xfrm>
            <a:off x="8929333" y="3249892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4532935"/>
            <a:ext cx="16230600" cy="4725365"/>
            <a:chOff x="0" y="0"/>
            <a:chExt cx="9318553" cy="2712997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9225843" cy="2620287"/>
            </a:xfrm>
            <a:custGeom>
              <a:avLst/>
              <a:gdLst/>
              <a:ahLst/>
              <a:cxnLst/>
              <a:rect l="l" t="t" r="r" b="b"/>
              <a:pathLst>
                <a:path w="9225843" h="2620287">
                  <a:moveTo>
                    <a:pt x="0" y="2565677"/>
                  </a:moveTo>
                  <a:lnTo>
                    <a:pt x="0" y="2620287"/>
                  </a:lnTo>
                  <a:lnTo>
                    <a:pt x="9225843" y="2620287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2565677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9251243" cy="2645687"/>
            </a:xfrm>
            <a:custGeom>
              <a:avLst/>
              <a:gdLst/>
              <a:ahLst/>
              <a:cxnLst/>
              <a:rect l="l" t="t" r="r" b="b"/>
              <a:pathLst>
                <a:path w="9251243" h="2645687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2632987"/>
                  </a:lnTo>
                  <a:lnTo>
                    <a:pt x="12700" y="2632987"/>
                  </a:lnTo>
                  <a:lnTo>
                    <a:pt x="12700" y="2578377"/>
                  </a:lnTo>
                  <a:lnTo>
                    <a:pt x="0" y="2578377"/>
                  </a:lnTo>
                  <a:lnTo>
                    <a:pt x="0" y="2645687"/>
                  </a:lnTo>
                  <a:lnTo>
                    <a:pt x="9251243" y="2645687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9225843" cy="2620287"/>
            </a:xfrm>
            <a:custGeom>
              <a:avLst/>
              <a:gdLst/>
              <a:ahLst/>
              <a:cxnLst/>
              <a:rect l="l" t="t" r="r" b="b"/>
              <a:pathLst>
                <a:path w="9225843" h="2620287">
                  <a:moveTo>
                    <a:pt x="0" y="0"/>
                  </a:moveTo>
                  <a:lnTo>
                    <a:pt x="9225843" y="0"/>
                  </a:lnTo>
                  <a:lnTo>
                    <a:pt x="9225843" y="2620287"/>
                  </a:lnTo>
                  <a:lnTo>
                    <a:pt x="0" y="26202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9251243" cy="2645687"/>
            </a:xfrm>
            <a:custGeom>
              <a:avLst/>
              <a:gdLst/>
              <a:ahLst/>
              <a:cxnLst/>
              <a:rect l="l" t="t" r="r" b="b"/>
              <a:pathLst>
                <a:path w="9251243" h="2645687">
                  <a:moveTo>
                    <a:pt x="80010" y="2645687"/>
                  </a:moveTo>
                  <a:lnTo>
                    <a:pt x="9251243" y="2645687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2645687"/>
                  </a:lnTo>
                  <a:lnTo>
                    <a:pt x="67310" y="2645687"/>
                  </a:lnTo>
                  <a:lnTo>
                    <a:pt x="80010" y="2645687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2632987"/>
                  </a:lnTo>
                  <a:lnTo>
                    <a:pt x="12700" y="263298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337638" y="5424886"/>
            <a:ext cx="15529115" cy="3246262"/>
            <a:chOff x="0" y="0"/>
            <a:chExt cx="20705487" cy="4328350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95250"/>
              <a:ext cx="20705487" cy="1964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19"/>
                </a:lnSpc>
              </a:pPr>
              <a:r>
                <a:rPr lang="en-US" sz="2800">
                  <a:solidFill>
                    <a:srgbClr val="000000"/>
                  </a:solidFill>
                  <a:latin typeface="Telegraf Bold"/>
                </a:rPr>
                <a:t>The Alumni Association as</a:t>
              </a:r>
              <a:r>
                <a:rPr lang="en-US" sz="2800" u="none">
                  <a:solidFill>
                    <a:srgbClr val="000000"/>
                  </a:solidFill>
                  <a:latin typeface="Telegraf Bold"/>
                </a:rPr>
                <a:t> a client is looking for the longitudinal impact report focusing on understanding the correlation between the Events and the First-Time Attendees and also the Major Prospects.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70637"/>
              <a:ext cx="20705487" cy="1957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elegraf"/>
                </a:rPr>
                <a:t>The data set provided is from 07/01/2013-11/30/2019 and contains seven subsets of data, arranged by fiscal year (July 1-June 30).</a:t>
              </a: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elegraf"/>
                </a:rPr>
                <a:t>The data set outlines each program or event hosted by the Alumni Association and provides general information about the event as well as the event attendees.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7034804" cy="2469570"/>
            <a:chOff x="0" y="0"/>
            <a:chExt cx="4038926" cy="1417866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3946216" cy="1325156"/>
            </a:xfrm>
            <a:custGeom>
              <a:avLst/>
              <a:gdLst/>
              <a:ahLst/>
              <a:cxnLst/>
              <a:rect l="l" t="t" r="r" b="b"/>
              <a:pathLst>
                <a:path w="3946216" h="1325156">
                  <a:moveTo>
                    <a:pt x="0" y="1270546"/>
                  </a:moveTo>
                  <a:lnTo>
                    <a:pt x="0" y="1325156"/>
                  </a:lnTo>
                  <a:lnTo>
                    <a:pt x="3946216" y="1325156"/>
                  </a:lnTo>
                  <a:lnTo>
                    <a:pt x="3946216" y="0"/>
                  </a:lnTo>
                  <a:lnTo>
                    <a:pt x="3891606" y="0"/>
                  </a:lnTo>
                  <a:lnTo>
                    <a:pt x="3891606" y="1270546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3971616" cy="1350556"/>
            </a:xfrm>
            <a:custGeom>
              <a:avLst/>
              <a:gdLst/>
              <a:ahLst/>
              <a:cxnLst/>
              <a:rect l="l" t="t" r="r" b="b"/>
              <a:pathLst>
                <a:path w="3971616" h="1350556">
                  <a:moveTo>
                    <a:pt x="3904306" y="0"/>
                  </a:moveTo>
                  <a:lnTo>
                    <a:pt x="3904306" y="12700"/>
                  </a:lnTo>
                  <a:lnTo>
                    <a:pt x="3958916" y="12700"/>
                  </a:lnTo>
                  <a:lnTo>
                    <a:pt x="3958916" y="1337856"/>
                  </a:lnTo>
                  <a:lnTo>
                    <a:pt x="12700" y="1337856"/>
                  </a:lnTo>
                  <a:lnTo>
                    <a:pt x="12700" y="1283246"/>
                  </a:lnTo>
                  <a:lnTo>
                    <a:pt x="0" y="1283246"/>
                  </a:lnTo>
                  <a:lnTo>
                    <a:pt x="0" y="1350556"/>
                  </a:lnTo>
                  <a:lnTo>
                    <a:pt x="3971616" y="1350556"/>
                  </a:lnTo>
                  <a:lnTo>
                    <a:pt x="397161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3946216" cy="1325156"/>
            </a:xfrm>
            <a:custGeom>
              <a:avLst/>
              <a:gdLst/>
              <a:ahLst/>
              <a:cxnLst/>
              <a:rect l="l" t="t" r="r" b="b"/>
              <a:pathLst>
                <a:path w="3946216" h="1325156">
                  <a:moveTo>
                    <a:pt x="0" y="0"/>
                  </a:moveTo>
                  <a:lnTo>
                    <a:pt x="3946216" y="0"/>
                  </a:lnTo>
                  <a:lnTo>
                    <a:pt x="3946216" y="1325156"/>
                  </a:lnTo>
                  <a:lnTo>
                    <a:pt x="0" y="132515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971616" cy="1350556"/>
            </a:xfrm>
            <a:custGeom>
              <a:avLst/>
              <a:gdLst/>
              <a:ahLst/>
              <a:cxnLst/>
              <a:rect l="l" t="t" r="r" b="b"/>
              <a:pathLst>
                <a:path w="3971616" h="1350556">
                  <a:moveTo>
                    <a:pt x="80010" y="1350556"/>
                  </a:moveTo>
                  <a:lnTo>
                    <a:pt x="3971616" y="1350556"/>
                  </a:lnTo>
                  <a:lnTo>
                    <a:pt x="3971616" y="80010"/>
                  </a:lnTo>
                  <a:lnTo>
                    <a:pt x="3971616" y="67310"/>
                  </a:lnTo>
                  <a:lnTo>
                    <a:pt x="3971616" y="0"/>
                  </a:lnTo>
                  <a:lnTo>
                    <a:pt x="0" y="0"/>
                  </a:lnTo>
                  <a:lnTo>
                    <a:pt x="0" y="1350556"/>
                  </a:lnTo>
                  <a:lnTo>
                    <a:pt x="67310" y="1350556"/>
                  </a:lnTo>
                  <a:lnTo>
                    <a:pt x="80010" y="1350556"/>
                  </a:lnTo>
                  <a:close/>
                  <a:moveTo>
                    <a:pt x="12700" y="12700"/>
                  </a:moveTo>
                  <a:lnTo>
                    <a:pt x="3958916" y="12700"/>
                  </a:lnTo>
                  <a:lnTo>
                    <a:pt x="3958916" y="1337856"/>
                  </a:lnTo>
                  <a:lnTo>
                    <a:pt x="12700" y="133785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546113" y="1551414"/>
            <a:ext cx="6197917" cy="157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240">
                <a:solidFill>
                  <a:srgbClr val="000000"/>
                </a:solidFill>
                <a:latin typeface="Agrandir Wide Bold"/>
              </a:rPr>
              <a:t>Introduction &amp; Objectives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 b="86205"/>
          <a:stretch>
            <a:fillRect/>
          </a:stretch>
        </p:blipFill>
        <p:spPr>
          <a:xfrm>
            <a:off x="5911532" y="2747274"/>
            <a:ext cx="1591559" cy="255286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5272347"/>
            <a:ext cx="7034804" cy="3985953"/>
            <a:chOff x="0" y="0"/>
            <a:chExt cx="4038926" cy="2288474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3946216" cy="2195764"/>
            </a:xfrm>
            <a:custGeom>
              <a:avLst/>
              <a:gdLst/>
              <a:ahLst/>
              <a:cxnLst/>
              <a:rect l="l" t="t" r="r" b="b"/>
              <a:pathLst>
                <a:path w="3946216" h="2195764">
                  <a:moveTo>
                    <a:pt x="0" y="2141154"/>
                  </a:moveTo>
                  <a:lnTo>
                    <a:pt x="0" y="2195764"/>
                  </a:lnTo>
                  <a:lnTo>
                    <a:pt x="3946216" y="2195764"/>
                  </a:lnTo>
                  <a:lnTo>
                    <a:pt x="3946216" y="0"/>
                  </a:lnTo>
                  <a:lnTo>
                    <a:pt x="3891606" y="0"/>
                  </a:lnTo>
                  <a:lnTo>
                    <a:pt x="3891606" y="2141154"/>
                  </a:lnTo>
                  <a:close/>
                </a:path>
              </a:pathLst>
            </a:custGeom>
            <a:solidFill>
              <a:srgbClr val="D1F3C8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3971616" cy="2221164"/>
            </a:xfrm>
            <a:custGeom>
              <a:avLst/>
              <a:gdLst/>
              <a:ahLst/>
              <a:cxnLst/>
              <a:rect l="l" t="t" r="r" b="b"/>
              <a:pathLst>
                <a:path w="3971616" h="2221164">
                  <a:moveTo>
                    <a:pt x="3904306" y="0"/>
                  </a:moveTo>
                  <a:lnTo>
                    <a:pt x="3904306" y="12700"/>
                  </a:lnTo>
                  <a:lnTo>
                    <a:pt x="3958916" y="12700"/>
                  </a:lnTo>
                  <a:lnTo>
                    <a:pt x="3958916" y="2208464"/>
                  </a:lnTo>
                  <a:lnTo>
                    <a:pt x="12700" y="2208464"/>
                  </a:lnTo>
                  <a:lnTo>
                    <a:pt x="12700" y="2153854"/>
                  </a:lnTo>
                  <a:lnTo>
                    <a:pt x="0" y="2153854"/>
                  </a:lnTo>
                  <a:lnTo>
                    <a:pt x="0" y="2221164"/>
                  </a:lnTo>
                  <a:lnTo>
                    <a:pt x="3971616" y="2221164"/>
                  </a:lnTo>
                  <a:lnTo>
                    <a:pt x="397161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3946216" cy="2195764"/>
            </a:xfrm>
            <a:custGeom>
              <a:avLst/>
              <a:gdLst/>
              <a:ahLst/>
              <a:cxnLst/>
              <a:rect l="l" t="t" r="r" b="b"/>
              <a:pathLst>
                <a:path w="3946216" h="2195764">
                  <a:moveTo>
                    <a:pt x="0" y="0"/>
                  </a:moveTo>
                  <a:lnTo>
                    <a:pt x="3946216" y="0"/>
                  </a:lnTo>
                  <a:lnTo>
                    <a:pt x="3946216" y="2195764"/>
                  </a:lnTo>
                  <a:lnTo>
                    <a:pt x="0" y="21957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3971616" cy="2221164"/>
            </a:xfrm>
            <a:custGeom>
              <a:avLst/>
              <a:gdLst/>
              <a:ahLst/>
              <a:cxnLst/>
              <a:rect l="l" t="t" r="r" b="b"/>
              <a:pathLst>
                <a:path w="3971616" h="2221164">
                  <a:moveTo>
                    <a:pt x="80010" y="2221164"/>
                  </a:moveTo>
                  <a:lnTo>
                    <a:pt x="3971616" y="2221164"/>
                  </a:lnTo>
                  <a:lnTo>
                    <a:pt x="3971616" y="80010"/>
                  </a:lnTo>
                  <a:lnTo>
                    <a:pt x="3971616" y="67310"/>
                  </a:lnTo>
                  <a:lnTo>
                    <a:pt x="3971616" y="0"/>
                  </a:lnTo>
                  <a:lnTo>
                    <a:pt x="0" y="0"/>
                  </a:lnTo>
                  <a:lnTo>
                    <a:pt x="0" y="2221164"/>
                  </a:lnTo>
                  <a:lnTo>
                    <a:pt x="67310" y="2221164"/>
                  </a:lnTo>
                  <a:lnTo>
                    <a:pt x="80010" y="2221164"/>
                  </a:lnTo>
                  <a:close/>
                  <a:moveTo>
                    <a:pt x="12700" y="12700"/>
                  </a:moveTo>
                  <a:lnTo>
                    <a:pt x="3958916" y="12700"/>
                  </a:lnTo>
                  <a:lnTo>
                    <a:pt x="3958916" y="2208464"/>
                  </a:lnTo>
                  <a:lnTo>
                    <a:pt x="12700" y="22084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8601783" y="1028700"/>
            <a:ext cx="9247944" cy="8769534"/>
            <a:chOff x="0" y="0"/>
            <a:chExt cx="5740081" cy="5443138"/>
          </a:xfrm>
        </p:grpSpPr>
        <p:sp>
          <p:nvSpPr>
            <p:cNvPr id="20" name="Freeform 20"/>
            <p:cNvSpPr/>
            <p:nvPr/>
          </p:nvSpPr>
          <p:spPr>
            <a:xfrm>
              <a:off x="80010" y="80010"/>
              <a:ext cx="5647371" cy="5350428"/>
            </a:xfrm>
            <a:custGeom>
              <a:avLst/>
              <a:gdLst/>
              <a:ahLst/>
              <a:cxnLst/>
              <a:rect l="l" t="t" r="r" b="b"/>
              <a:pathLst>
                <a:path w="5647371" h="5350428">
                  <a:moveTo>
                    <a:pt x="0" y="5295818"/>
                  </a:moveTo>
                  <a:lnTo>
                    <a:pt x="0" y="5350428"/>
                  </a:lnTo>
                  <a:lnTo>
                    <a:pt x="5647371" y="5350428"/>
                  </a:lnTo>
                  <a:lnTo>
                    <a:pt x="5647371" y="0"/>
                  </a:lnTo>
                  <a:lnTo>
                    <a:pt x="5592761" y="0"/>
                  </a:lnTo>
                  <a:lnTo>
                    <a:pt x="5592761" y="5295818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7310" y="67310"/>
              <a:ext cx="5672771" cy="5375828"/>
            </a:xfrm>
            <a:custGeom>
              <a:avLst/>
              <a:gdLst/>
              <a:ahLst/>
              <a:cxnLst/>
              <a:rect l="l" t="t" r="r" b="b"/>
              <a:pathLst>
                <a:path w="5672771" h="5375828">
                  <a:moveTo>
                    <a:pt x="5605461" y="0"/>
                  </a:moveTo>
                  <a:lnTo>
                    <a:pt x="5605461" y="12700"/>
                  </a:lnTo>
                  <a:lnTo>
                    <a:pt x="5660071" y="12700"/>
                  </a:lnTo>
                  <a:lnTo>
                    <a:pt x="5660071" y="5363128"/>
                  </a:lnTo>
                  <a:lnTo>
                    <a:pt x="12700" y="5363128"/>
                  </a:lnTo>
                  <a:lnTo>
                    <a:pt x="12700" y="5308518"/>
                  </a:lnTo>
                  <a:lnTo>
                    <a:pt x="0" y="5308518"/>
                  </a:lnTo>
                  <a:lnTo>
                    <a:pt x="0" y="5375828"/>
                  </a:lnTo>
                  <a:lnTo>
                    <a:pt x="5672771" y="5375828"/>
                  </a:lnTo>
                  <a:lnTo>
                    <a:pt x="567277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2700" y="12700"/>
              <a:ext cx="5647371" cy="5350428"/>
            </a:xfrm>
            <a:custGeom>
              <a:avLst/>
              <a:gdLst/>
              <a:ahLst/>
              <a:cxnLst/>
              <a:rect l="l" t="t" r="r" b="b"/>
              <a:pathLst>
                <a:path w="5647371" h="5350428">
                  <a:moveTo>
                    <a:pt x="0" y="0"/>
                  </a:moveTo>
                  <a:lnTo>
                    <a:pt x="5647371" y="0"/>
                  </a:lnTo>
                  <a:lnTo>
                    <a:pt x="5647371" y="5350428"/>
                  </a:lnTo>
                  <a:lnTo>
                    <a:pt x="0" y="53504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5672771" cy="5375828"/>
            </a:xfrm>
            <a:custGeom>
              <a:avLst/>
              <a:gdLst/>
              <a:ahLst/>
              <a:cxnLst/>
              <a:rect l="l" t="t" r="r" b="b"/>
              <a:pathLst>
                <a:path w="5672771" h="5375828">
                  <a:moveTo>
                    <a:pt x="80010" y="5375828"/>
                  </a:moveTo>
                  <a:lnTo>
                    <a:pt x="5672771" y="5375828"/>
                  </a:lnTo>
                  <a:lnTo>
                    <a:pt x="5672771" y="80010"/>
                  </a:lnTo>
                  <a:lnTo>
                    <a:pt x="5672771" y="67310"/>
                  </a:lnTo>
                  <a:lnTo>
                    <a:pt x="5672771" y="0"/>
                  </a:lnTo>
                  <a:lnTo>
                    <a:pt x="0" y="0"/>
                  </a:lnTo>
                  <a:lnTo>
                    <a:pt x="0" y="5375828"/>
                  </a:lnTo>
                  <a:lnTo>
                    <a:pt x="67310" y="5375828"/>
                  </a:lnTo>
                  <a:lnTo>
                    <a:pt x="80010" y="5375828"/>
                  </a:lnTo>
                  <a:close/>
                  <a:moveTo>
                    <a:pt x="12700" y="12700"/>
                  </a:moveTo>
                  <a:lnTo>
                    <a:pt x="5660071" y="12700"/>
                  </a:lnTo>
                  <a:lnTo>
                    <a:pt x="5660071" y="5363128"/>
                  </a:lnTo>
                  <a:lnTo>
                    <a:pt x="12700" y="536312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601783" y="1028700"/>
            <a:ext cx="9059644" cy="649857"/>
            <a:chOff x="0" y="0"/>
            <a:chExt cx="12079525" cy="86647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2079525" cy="866476"/>
              <a:chOff x="0" y="0"/>
              <a:chExt cx="62134311" cy="445695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72390" y="72390"/>
                <a:ext cx="61989533" cy="4312173"/>
              </a:xfrm>
              <a:custGeom>
                <a:avLst/>
                <a:gdLst/>
                <a:ahLst/>
                <a:cxnLst/>
                <a:rect l="l" t="t" r="r" b="b"/>
                <a:pathLst>
                  <a:path w="61989533" h="4312173">
                    <a:moveTo>
                      <a:pt x="0" y="0"/>
                    </a:moveTo>
                    <a:lnTo>
                      <a:pt x="61989533" y="0"/>
                    </a:lnTo>
                    <a:lnTo>
                      <a:pt x="61989533" y="4312173"/>
                    </a:lnTo>
                    <a:lnTo>
                      <a:pt x="0" y="4312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5FF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0"/>
                <a:ext cx="62134310" cy="4456953"/>
              </a:xfrm>
              <a:custGeom>
                <a:avLst/>
                <a:gdLst/>
                <a:ahLst/>
                <a:cxnLst/>
                <a:rect l="l" t="t" r="r" b="b"/>
                <a:pathLst>
                  <a:path w="62134310" h="4456953">
                    <a:moveTo>
                      <a:pt x="61989531" y="4312173"/>
                    </a:moveTo>
                    <a:lnTo>
                      <a:pt x="62134310" y="4312173"/>
                    </a:lnTo>
                    <a:lnTo>
                      <a:pt x="62134310" y="4456953"/>
                    </a:lnTo>
                    <a:lnTo>
                      <a:pt x="61989531" y="4456953"/>
                    </a:lnTo>
                    <a:lnTo>
                      <a:pt x="61989531" y="431217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312173"/>
                    </a:lnTo>
                    <a:lnTo>
                      <a:pt x="0" y="4312173"/>
                    </a:lnTo>
                    <a:lnTo>
                      <a:pt x="0" y="144780"/>
                    </a:lnTo>
                    <a:close/>
                    <a:moveTo>
                      <a:pt x="0" y="4312173"/>
                    </a:moveTo>
                    <a:lnTo>
                      <a:pt x="144780" y="4312173"/>
                    </a:lnTo>
                    <a:lnTo>
                      <a:pt x="144780" y="4456953"/>
                    </a:lnTo>
                    <a:lnTo>
                      <a:pt x="0" y="4456953"/>
                    </a:lnTo>
                    <a:lnTo>
                      <a:pt x="0" y="4312173"/>
                    </a:lnTo>
                    <a:close/>
                    <a:moveTo>
                      <a:pt x="61989531" y="144780"/>
                    </a:moveTo>
                    <a:lnTo>
                      <a:pt x="62134310" y="144780"/>
                    </a:lnTo>
                    <a:lnTo>
                      <a:pt x="62134310" y="4312173"/>
                    </a:lnTo>
                    <a:lnTo>
                      <a:pt x="61989531" y="4312173"/>
                    </a:lnTo>
                    <a:lnTo>
                      <a:pt x="61989531" y="144780"/>
                    </a:lnTo>
                    <a:close/>
                    <a:moveTo>
                      <a:pt x="144780" y="4312173"/>
                    </a:moveTo>
                    <a:lnTo>
                      <a:pt x="61989531" y="4312173"/>
                    </a:lnTo>
                    <a:lnTo>
                      <a:pt x="61989531" y="4456953"/>
                    </a:lnTo>
                    <a:lnTo>
                      <a:pt x="144780" y="4456953"/>
                    </a:lnTo>
                    <a:lnTo>
                      <a:pt x="144780" y="4312173"/>
                    </a:lnTo>
                    <a:close/>
                    <a:moveTo>
                      <a:pt x="61989531" y="0"/>
                    </a:moveTo>
                    <a:lnTo>
                      <a:pt x="62134310" y="0"/>
                    </a:lnTo>
                    <a:lnTo>
                      <a:pt x="62134310" y="144780"/>
                    </a:lnTo>
                    <a:lnTo>
                      <a:pt x="61989531" y="144780"/>
                    </a:lnTo>
                    <a:lnTo>
                      <a:pt x="6198953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61989531" y="0"/>
                    </a:lnTo>
                    <a:lnTo>
                      <a:pt x="6198953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3658642" y="209735"/>
              <a:ext cx="8001378" cy="492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</a:rPr>
                <a:t>Mission Objectives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873266" y="1222637"/>
            <a:ext cx="1110414" cy="258666"/>
            <a:chOff x="0" y="0"/>
            <a:chExt cx="1480552" cy="344888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1140274" y="4610"/>
              <a:ext cx="340278" cy="340278"/>
              <a:chOff x="0" y="0"/>
              <a:chExt cx="495300" cy="4953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585092" y="0"/>
              <a:ext cx="340278" cy="340278"/>
              <a:chOff x="0" y="0"/>
              <a:chExt cx="495300" cy="4953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36" name="Group 36"/>
            <p:cNvGrpSpPr>
              <a:grpSpLocks noChangeAspect="1"/>
            </p:cNvGrpSpPr>
            <p:nvPr/>
          </p:nvGrpSpPr>
          <p:grpSpPr>
            <a:xfrm>
              <a:off x="0" y="0"/>
              <a:ext cx="340278" cy="340278"/>
              <a:chOff x="0" y="0"/>
              <a:chExt cx="495300" cy="4953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39" name="TextBox 39"/>
          <p:cNvSpPr txBox="1"/>
          <p:nvPr/>
        </p:nvSpPr>
        <p:spPr>
          <a:xfrm>
            <a:off x="1337831" y="6073683"/>
            <a:ext cx="6406199" cy="2774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To optimize existing and new events to attract more first-time attendees and gift prospects based on the information provided in the dataset of alumni events conducted in the last five years.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038225" y="5288723"/>
            <a:ext cx="6874554" cy="649857"/>
            <a:chOff x="0" y="0"/>
            <a:chExt cx="9166072" cy="866476"/>
          </a:xfrm>
        </p:grpSpPr>
        <p:grpSp>
          <p:nvGrpSpPr>
            <p:cNvPr id="41" name="Group 41"/>
            <p:cNvGrpSpPr/>
            <p:nvPr/>
          </p:nvGrpSpPr>
          <p:grpSpPr>
            <a:xfrm>
              <a:off x="0" y="0"/>
              <a:ext cx="9166072" cy="866476"/>
              <a:chOff x="0" y="0"/>
              <a:chExt cx="47148178" cy="4456953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72390" y="72390"/>
                <a:ext cx="47003397" cy="4312173"/>
              </a:xfrm>
              <a:custGeom>
                <a:avLst/>
                <a:gdLst/>
                <a:ahLst/>
                <a:cxnLst/>
                <a:rect l="l" t="t" r="r" b="b"/>
                <a:pathLst>
                  <a:path w="47003397" h="4312173">
                    <a:moveTo>
                      <a:pt x="0" y="0"/>
                    </a:moveTo>
                    <a:lnTo>
                      <a:pt x="47003397" y="0"/>
                    </a:lnTo>
                    <a:lnTo>
                      <a:pt x="47003397" y="4312173"/>
                    </a:lnTo>
                    <a:lnTo>
                      <a:pt x="0" y="4312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5FF"/>
              </a:solidFill>
            </p:spPr>
          </p:sp>
          <p:sp>
            <p:nvSpPr>
              <p:cNvPr id="43" name="Freeform 43"/>
              <p:cNvSpPr/>
              <p:nvPr/>
            </p:nvSpPr>
            <p:spPr>
              <a:xfrm>
                <a:off x="0" y="0"/>
                <a:ext cx="47148176" cy="4456953"/>
              </a:xfrm>
              <a:custGeom>
                <a:avLst/>
                <a:gdLst/>
                <a:ahLst/>
                <a:cxnLst/>
                <a:rect l="l" t="t" r="r" b="b"/>
                <a:pathLst>
                  <a:path w="47148176" h="4456953">
                    <a:moveTo>
                      <a:pt x="47003398" y="4312173"/>
                    </a:moveTo>
                    <a:lnTo>
                      <a:pt x="47148176" y="4312173"/>
                    </a:lnTo>
                    <a:lnTo>
                      <a:pt x="47148176" y="4456953"/>
                    </a:lnTo>
                    <a:lnTo>
                      <a:pt x="47003398" y="4456953"/>
                    </a:lnTo>
                    <a:lnTo>
                      <a:pt x="47003398" y="4312173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312173"/>
                    </a:lnTo>
                    <a:lnTo>
                      <a:pt x="0" y="4312173"/>
                    </a:lnTo>
                    <a:lnTo>
                      <a:pt x="0" y="144780"/>
                    </a:lnTo>
                    <a:close/>
                    <a:moveTo>
                      <a:pt x="0" y="4312173"/>
                    </a:moveTo>
                    <a:lnTo>
                      <a:pt x="144780" y="4312173"/>
                    </a:lnTo>
                    <a:lnTo>
                      <a:pt x="144780" y="4456953"/>
                    </a:lnTo>
                    <a:lnTo>
                      <a:pt x="0" y="4456953"/>
                    </a:lnTo>
                    <a:lnTo>
                      <a:pt x="0" y="4312173"/>
                    </a:lnTo>
                    <a:close/>
                    <a:moveTo>
                      <a:pt x="47003398" y="144780"/>
                    </a:moveTo>
                    <a:lnTo>
                      <a:pt x="47148176" y="144780"/>
                    </a:lnTo>
                    <a:lnTo>
                      <a:pt x="47148176" y="4312173"/>
                    </a:lnTo>
                    <a:lnTo>
                      <a:pt x="47003398" y="4312173"/>
                    </a:lnTo>
                    <a:lnTo>
                      <a:pt x="47003398" y="144780"/>
                    </a:lnTo>
                    <a:close/>
                    <a:moveTo>
                      <a:pt x="144780" y="4312173"/>
                    </a:moveTo>
                    <a:lnTo>
                      <a:pt x="47003398" y="4312173"/>
                    </a:lnTo>
                    <a:lnTo>
                      <a:pt x="47003398" y="4456953"/>
                    </a:lnTo>
                    <a:lnTo>
                      <a:pt x="144780" y="4456953"/>
                    </a:lnTo>
                    <a:lnTo>
                      <a:pt x="144780" y="4312173"/>
                    </a:lnTo>
                    <a:close/>
                    <a:moveTo>
                      <a:pt x="47003398" y="0"/>
                    </a:moveTo>
                    <a:lnTo>
                      <a:pt x="47148176" y="0"/>
                    </a:lnTo>
                    <a:lnTo>
                      <a:pt x="47148176" y="144780"/>
                    </a:lnTo>
                    <a:lnTo>
                      <a:pt x="47003398" y="144780"/>
                    </a:lnTo>
                    <a:lnTo>
                      <a:pt x="47003398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47003398" y="0"/>
                    </a:lnTo>
                    <a:lnTo>
                      <a:pt x="47003398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4" name="TextBox 44"/>
            <p:cNvSpPr txBox="1"/>
            <p:nvPr/>
          </p:nvSpPr>
          <p:spPr>
            <a:xfrm>
              <a:off x="2776217" y="209735"/>
              <a:ext cx="6071531" cy="492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</a:rPr>
                <a:t>Mission Statement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8794807" y="2246774"/>
            <a:ext cx="8464493" cy="674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elegraf Bold"/>
              </a:rPr>
              <a:t>What are top 10 events with the highest Major Prospects?</a:t>
            </a:r>
          </a:p>
          <a:p>
            <a:pPr marL="518160" lvl="1" indent="-259080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elegraf Bold"/>
              </a:rPr>
              <a:t>What are the top 10 events with the highest number of First Time Attendance ?</a:t>
            </a:r>
          </a:p>
          <a:p>
            <a:pPr marL="518160" lvl="1" indent="-259080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elegraf Bold"/>
              </a:rPr>
              <a:t>What is the highest number of major prospects,participants,first-time attendees across years? </a:t>
            </a:r>
          </a:p>
          <a:p>
            <a:pPr marL="518160" lvl="1" indent="-259080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elegraf Bold"/>
              </a:rPr>
              <a:t>What is the Sum of Major Prospects versus Sum of First Time Attendees across Weekdays ?</a:t>
            </a:r>
          </a:p>
          <a:p>
            <a:pPr marL="518160" lvl="1" indent="-259080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elegraf Bold"/>
              </a:rPr>
              <a:t>What are the top 5 locations with the highest number of major gift prospects?</a:t>
            </a:r>
          </a:p>
          <a:p>
            <a:pPr marL="518160" lvl="1" indent="-259080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elegraf Bold"/>
              </a:rPr>
              <a:t>What is the highest  number of First Time Attendees  for top 10 locations and top 10 events?</a:t>
            </a:r>
          </a:p>
          <a:p>
            <a:pPr marL="518160" lvl="1" indent="-259080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elegraf Bold"/>
              </a:rPr>
              <a:t>What is the highest Major Prospects versus highest  of First Time Attendees across Months?</a:t>
            </a:r>
          </a:p>
          <a:p>
            <a:pPr marL="518160" lvl="1" indent="-259080">
              <a:lnSpc>
                <a:spcPts val="312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elegraf Bold"/>
              </a:rPr>
              <a:t>What is the distribution of average age with respect to first time attendees and major prospects?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217" y="466725"/>
            <a:ext cx="17406159" cy="1468390"/>
            <a:chOff x="0" y="0"/>
            <a:chExt cx="11527104" cy="972431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11434394" cy="879721"/>
            </a:xfrm>
            <a:custGeom>
              <a:avLst/>
              <a:gdLst/>
              <a:ahLst/>
              <a:cxnLst/>
              <a:rect l="l" t="t" r="r" b="b"/>
              <a:pathLst>
                <a:path w="11434394" h="879721">
                  <a:moveTo>
                    <a:pt x="0" y="825111"/>
                  </a:moveTo>
                  <a:lnTo>
                    <a:pt x="0" y="879721"/>
                  </a:lnTo>
                  <a:lnTo>
                    <a:pt x="11434394" y="879721"/>
                  </a:lnTo>
                  <a:lnTo>
                    <a:pt x="11434394" y="0"/>
                  </a:lnTo>
                  <a:lnTo>
                    <a:pt x="11379784" y="0"/>
                  </a:lnTo>
                  <a:lnTo>
                    <a:pt x="11379784" y="825111"/>
                  </a:lnTo>
                  <a:close/>
                </a:path>
              </a:pathLst>
            </a:custGeom>
            <a:solidFill>
              <a:srgbClr val="F7B2B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11459794" cy="905121"/>
            </a:xfrm>
            <a:custGeom>
              <a:avLst/>
              <a:gdLst/>
              <a:ahLst/>
              <a:cxnLst/>
              <a:rect l="l" t="t" r="r" b="b"/>
              <a:pathLst>
                <a:path w="11459794" h="905121">
                  <a:moveTo>
                    <a:pt x="11392484" y="0"/>
                  </a:moveTo>
                  <a:lnTo>
                    <a:pt x="11392484" y="12700"/>
                  </a:lnTo>
                  <a:lnTo>
                    <a:pt x="11447094" y="12700"/>
                  </a:lnTo>
                  <a:lnTo>
                    <a:pt x="11447094" y="892421"/>
                  </a:lnTo>
                  <a:lnTo>
                    <a:pt x="12700" y="892421"/>
                  </a:lnTo>
                  <a:lnTo>
                    <a:pt x="12700" y="837811"/>
                  </a:lnTo>
                  <a:lnTo>
                    <a:pt x="0" y="837811"/>
                  </a:lnTo>
                  <a:lnTo>
                    <a:pt x="0" y="905121"/>
                  </a:lnTo>
                  <a:lnTo>
                    <a:pt x="11459794" y="905121"/>
                  </a:lnTo>
                  <a:lnTo>
                    <a:pt x="1145979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11434394" cy="879721"/>
            </a:xfrm>
            <a:custGeom>
              <a:avLst/>
              <a:gdLst/>
              <a:ahLst/>
              <a:cxnLst/>
              <a:rect l="l" t="t" r="r" b="b"/>
              <a:pathLst>
                <a:path w="11434394" h="879721">
                  <a:moveTo>
                    <a:pt x="0" y="0"/>
                  </a:moveTo>
                  <a:lnTo>
                    <a:pt x="11434394" y="0"/>
                  </a:lnTo>
                  <a:lnTo>
                    <a:pt x="11434394" y="879721"/>
                  </a:lnTo>
                  <a:lnTo>
                    <a:pt x="0" y="8797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1459794" cy="905121"/>
            </a:xfrm>
            <a:custGeom>
              <a:avLst/>
              <a:gdLst/>
              <a:ahLst/>
              <a:cxnLst/>
              <a:rect l="l" t="t" r="r" b="b"/>
              <a:pathLst>
                <a:path w="11459794" h="905121">
                  <a:moveTo>
                    <a:pt x="80010" y="905121"/>
                  </a:moveTo>
                  <a:lnTo>
                    <a:pt x="11459794" y="905121"/>
                  </a:lnTo>
                  <a:lnTo>
                    <a:pt x="11459794" y="80010"/>
                  </a:lnTo>
                  <a:lnTo>
                    <a:pt x="11459794" y="67310"/>
                  </a:lnTo>
                  <a:lnTo>
                    <a:pt x="11459794" y="0"/>
                  </a:lnTo>
                  <a:lnTo>
                    <a:pt x="0" y="0"/>
                  </a:lnTo>
                  <a:lnTo>
                    <a:pt x="0" y="905121"/>
                  </a:lnTo>
                  <a:lnTo>
                    <a:pt x="67310" y="905121"/>
                  </a:lnTo>
                  <a:lnTo>
                    <a:pt x="80010" y="905121"/>
                  </a:lnTo>
                  <a:close/>
                  <a:moveTo>
                    <a:pt x="12700" y="12700"/>
                  </a:moveTo>
                  <a:lnTo>
                    <a:pt x="11447094" y="12700"/>
                  </a:lnTo>
                  <a:lnTo>
                    <a:pt x="11447094" y="892421"/>
                  </a:lnTo>
                  <a:lnTo>
                    <a:pt x="12700" y="892421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82217" y="238125"/>
            <a:ext cx="17282776" cy="617703"/>
            <a:chOff x="0" y="0"/>
            <a:chExt cx="130536991" cy="4665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130392217" cy="4520735"/>
            </a:xfrm>
            <a:custGeom>
              <a:avLst/>
              <a:gdLst/>
              <a:ahLst/>
              <a:cxnLst/>
              <a:rect l="l" t="t" r="r" b="b"/>
              <a:pathLst>
                <a:path w="130392217" h="4520735">
                  <a:moveTo>
                    <a:pt x="0" y="0"/>
                  </a:moveTo>
                  <a:lnTo>
                    <a:pt x="130392217" y="0"/>
                  </a:lnTo>
                  <a:lnTo>
                    <a:pt x="130392217" y="4520735"/>
                  </a:lnTo>
                  <a:lnTo>
                    <a:pt x="0" y="4520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2B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30536987" cy="4665516"/>
            </a:xfrm>
            <a:custGeom>
              <a:avLst/>
              <a:gdLst/>
              <a:ahLst/>
              <a:cxnLst/>
              <a:rect l="l" t="t" r="r" b="b"/>
              <a:pathLst>
                <a:path w="130536987" h="4665516">
                  <a:moveTo>
                    <a:pt x="130392215" y="4520736"/>
                  </a:moveTo>
                  <a:lnTo>
                    <a:pt x="130536987" y="4520736"/>
                  </a:lnTo>
                  <a:lnTo>
                    <a:pt x="130536987" y="4665516"/>
                  </a:lnTo>
                  <a:lnTo>
                    <a:pt x="130392215" y="4665516"/>
                  </a:lnTo>
                  <a:lnTo>
                    <a:pt x="130392215" y="452073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520736"/>
                  </a:lnTo>
                  <a:lnTo>
                    <a:pt x="0" y="4520736"/>
                  </a:lnTo>
                  <a:lnTo>
                    <a:pt x="0" y="144780"/>
                  </a:lnTo>
                  <a:close/>
                  <a:moveTo>
                    <a:pt x="0" y="4520736"/>
                  </a:moveTo>
                  <a:lnTo>
                    <a:pt x="144780" y="4520736"/>
                  </a:lnTo>
                  <a:lnTo>
                    <a:pt x="144780" y="4665516"/>
                  </a:lnTo>
                  <a:lnTo>
                    <a:pt x="0" y="4665516"/>
                  </a:lnTo>
                  <a:lnTo>
                    <a:pt x="0" y="4520735"/>
                  </a:lnTo>
                  <a:close/>
                  <a:moveTo>
                    <a:pt x="130392215" y="144780"/>
                  </a:moveTo>
                  <a:lnTo>
                    <a:pt x="130536987" y="144780"/>
                  </a:lnTo>
                  <a:lnTo>
                    <a:pt x="130536987" y="4520736"/>
                  </a:lnTo>
                  <a:lnTo>
                    <a:pt x="130392215" y="4520736"/>
                  </a:lnTo>
                  <a:lnTo>
                    <a:pt x="130392215" y="144780"/>
                  </a:lnTo>
                  <a:close/>
                  <a:moveTo>
                    <a:pt x="144780" y="4520736"/>
                  </a:moveTo>
                  <a:lnTo>
                    <a:pt x="130392215" y="4520736"/>
                  </a:lnTo>
                  <a:lnTo>
                    <a:pt x="130392215" y="4665516"/>
                  </a:lnTo>
                  <a:lnTo>
                    <a:pt x="144780" y="4665516"/>
                  </a:lnTo>
                  <a:lnTo>
                    <a:pt x="144780" y="4520735"/>
                  </a:lnTo>
                  <a:close/>
                  <a:moveTo>
                    <a:pt x="130392215" y="0"/>
                  </a:moveTo>
                  <a:lnTo>
                    <a:pt x="130536987" y="0"/>
                  </a:lnTo>
                  <a:lnTo>
                    <a:pt x="130536987" y="144780"/>
                  </a:lnTo>
                  <a:lnTo>
                    <a:pt x="130392215" y="144780"/>
                  </a:lnTo>
                  <a:lnTo>
                    <a:pt x="13039221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392215" y="0"/>
                  </a:lnTo>
                  <a:lnTo>
                    <a:pt x="1303922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63343" y="431000"/>
            <a:ext cx="231737" cy="231737"/>
            <a:chOff x="0" y="0"/>
            <a:chExt cx="495300" cy="4953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C3F7E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185251" y="427860"/>
            <a:ext cx="231737" cy="231737"/>
            <a:chOff x="0" y="0"/>
            <a:chExt cx="495300" cy="4953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86790" y="427860"/>
            <a:ext cx="231737" cy="231737"/>
            <a:chOff x="0" y="0"/>
            <a:chExt cx="495300" cy="4953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482217" y="2847994"/>
            <a:ext cx="7900669" cy="5592669"/>
            <a:chOff x="0" y="0"/>
            <a:chExt cx="4536049" cy="3210946"/>
          </a:xfrm>
        </p:grpSpPr>
        <p:sp>
          <p:nvSpPr>
            <p:cNvPr id="20" name="Freeform 20"/>
            <p:cNvSpPr/>
            <p:nvPr/>
          </p:nvSpPr>
          <p:spPr>
            <a:xfrm>
              <a:off x="80010" y="80010"/>
              <a:ext cx="4443339" cy="3118236"/>
            </a:xfrm>
            <a:custGeom>
              <a:avLst/>
              <a:gdLst/>
              <a:ahLst/>
              <a:cxnLst/>
              <a:rect l="l" t="t" r="r" b="b"/>
              <a:pathLst>
                <a:path w="4443339" h="3118236">
                  <a:moveTo>
                    <a:pt x="0" y="3063626"/>
                  </a:moveTo>
                  <a:lnTo>
                    <a:pt x="0" y="3118236"/>
                  </a:lnTo>
                  <a:lnTo>
                    <a:pt x="4443339" y="3118236"/>
                  </a:lnTo>
                  <a:lnTo>
                    <a:pt x="4443339" y="0"/>
                  </a:lnTo>
                  <a:lnTo>
                    <a:pt x="4388729" y="0"/>
                  </a:lnTo>
                  <a:lnTo>
                    <a:pt x="4388729" y="3063626"/>
                  </a:lnTo>
                  <a:close/>
                </a:path>
              </a:pathLst>
            </a:custGeom>
            <a:solidFill>
              <a:srgbClr val="FF808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7310" y="67310"/>
              <a:ext cx="4468739" cy="3143636"/>
            </a:xfrm>
            <a:custGeom>
              <a:avLst/>
              <a:gdLst/>
              <a:ahLst/>
              <a:cxnLst/>
              <a:rect l="l" t="t" r="r" b="b"/>
              <a:pathLst>
                <a:path w="4468739" h="3143636">
                  <a:moveTo>
                    <a:pt x="4401429" y="0"/>
                  </a:moveTo>
                  <a:lnTo>
                    <a:pt x="4401429" y="12700"/>
                  </a:lnTo>
                  <a:lnTo>
                    <a:pt x="4456039" y="12700"/>
                  </a:lnTo>
                  <a:lnTo>
                    <a:pt x="4456039" y="3130936"/>
                  </a:lnTo>
                  <a:lnTo>
                    <a:pt x="12700" y="3130936"/>
                  </a:lnTo>
                  <a:lnTo>
                    <a:pt x="12700" y="3076326"/>
                  </a:lnTo>
                  <a:lnTo>
                    <a:pt x="0" y="3076326"/>
                  </a:lnTo>
                  <a:lnTo>
                    <a:pt x="0" y="3143636"/>
                  </a:lnTo>
                  <a:lnTo>
                    <a:pt x="4468739" y="3143636"/>
                  </a:lnTo>
                  <a:lnTo>
                    <a:pt x="446873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2700" y="12700"/>
              <a:ext cx="4443339" cy="3118236"/>
            </a:xfrm>
            <a:custGeom>
              <a:avLst/>
              <a:gdLst/>
              <a:ahLst/>
              <a:cxnLst/>
              <a:rect l="l" t="t" r="r" b="b"/>
              <a:pathLst>
                <a:path w="4443339" h="3118236">
                  <a:moveTo>
                    <a:pt x="0" y="0"/>
                  </a:moveTo>
                  <a:lnTo>
                    <a:pt x="4443339" y="0"/>
                  </a:lnTo>
                  <a:lnTo>
                    <a:pt x="4443339" y="3118236"/>
                  </a:lnTo>
                  <a:lnTo>
                    <a:pt x="0" y="31182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4468739" cy="3143636"/>
            </a:xfrm>
            <a:custGeom>
              <a:avLst/>
              <a:gdLst/>
              <a:ahLst/>
              <a:cxnLst/>
              <a:rect l="l" t="t" r="r" b="b"/>
              <a:pathLst>
                <a:path w="4468739" h="3143636">
                  <a:moveTo>
                    <a:pt x="80010" y="3143636"/>
                  </a:moveTo>
                  <a:lnTo>
                    <a:pt x="4468739" y="3143636"/>
                  </a:lnTo>
                  <a:lnTo>
                    <a:pt x="4468739" y="80010"/>
                  </a:lnTo>
                  <a:lnTo>
                    <a:pt x="4468739" y="67310"/>
                  </a:lnTo>
                  <a:lnTo>
                    <a:pt x="4468739" y="0"/>
                  </a:lnTo>
                  <a:lnTo>
                    <a:pt x="0" y="0"/>
                  </a:lnTo>
                  <a:lnTo>
                    <a:pt x="0" y="3143636"/>
                  </a:lnTo>
                  <a:lnTo>
                    <a:pt x="67310" y="3143636"/>
                  </a:lnTo>
                  <a:lnTo>
                    <a:pt x="80010" y="3143636"/>
                  </a:lnTo>
                  <a:close/>
                  <a:moveTo>
                    <a:pt x="12700" y="12700"/>
                  </a:moveTo>
                  <a:lnTo>
                    <a:pt x="4456039" y="12700"/>
                  </a:lnTo>
                  <a:lnTo>
                    <a:pt x="4456039" y="3130936"/>
                  </a:lnTo>
                  <a:lnTo>
                    <a:pt x="12700" y="313093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86800" y="1947349"/>
            <a:ext cx="9523825" cy="8339652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3100573" y="350619"/>
            <a:ext cx="4456929" cy="36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73"/>
              </a:lnSpc>
            </a:pPr>
            <a:r>
              <a:rPr lang="en-US" sz="2228">
                <a:solidFill>
                  <a:srgbClr val="000000"/>
                </a:solidFill>
                <a:latin typeface="Telegraf"/>
              </a:rPr>
              <a:t>Conceptual Database Design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60059" y="988878"/>
            <a:ext cx="16650567" cy="639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79">
                <a:solidFill>
                  <a:srgbClr val="000000"/>
                </a:solidFill>
                <a:latin typeface="Agrandir Wide Bold"/>
              </a:rPr>
              <a:t>Conceptual &amp; Logical Database Design - ER Diagram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86790" y="3709121"/>
            <a:ext cx="7177852" cy="370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elegraf Bold"/>
              </a:rPr>
              <a:t>En</a:t>
            </a:r>
            <a:r>
              <a:rPr lang="en-US" sz="2100" u="none">
                <a:solidFill>
                  <a:srgbClr val="000000"/>
                </a:solidFill>
                <a:latin typeface="Telegraf Bold"/>
              </a:rPr>
              <a:t>tity Types:</a:t>
            </a:r>
          </a:p>
          <a:p>
            <a:pPr marL="0" lvl="0" indent="0">
              <a:lnSpc>
                <a:spcPts val="2940"/>
              </a:lnSpc>
            </a:pPr>
            <a:r>
              <a:rPr lang="en-US" sz="2100" u="none">
                <a:solidFill>
                  <a:srgbClr val="000000"/>
                </a:solidFill>
                <a:latin typeface="Telegraf Bold"/>
              </a:rPr>
              <a:t>Group (</a:t>
            </a:r>
            <a:r>
              <a:rPr lang="en-US" sz="2100" u="sng">
                <a:solidFill>
                  <a:srgbClr val="000000"/>
                </a:solidFill>
                <a:latin typeface="Telegraf Bold"/>
              </a:rPr>
              <a:t>grpCode</a:t>
            </a:r>
            <a:r>
              <a:rPr lang="en-US" sz="2100" u="none">
                <a:solidFill>
                  <a:srgbClr val="000000"/>
                </a:solidFill>
                <a:latin typeface="Telegraf Bold"/>
              </a:rPr>
              <a:t>, grpDescription)</a:t>
            </a:r>
          </a:p>
          <a:p>
            <a:pPr marL="0" lvl="0" indent="0">
              <a:lnSpc>
                <a:spcPts val="2940"/>
              </a:lnSpc>
            </a:pPr>
            <a:r>
              <a:rPr lang="en-US" sz="2100" u="none">
                <a:solidFill>
                  <a:srgbClr val="000000"/>
                </a:solidFill>
                <a:latin typeface="Telegraf Bold"/>
              </a:rPr>
              <a:t>Activity (</a:t>
            </a:r>
            <a:r>
              <a:rPr lang="en-US" sz="2100" u="sng">
                <a:solidFill>
                  <a:srgbClr val="000000"/>
                </a:solidFill>
                <a:latin typeface="Telegraf Bold"/>
              </a:rPr>
              <a:t>actCode</a:t>
            </a:r>
            <a:r>
              <a:rPr lang="en-US" sz="2100" u="none">
                <a:solidFill>
                  <a:srgbClr val="000000"/>
                </a:solidFill>
                <a:latin typeface="Telegraf Bold"/>
              </a:rPr>
              <a:t>, actDescription)</a:t>
            </a:r>
          </a:p>
          <a:p>
            <a:pPr marL="0" lvl="0" indent="0">
              <a:lnSpc>
                <a:spcPts val="2940"/>
              </a:lnSpc>
            </a:pPr>
            <a:r>
              <a:rPr lang="en-US" sz="2100" u="none">
                <a:solidFill>
                  <a:srgbClr val="000000"/>
                </a:solidFill>
                <a:latin typeface="Telegraf Bold"/>
              </a:rPr>
              <a:t>Location (</a:t>
            </a:r>
            <a:r>
              <a:rPr lang="en-US" sz="2100" u="sng">
                <a:solidFill>
                  <a:srgbClr val="000000"/>
                </a:solidFill>
                <a:latin typeface="Telegraf Bold"/>
              </a:rPr>
              <a:t>locCode</a:t>
            </a:r>
            <a:r>
              <a:rPr lang="en-US" sz="2100" u="none">
                <a:solidFill>
                  <a:srgbClr val="000000"/>
                </a:solidFill>
                <a:latin typeface="Telegraf Bold"/>
              </a:rPr>
              <a:t>, locDescription)</a:t>
            </a:r>
          </a:p>
          <a:p>
            <a:pPr marL="0" lvl="0" indent="0">
              <a:lnSpc>
                <a:spcPts val="2940"/>
              </a:lnSpc>
            </a:pPr>
            <a:r>
              <a:rPr lang="en-US" sz="2100" u="none">
                <a:solidFill>
                  <a:srgbClr val="000000"/>
                </a:solidFill>
                <a:latin typeface="Telegraf Bold"/>
              </a:rPr>
              <a:t>Event (</a:t>
            </a:r>
            <a:r>
              <a:rPr lang="en-US" sz="2100" u="sng">
                <a:solidFill>
                  <a:srgbClr val="000000"/>
                </a:solidFill>
                <a:latin typeface="Telegraf Bold"/>
              </a:rPr>
              <a:t>eveName</a:t>
            </a:r>
            <a:r>
              <a:rPr lang="en-US" sz="2100" u="none">
                <a:solidFill>
                  <a:srgbClr val="000000"/>
                </a:solidFill>
                <a:latin typeface="Telegraf Bold"/>
              </a:rPr>
              <a:t>, </a:t>
            </a:r>
            <a:r>
              <a:rPr lang="en-US" sz="2100" u="sng">
                <a:solidFill>
                  <a:srgbClr val="000000"/>
                </a:solidFill>
                <a:latin typeface="Telegraf Bold"/>
              </a:rPr>
              <a:t>eveDate</a:t>
            </a:r>
            <a:r>
              <a:rPr lang="en-US" sz="2100" u="none">
                <a:solidFill>
                  <a:srgbClr val="000000"/>
                </a:solidFill>
                <a:latin typeface="Telegraf Bold"/>
              </a:rPr>
              <a:t>)</a:t>
            </a:r>
          </a:p>
          <a:p>
            <a:pPr marL="0" lvl="0" indent="0">
              <a:lnSpc>
                <a:spcPts val="2940"/>
              </a:lnSpc>
            </a:pPr>
            <a:endParaRPr lang="en-US" sz="2100" u="none">
              <a:solidFill>
                <a:srgbClr val="000000"/>
              </a:solidFill>
              <a:latin typeface="Telegraf Bold"/>
            </a:endParaRPr>
          </a:p>
          <a:p>
            <a:pPr marL="0" lvl="0" indent="0">
              <a:lnSpc>
                <a:spcPts val="2940"/>
              </a:lnSpc>
            </a:pPr>
            <a:r>
              <a:rPr lang="en-US" sz="2100" u="none">
                <a:solidFill>
                  <a:srgbClr val="000000"/>
                </a:solidFill>
                <a:latin typeface="Telegraf Bold"/>
              </a:rPr>
              <a:t>Relations:</a:t>
            </a:r>
          </a:p>
          <a:p>
            <a:pPr marL="0" lvl="0" indent="0">
              <a:lnSpc>
                <a:spcPts val="2940"/>
              </a:lnSpc>
            </a:pPr>
            <a:r>
              <a:rPr lang="en-US" sz="2100" u="none">
                <a:solidFill>
                  <a:srgbClr val="000000"/>
                </a:solidFill>
                <a:latin typeface="Telegraf Bold"/>
              </a:rPr>
              <a:t>Attendance (grpCode, actCode, eveName, eveDate, locCode, numOfParticipants, avgAge, firstTimeAttendees, majorProspects)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2692" y="352425"/>
            <a:ext cx="17406159" cy="1468390"/>
            <a:chOff x="0" y="0"/>
            <a:chExt cx="11527104" cy="972431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11434394" cy="879721"/>
            </a:xfrm>
            <a:custGeom>
              <a:avLst/>
              <a:gdLst/>
              <a:ahLst/>
              <a:cxnLst/>
              <a:rect l="l" t="t" r="r" b="b"/>
              <a:pathLst>
                <a:path w="11434394" h="879721">
                  <a:moveTo>
                    <a:pt x="0" y="825111"/>
                  </a:moveTo>
                  <a:lnTo>
                    <a:pt x="0" y="879721"/>
                  </a:lnTo>
                  <a:lnTo>
                    <a:pt x="11434394" y="879721"/>
                  </a:lnTo>
                  <a:lnTo>
                    <a:pt x="11434394" y="0"/>
                  </a:lnTo>
                  <a:lnTo>
                    <a:pt x="11379784" y="0"/>
                  </a:lnTo>
                  <a:lnTo>
                    <a:pt x="11379784" y="825111"/>
                  </a:lnTo>
                  <a:close/>
                </a:path>
              </a:pathLst>
            </a:custGeom>
            <a:solidFill>
              <a:srgbClr val="F7B2B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11459794" cy="905121"/>
            </a:xfrm>
            <a:custGeom>
              <a:avLst/>
              <a:gdLst/>
              <a:ahLst/>
              <a:cxnLst/>
              <a:rect l="l" t="t" r="r" b="b"/>
              <a:pathLst>
                <a:path w="11459794" h="905121">
                  <a:moveTo>
                    <a:pt x="11392484" y="0"/>
                  </a:moveTo>
                  <a:lnTo>
                    <a:pt x="11392484" y="12700"/>
                  </a:lnTo>
                  <a:lnTo>
                    <a:pt x="11447094" y="12700"/>
                  </a:lnTo>
                  <a:lnTo>
                    <a:pt x="11447094" y="892421"/>
                  </a:lnTo>
                  <a:lnTo>
                    <a:pt x="12700" y="892421"/>
                  </a:lnTo>
                  <a:lnTo>
                    <a:pt x="12700" y="837811"/>
                  </a:lnTo>
                  <a:lnTo>
                    <a:pt x="0" y="837811"/>
                  </a:lnTo>
                  <a:lnTo>
                    <a:pt x="0" y="905121"/>
                  </a:lnTo>
                  <a:lnTo>
                    <a:pt x="11459794" y="905121"/>
                  </a:lnTo>
                  <a:lnTo>
                    <a:pt x="1145979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11434394" cy="879721"/>
            </a:xfrm>
            <a:custGeom>
              <a:avLst/>
              <a:gdLst/>
              <a:ahLst/>
              <a:cxnLst/>
              <a:rect l="l" t="t" r="r" b="b"/>
              <a:pathLst>
                <a:path w="11434394" h="879721">
                  <a:moveTo>
                    <a:pt x="0" y="0"/>
                  </a:moveTo>
                  <a:lnTo>
                    <a:pt x="11434394" y="0"/>
                  </a:lnTo>
                  <a:lnTo>
                    <a:pt x="11434394" y="879721"/>
                  </a:lnTo>
                  <a:lnTo>
                    <a:pt x="0" y="8797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1459794" cy="905121"/>
            </a:xfrm>
            <a:custGeom>
              <a:avLst/>
              <a:gdLst/>
              <a:ahLst/>
              <a:cxnLst/>
              <a:rect l="l" t="t" r="r" b="b"/>
              <a:pathLst>
                <a:path w="11459794" h="905121">
                  <a:moveTo>
                    <a:pt x="80010" y="905121"/>
                  </a:moveTo>
                  <a:lnTo>
                    <a:pt x="11459794" y="905121"/>
                  </a:lnTo>
                  <a:lnTo>
                    <a:pt x="11459794" y="80010"/>
                  </a:lnTo>
                  <a:lnTo>
                    <a:pt x="11459794" y="67310"/>
                  </a:lnTo>
                  <a:lnTo>
                    <a:pt x="11459794" y="0"/>
                  </a:lnTo>
                  <a:lnTo>
                    <a:pt x="0" y="0"/>
                  </a:lnTo>
                  <a:lnTo>
                    <a:pt x="0" y="905121"/>
                  </a:lnTo>
                  <a:lnTo>
                    <a:pt x="67310" y="905121"/>
                  </a:lnTo>
                  <a:lnTo>
                    <a:pt x="80010" y="905121"/>
                  </a:lnTo>
                  <a:close/>
                  <a:moveTo>
                    <a:pt x="12700" y="12700"/>
                  </a:moveTo>
                  <a:lnTo>
                    <a:pt x="11447094" y="12700"/>
                  </a:lnTo>
                  <a:lnTo>
                    <a:pt x="11447094" y="892421"/>
                  </a:lnTo>
                  <a:lnTo>
                    <a:pt x="12700" y="892421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82217" y="200025"/>
            <a:ext cx="17282776" cy="617703"/>
            <a:chOff x="0" y="0"/>
            <a:chExt cx="130536991" cy="4665515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130392217" cy="4520735"/>
            </a:xfrm>
            <a:custGeom>
              <a:avLst/>
              <a:gdLst/>
              <a:ahLst/>
              <a:cxnLst/>
              <a:rect l="l" t="t" r="r" b="b"/>
              <a:pathLst>
                <a:path w="130392217" h="4520735">
                  <a:moveTo>
                    <a:pt x="0" y="0"/>
                  </a:moveTo>
                  <a:lnTo>
                    <a:pt x="130392217" y="0"/>
                  </a:lnTo>
                  <a:lnTo>
                    <a:pt x="130392217" y="4520735"/>
                  </a:lnTo>
                  <a:lnTo>
                    <a:pt x="0" y="4520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2B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30536987" cy="4665516"/>
            </a:xfrm>
            <a:custGeom>
              <a:avLst/>
              <a:gdLst/>
              <a:ahLst/>
              <a:cxnLst/>
              <a:rect l="l" t="t" r="r" b="b"/>
              <a:pathLst>
                <a:path w="130536987" h="4665516">
                  <a:moveTo>
                    <a:pt x="130392215" y="4520736"/>
                  </a:moveTo>
                  <a:lnTo>
                    <a:pt x="130536987" y="4520736"/>
                  </a:lnTo>
                  <a:lnTo>
                    <a:pt x="130536987" y="4665516"/>
                  </a:lnTo>
                  <a:lnTo>
                    <a:pt x="130392215" y="4665516"/>
                  </a:lnTo>
                  <a:lnTo>
                    <a:pt x="130392215" y="452073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520736"/>
                  </a:lnTo>
                  <a:lnTo>
                    <a:pt x="0" y="4520736"/>
                  </a:lnTo>
                  <a:lnTo>
                    <a:pt x="0" y="144780"/>
                  </a:lnTo>
                  <a:close/>
                  <a:moveTo>
                    <a:pt x="0" y="4520736"/>
                  </a:moveTo>
                  <a:lnTo>
                    <a:pt x="144780" y="4520736"/>
                  </a:lnTo>
                  <a:lnTo>
                    <a:pt x="144780" y="4665516"/>
                  </a:lnTo>
                  <a:lnTo>
                    <a:pt x="0" y="4665516"/>
                  </a:lnTo>
                  <a:lnTo>
                    <a:pt x="0" y="4520735"/>
                  </a:lnTo>
                  <a:close/>
                  <a:moveTo>
                    <a:pt x="130392215" y="144780"/>
                  </a:moveTo>
                  <a:lnTo>
                    <a:pt x="130536987" y="144780"/>
                  </a:lnTo>
                  <a:lnTo>
                    <a:pt x="130536987" y="4520736"/>
                  </a:lnTo>
                  <a:lnTo>
                    <a:pt x="130392215" y="4520736"/>
                  </a:lnTo>
                  <a:lnTo>
                    <a:pt x="130392215" y="144780"/>
                  </a:lnTo>
                  <a:close/>
                  <a:moveTo>
                    <a:pt x="144780" y="4520736"/>
                  </a:moveTo>
                  <a:lnTo>
                    <a:pt x="130392215" y="4520736"/>
                  </a:lnTo>
                  <a:lnTo>
                    <a:pt x="130392215" y="4665516"/>
                  </a:lnTo>
                  <a:lnTo>
                    <a:pt x="144780" y="4665516"/>
                  </a:lnTo>
                  <a:lnTo>
                    <a:pt x="144780" y="4520735"/>
                  </a:lnTo>
                  <a:close/>
                  <a:moveTo>
                    <a:pt x="130392215" y="0"/>
                  </a:moveTo>
                  <a:lnTo>
                    <a:pt x="130536987" y="0"/>
                  </a:lnTo>
                  <a:lnTo>
                    <a:pt x="130536987" y="144780"/>
                  </a:lnTo>
                  <a:lnTo>
                    <a:pt x="130392215" y="144780"/>
                  </a:lnTo>
                  <a:lnTo>
                    <a:pt x="13039221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392215" y="0"/>
                  </a:lnTo>
                  <a:lnTo>
                    <a:pt x="1303922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63343" y="431000"/>
            <a:ext cx="231737" cy="231737"/>
            <a:chOff x="0" y="0"/>
            <a:chExt cx="495300" cy="4953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C3F7E7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185251" y="427860"/>
            <a:ext cx="231737" cy="231737"/>
            <a:chOff x="0" y="0"/>
            <a:chExt cx="495300" cy="4953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86790" y="427860"/>
            <a:ext cx="231737" cy="231737"/>
            <a:chOff x="0" y="0"/>
            <a:chExt cx="495300" cy="4953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482217" y="2106416"/>
            <a:ext cx="17406159" cy="7988536"/>
            <a:chOff x="0" y="0"/>
            <a:chExt cx="9993482" cy="4586497"/>
          </a:xfrm>
        </p:grpSpPr>
        <p:sp>
          <p:nvSpPr>
            <p:cNvPr id="20" name="Freeform 20"/>
            <p:cNvSpPr/>
            <p:nvPr/>
          </p:nvSpPr>
          <p:spPr>
            <a:xfrm>
              <a:off x="80010" y="80010"/>
              <a:ext cx="9900772" cy="4493787"/>
            </a:xfrm>
            <a:custGeom>
              <a:avLst/>
              <a:gdLst/>
              <a:ahLst/>
              <a:cxnLst/>
              <a:rect l="l" t="t" r="r" b="b"/>
              <a:pathLst>
                <a:path w="9900772" h="4493787">
                  <a:moveTo>
                    <a:pt x="0" y="4439177"/>
                  </a:moveTo>
                  <a:lnTo>
                    <a:pt x="0" y="4493787"/>
                  </a:lnTo>
                  <a:lnTo>
                    <a:pt x="9900772" y="4493787"/>
                  </a:lnTo>
                  <a:lnTo>
                    <a:pt x="9900772" y="0"/>
                  </a:lnTo>
                  <a:lnTo>
                    <a:pt x="9846162" y="0"/>
                  </a:lnTo>
                  <a:lnTo>
                    <a:pt x="9846162" y="4439177"/>
                  </a:lnTo>
                  <a:close/>
                </a:path>
              </a:pathLst>
            </a:custGeom>
            <a:solidFill>
              <a:srgbClr val="FF808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7310" y="67310"/>
              <a:ext cx="9926172" cy="4519187"/>
            </a:xfrm>
            <a:custGeom>
              <a:avLst/>
              <a:gdLst/>
              <a:ahLst/>
              <a:cxnLst/>
              <a:rect l="l" t="t" r="r" b="b"/>
              <a:pathLst>
                <a:path w="9926172" h="4519187">
                  <a:moveTo>
                    <a:pt x="9858862" y="0"/>
                  </a:moveTo>
                  <a:lnTo>
                    <a:pt x="9858862" y="12700"/>
                  </a:lnTo>
                  <a:lnTo>
                    <a:pt x="9913472" y="12700"/>
                  </a:lnTo>
                  <a:lnTo>
                    <a:pt x="9913472" y="4506487"/>
                  </a:lnTo>
                  <a:lnTo>
                    <a:pt x="12700" y="4506487"/>
                  </a:lnTo>
                  <a:lnTo>
                    <a:pt x="12700" y="4451877"/>
                  </a:lnTo>
                  <a:lnTo>
                    <a:pt x="0" y="4451877"/>
                  </a:lnTo>
                  <a:lnTo>
                    <a:pt x="0" y="4519187"/>
                  </a:lnTo>
                  <a:lnTo>
                    <a:pt x="9926172" y="4519187"/>
                  </a:lnTo>
                  <a:lnTo>
                    <a:pt x="992617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2700" y="12700"/>
              <a:ext cx="9900772" cy="4493787"/>
            </a:xfrm>
            <a:custGeom>
              <a:avLst/>
              <a:gdLst/>
              <a:ahLst/>
              <a:cxnLst/>
              <a:rect l="l" t="t" r="r" b="b"/>
              <a:pathLst>
                <a:path w="9900772" h="4493787">
                  <a:moveTo>
                    <a:pt x="0" y="0"/>
                  </a:moveTo>
                  <a:lnTo>
                    <a:pt x="9900772" y="0"/>
                  </a:lnTo>
                  <a:lnTo>
                    <a:pt x="9900772" y="4493787"/>
                  </a:lnTo>
                  <a:lnTo>
                    <a:pt x="0" y="44937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9926172" cy="4519187"/>
            </a:xfrm>
            <a:custGeom>
              <a:avLst/>
              <a:gdLst/>
              <a:ahLst/>
              <a:cxnLst/>
              <a:rect l="l" t="t" r="r" b="b"/>
              <a:pathLst>
                <a:path w="9926172" h="4519187">
                  <a:moveTo>
                    <a:pt x="80010" y="4519187"/>
                  </a:moveTo>
                  <a:lnTo>
                    <a:pt x="9926172" y="4519187"/>
                  </a:lnTo>
                  <a:lnTo>
                    <a:pt x="9926172" y="80010"/>
                  </a:lnTo>
                  <a:lnTo>
                    <a:pt x="9926172" y="67310"/>
                  </a:lnTo>
                  <a:lnTo>
                    <a:pt x="9926172" y="0"/>
                  </a:lnTo>
                  <a:lnTo>
                    <a:pt x="0" y="0"/>
                  </a:lnTo>
                  <a:lnTo>
                    <a:pt x="0" y="4519187"/>
                  </a:lnTo>
                  <a:lnTo>
                    <a:pt x="67310" y="4519187"/>
                  </a:lnTo>
                  <a:lnTo>
                    <a:pt x="80010" y="4519187"/>
                  </a:lnTo>
                  <a:close/>
                  <a:moveTo>
                    <a:pt x="12700" y="12700"/>
                  </a:moveTo>
                  <a:lnTo>
                    <a:pt x="9913472" y="12700"/>
                  </a:lnTo>
                  <a:lnTo>
                    <a:pt x="9913472" y="4506487"/>
                  </a:lnTo>
                  <a:lnTo>
                    <a:pt x="12700" y="450648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3100573" y="350619"/>
            <a:ext cx="4456929" cy="36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73"/>
              </a:lnSpc>
            </a:pPr>
            <a:r>
              <a:rPr lang="en-US" sz="2228">
                <a:solidFill>
                  <a:srgbClr val="000000"/>
                </a:solidFill>
                <a:latin typeface="Telegraf"/>
              </a:rPr>
              <a:t>Physical Database Design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31559" y="922203"/>
            <a:ext cx="16650567" cy="639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79">
                <a:solidFill>
                  <a:srgbClr val="000000"/>
                </a:solidFill>
                <a:latin typeface="Agrandir Wide Bold"/>
              </a:rPr>
              <a:t>Physical Database Design - Table Creation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86790" y="2351173"/>
            <a:ext cx="16770712" cy="7354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CREATE TABLE [TerpAlum.Attendance] (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grpCode CHAR (3) NOT NULL,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actCode CHAR (5) NOT NULL,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locCode CHAR (4) NOT NULL,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eveName CHAR (100) NOT NULL,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eveDate DATE,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numOfParticipants INTEGER,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avgAge FLOAT,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firstTimeAttendance FLOAT,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majorProspects FLOAT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CONSTRAINT pk_Attendance_grpCode_actCode_eveName_eveDate PRIMARY KEY (grpCode,actCode,eveName,eveDate)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CONSTRAINT fk_Attendance_grpCode FOREIGN KEY (grpCode)</a:t>
            </a:r>
          </a:p>
          <a:p>
            <a:pPr marL="388620" lvl="0" indent="-38862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REFERENCES [TerpAlum.Group] (grpCode) </a:t>
            </a:r>
          </a:p>
          <a:p>
            <a:pPr marL="388620" lvl="0" indent="-38862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ON DELETE NO ACTION ON UPDATE CASCADE,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CONSTRAINT fk_Attendance_actCode FOREIGN KEY (actCode)</a:t>
            </a:r>
          </a:p>
          <a:p>
            <a:pPr marL="388620" lvl="0" indent="-38862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REFERENCES [TerpAlum.Activity] (actCode) </a:t>
            </a:r>
          </a:p>
          <a:p>
            <a:pPr marL="388620" lvl="0" indent="-38862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ON DELETE NO ACTION ON UPDATE CASCADE,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CONSTRAINT fk_Attendance_locCode FOREIGN KEY (locCode)</a:t>
            </a:r>
          </a:p>
          <a:p>
            <a:pPr marL="388620" lvl="0" indent="-38862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REFERENCES [TerpAlum</a:t>
            </a:r>
            <a:r>
              <a:rPr lang="en-US" sz="1800" u="none">
                <a:solidFill>
                  <a:srgbClr val="000000"/>
                </a:solidFill>
                <a:latin typeface="Telegraf"/>
              </a:rPr>
              <a:t>.Location] </a:t>
            </a:r>
            <a:r>
              <a:rPr lang="en-US" sz="1800" u="none" dirty="0">
                <a:solidFill>
                  <a:srgbClr val="000000"/>
                </a:solidFill>
                <a:latin typeface="Telegraf"/>
              </a:rPr>
              <a:t>(locCode)</a:t>
            </a:r>
          </a:p>
          <a:p>
            <a:pPr marL="388620" lvl="0" indent="-38862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ON DELETE NO ACTION ON UPDATE CASCADE,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CONSTRAINT fk_Attendance_eveNameeveDate FOREIGN KEY (eveName,eveDate)</a:t>
            </a:r>
          </a:p>
          <a:p>
            <a:pPr marL="388620" lvl="0" indent="-38862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REFERENCES [TerpAlum.Event] (eveName,eveDate)</a:t>
            </a:r>
          </a:p>
          <a:p>
            <a:pPr marL="388620" lvl="0" indent="-388620">
              <a:lnSpc>
                <a:spcPts val="2520"/>
              </a:lnSpc>
            </a:pPr>
            <a:r>
              <a:rPr lang="en-US" sz="1800" u="none" dirty="0">
                <a:solidFill>
                  <a:srgbClr val="000000"/>
                </a:solidFill>
                <a:latin typeface="Telegraf"/>
              </a:rPr>
              <a:t>ON DELETE NO ACTION ON UPDATE CASCADE)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217" y="466725"/>
            <a:ext cx="17406159" cy="2228983"/>
            <a:chOff x="0" y="0"/>
            <a:chExt cx="11527104" cy="1476128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11434394" cy="1383418"/>
            </a:xfrm>
            <a:custGeom>
              <a:avLst/>
              <a:gdLst/>
              <a:ahLst/>
              <a:cxnLst/>
              <a:rect l="l" t="t" r="r" b="b"/>
              <a:pathLst>
                <a:path w="11434394" h="1383418">
                  <a:moveTo>
                    <a:pt x="0" y="1328808"/>
                  </a:moveTo>
                  <a:lnTo>
                    <a:pt x="0" y="1383418"/>
                  </a:lnTo>
                  <a:lnTo>
                    <a:pt x="11434394" y="1383418"/>
                  </a:lnTo>
                  <a:lnTo>
                    <a:pt x="11434394" y="0"/>
                  </a:lnTo>
                  <a:lnTo>
                    <a:pt x="11379784" y="0"/>
                  </a:lnTo>
                  <a:lnTo>
                    <a:pt x="11379784" y="1328808"/>
                  </a:lnTo>
                  <a:close/>
                </a:path>
              </a:pathLst>
            </a:custGeom>
            <a:solidFill>
              <a:srgbClr val="CCAA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11459794" cy="1408818"/>
            </a:xfrm>
            <a:custGeom>
              <a:avLst/>
              <a:gdLst/>
              <a:ahLst/>
              <a:cxnLst/>
              <a:rect l="l" t="t" r="r" b="b"/>
              <a:pathLst>
                <a:path w="11459794" h="1408818">
                  <a:moveTo>
                    <a:pt x="11392484" y="0"/>
                  </a:moveTo>
                  <a:lnTo>
                    <a:pt x="11392484" y="12700"/>
                  </a:lnTo>
                  <a:lnTo>
                    <a:pt x="11447094" y="12700"/>
                  </a:lnTo>
                  <a:lnTo>
                    <a:pt x="11447094" y="1396118"/>
                  </a:lnTo>
                  <a:lnTo>
                    <a:pt x="12700" y="1396118"/>
                  </a:lnTo>
                  <a:lnTo>
                    <a:pt x="12700" y="1341508"/>
                  </a:lnTo>
                  <a:lnTo>
                    <a:pt x="0" y="1341508"/>
                  </a:lnTo>
                  <a:lnTo>
                    <a:pt x="0" y="1408818"/>
                  </a:lnTo>
                  <a:lnTo>
                    <a:pt x="11459794" y="1408818"/>
                  </a:lnTo>
                  <a:lnTo>
                    <a:pt x="1145979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11434394" cy="1383418"/>
            </a:xfrm>
            <a:custGeom>
              <a:avLst/>
              <a:gdLst/>
              <a:ahLst/>
              <a:cxnLst/>
              <a:rect l="l" t="t" r="r" b="b"/>
              <a:pathLst>
                <a:path w="11434394" h="1383418">
                  <a:moveTo>
                    <a:pt x="0" y="0"/>
                  </a:moveTo>
                  <a:lnTo>
                    <a:pt x="11434394" y="0"/>
                  </a:lnTo>
                  <a:lnTo>
                    <a:pt x="11434394" y="1383418"/>
                  </a:lnTo>
                  <a:lnTo>
                    <a:pt x="0" y="138341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1459794" cy="1408818"/>
            </a:xfrm>
            <a:custGeom>
              <a:avLst/>
              <a:gdLst/>
              <a:ahLst/>
              <a:cxnLst/>
              <a:rect l="l" t="t" r="r" b="b"/>
              <a:pathLst>
                <a:path w="11459794" h="1408818">
                  <a:moveTo>
                    <a:pt x="80010" y="1408818"/>
                  </a:moveTo>
                  <a:lnTo>
                    <a:pt x="11459794" y="1408818"/>
                  </a:lnTo>
                  <a:lnTo>
                    <a:pt x="11459794" y="80010"/>
                  </a:lnTo>
                  <a:lnTo>
                    <a:pt x="11459794" y="67310"/>
                  </a:lnTo>
                  <a:lnTo>
                    <a:pt x="11459794" y="0"/>
                  </a:lnTo>
                  <a:lnTo>
                    <a:pt x="0" y="0"/>
                  </a:lnTo>
                  <a:lnTo>
                    <a:pt x="0" y="1408818"/>
                  </a:lnTo>
                  <a:lnTo>
                    <a:pt x="67310" y="1408818"/>
                  </a:lnTo>
                  <a:lnTo>
                    <a:pt x="80010" y="1408818"/>
                  </a:lnTo>
                  <a:close/>
                  <a:moveTo>
                    <a:pt x="12700" y="12700"/>
                  </a:moveTo>
                  <a:lnTo>
                    <a:pt x="11447094" y="12700"/>
                  </a:lnTo>
                  <a:lnTo>
                    <a:pt x="11447094" y="1396118"/>
                  </a:lnTo>
                  <a:lnTo>
                    <a:pt x="12700" y="139611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085988" y="2849894"/>
            <a:ext cx="11802388" cy="7437106"/>
            <a:chOff x="0" y="0"/>
            <a:chExt cx="6776162" cy="4269902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6683452" cy="4177192"/>
            </a:xfrm>
            <a:custGeom>
              <a:avLst/>
              <a:gdLst/>
              <a:ahLst/>
              <a:cxnLst/>
              <a:rect l="l" t="t" r="r" b="b"/>
              <a:pathLst>
                <a:path w="6683452" h="4177192">
                  <a:moveTo>
                    <a:pt x="0" y="4122582"/>
                  </a:moveTo>
                  <a:lnTo>
                    <a:pt x="0" y="4177192"/>
                  </a:lnTo>
                  <a:lnTo>
                    <a:pt x="6683452" y="4177192"/>
                  </a:lnTo>
                  <a:lnTo>
                    <a:pt x="6683452" y="0"/>
                  </a:lnTo>
                  <a:lnTo>
                    <a:pt x="6628842" y="0"/>
                  </a:lnTo>
                  <a:lnTo>
                    <a:pt x="6628842" y="4122582"/>
                  </a:lnTo>
                  <a:close/>
                </a:path>
              </a:pathLst>
            </a:custGeom>
            <a:solidFill>
              <a:srgbClr val="CCAA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6708852" cy="4202592"/>
            </a:xfrm>
            <a:custGeom>
              <a:avLst/>
              <a:gdLst/>
              <a:ahLst/>
              <a:cxnLst/>
              <a:rect l="l" t="t" r="r" b="b"/>
              <a:pathLst>
                <a:path w="6708852" h="4202592">
                  <a:moveTo>
                    <a:pt x="6641542" y="0"/>
                  </a:moveTo>
                  <a:lnTo>
                    <a:pt x="6641542" y="12700"/>
                  </a:lnTo>
                  <a:lnTo>
                    <a:pt x="6696152" y="12700"/>
                  </a:lnTo>
                  <a:lnTo>
                    <a:pt x="6696152" y="4189892"/>
                  </a:lnTo>
                  <a:lnTo>
                    <a:pt x="12700" y="4189892"/>
                  </a:lnTo>
                  <a:lnTo>
                    <a:pt x="12700" y="4135282"/>
                  </a:lnTo>
                  <a:lnTo>
                    <a:pt x="0" y="4135282"/>
                  </a:lnTo>
                  <a:lnTo>
                    <a:pt x="0" y="4202592"/>
                  </a:lnTo>
                  <a:lnTo>
                    <a:pt x="6708852" y="4202592"/>
                  </a:lnTo>
                  <a:lnTo>
                    <a:pt x="670885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6683452" cy="4177192"/>
            </a:xfrm>
            <a:custGeom>
              <a:avLst/>
              <a:gdLst/>
              <a:ahLst/>
              <a:cxnLst/>
              <a:rect l="l" t="t" r="r" b="b"/>
              <a:pathLst>
                <a:path w="6683452" h="4177192">
                  <a:moveTo>
                    <a:pt x="0" y="0"/>
                  </a:moveTo>
                  <a:lnTo>
                    <a:pt x="6683452" y="0"/>
                  </a:lnTo>
                  <a:lnTo>
                    <a:pt x="6683452" y="4177192"/>
                  </a:lnTo>
                  <a:lnTo>
                    <a:pt x="0" y="41771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708852" cy="4202592"/>
            </a:xfrm>
            <a:custGeom>
              <a:avLst/>
              <a:gdLst/>
              <a:ahLst/>
              <a:cxnLst/>
              <a:rect l="l" t="t" r="r" b="b"/>
              <a:pathLst>
                <a:path w="6708852" h="4202592">
                  <a:moveTo>
                    <a:pt x="80010" y="4202592"/>
                  </a:moveTo>
                  <a:lnTo>
                    <a:pt x="6708852" y="4202592"/>
                  </a:lnTo>
                  <a:lnTo>
                    <a:pt x="6708852" y="80010"/>
                  </a:lnTo>
                  <a:lnTo>
                    <a:pt x="6708852" y="67310"/>
                  </a:lnTo>
                  <a:lnTo>
                    <a:pt x="6708852" y="0"/>
                  </a:lnTo>
                  <a:lnTo>
                    <a:pt x="0" y="0"/>
                  </a:lnTo>
                  <a:lnTo>
                    <a:pt x="0" y="4202592"/>
                  </a:lnTo>
                  <a:lnTo>
                    <a:pt x="67310" y="4202592"/>
                  </a:lnTo>
                  <a:lnTo>
                    <a:pt x="80010" y="4202592"/>
                  </a:lnTo>
                  <a:close/>
                  <a:moveTo>
                    <a:pt x="12700" y="12700"/>
                  </a:moveTo>
                  <a:lnTo>
                    <a:pt x="6696152" y="12700"/>
                  </a:lnTo>
                  <a:lnTo>
                    <a:pt x="6696152" y="4189892"/>
                  </a:lnTo>
                  <a:lnTo>
                    <a:pt x="12700" y="418989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82217" y="238125"/>
            <a:ext cx="17282776" cy="617703"/>
            <a:chOff x="0" y="0"/>
            <a:chExt cx="130536991" cy="4665515"/>
          </a:xfrm>
        </p:grpSpPr>
        <p:sp>
          <p:nvSpPr>
            <p:cNvPr id="13" name="Freeform 13"/>
            <p:cNvSpPr/>
            <p:nvPr/>
          </p:nvSpPr>
          <p:spPr>
            <a:xfrm>
              <a:off x="72390" y="72390"/>
              <a:ext cx="130392217" cy="4520735"/>
            </a:xfrm>
            <a:custGeom>
              <a:avLst/>
              <a:gdLst/>
              <a:ahLst/>
              <a:cxnLst/>
              <a:rect l="l" t="t" r="r" b="b"/>
              <a:pathLst>
                <a:path w="130392217" h="4520735">
                  <a:moveTo>
                    <a:pt x="0" y="0"/>
                  </a:moveTo>
                  <a:lnTo>
                    <a:pt x="130392217" y="0"/>
                  </a:lnTo>
                  <a:lnTo>
                    <a:pt x="130392217" y="4520735"/>
                  </a:lnTo>
                  <a:lnTo>
                    <a:pt x="0" y="4520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A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30536987" cy="4665516"/>
            </a:xfrm>
            <a:custGeom>
              <a:avLst/>
              <a:gdLst/>
              <a:ahLst/>
              <a:cxnLst/>
              <a:rect l="l" t="t" r="r" b="b"/>
              <a:pathLst>
                <a:path w="130536987" h="4665516">
                  <a:moveTo>
                    <a:pt x="130392215" y="4520736"/>
                  </a:moveTo>
                  <a:lnTo>
                    <a:pt x="130536987" y="4520736"/>
                  </a:lnTo>
                  <a:lnTo>
                    <a:pt x="130536987" y="4665516"/>
                  </a:lnTo>
                  <a:lnTo>
                    <a:pt x="130392215" y="4665516"/>
                  </a:lnTo>
                  <a:lnTo>
                    <a:pt x="130392215" y="452073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520736"/>
                  </a:lnTo>
                  <a:lnTo>
                    <a:pt x="0" y="4520736"/>
                  </a:lnTo>
                  <a:lnTo>
                    <a:pt x="0" y="144780"/>
                  </a:lnTo>
                  <a:close/>
                  <a:moveTo>
                    <a:pt x="0" y="4520736"/>
                  </a:moveTo>
                  <a:lnTo>
                    <a:pt x="144780" y="4520736"/>
                  </a:lnTo>
                  <a:lnTo>
                    <a:pt x="144780" y="4665516"/>
                  </a:lnTo>
                  <a:lnTo>
                    <a:pt x="0" y="4665516"/>
                  </a:lnTo>
                  <a:lnTo>
                    <a:pt x="0" y="4520735"/>
                  </a:lnTo>
                  <a:close/>
                  <a:moveTo>
                    <a:pt x="130392215" y="144780"/>
                  </a:moveTo>
                  <a:lnTo>
                    <a:pt x="130536987" y="144780"/>
                  </a:lnTo>
                  <a:lnTo>
                    <a:pt x="130536987" y="4520736"/>
                  </a:lnTo>
                  <a:lnTo>
                    <a:pt x="130392215" y="4520736"/>
                  </a:lnTo>
                  <a:lnTo>
                    <a:pt x="130392215" y="144780"/>
                  </a:lnTo>
                  <a:close/>
                  <a:moveTo>
                    <a:pt x="144780" y="4520736"/>
                  </a:moveTo>
                  <a:lnTo>
                    <a:pt x="130392215" y="4520736"/>
                  </a:lnTo>
                  <a:lnTo>
                    <a:pt x="130392215" y="4665516"/>
                  </a:lnTo>
                  <a:lnTo>
                    <a:pt x="144780" y="4665516"/>
                  </a:lnTo>
                  <a:lnTo>
                    <a:pt x="144780" y="4520735"/>
                  </a:lnTo>
                  <a:close/>
                  <a:moveTo>
                    <a:pt x="130392215" y="0"/>
                  </a:moveTo>
                  <a:lnTo>
                    <a:pt x="130536987" y="0"/>
                  </a:lnTo>
                  <a:lnTo>
                    <a:pt x="130536987" y="144780"/>
                  </a:lnTo>
                  <a:lnTo>
                    <a:pt x="130392215" y="144780"/>
                  </a:lnTo>
                  <a:lnTo>
                    <a:pt x="13039221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392215" y="0"/>
                  </a:lnTo>
                  <a:lnTo>
                    <a:pt x="1303922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563343" y="431000"/>
            <a:ext cx="231737" cy="231737"/>
            <a:chOff x="0" y="0"/>
            <a:chExt cx="495300" cy="4953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C3F7E7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85251" y="427860"/>
            <a:ext cx="231737" cy="231737"/>
            <a:chOff x="0" y="0"/>
            <a:chExt cx="495300" cy="4953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786790" y="427860"/>
            <a:ext cx="231737" cy="231737"/>
            <a:chOff x="0" y="0"/>
            <a:chExt cx="495300" cy="4953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482217" y="3570557"/>
            <a:ext cx="4877395" cy="3782743"/>
            <a:chOff x="0" y="0"/>
            <a:chExt cx="3018576" cy="2151990"/>
          </a:xfrm>
        </p:grpSpPr>
        <p:sp>
          <p:nvSpPr>
            <p:cNvPr id="25" name="Freeform 25"/>
            <p:cNvSpPr/>
            <p:nvPr/>
          </p:nvSpPr>
          <p:spPr>
            <a:xfrm>
              <a:off x="80010" y="80010"/>
              <a:ext cx="2625417" cy="2059280"/>
            </a:xfrm>
            <a:custGeom>
              <a:avLst/>
              <a:gdLst/>
              <a:ahLst/>
              <a:cxnLst/>
              <a:rect l="l" t="t" r="r" b="b"/>
              <a:pathLst>
                <a:path w="2925866" h="2059280">
                  <a:moveTo>
                    <a:pt x="0" y="2004670"/>
                  </a:moveTo>
                  <a:lnTo>
                    <a:pt x="0" y="2059280"/>
                  </a:lnTo>
                  <a:lnTo>
                    <a:pt x="2925866" y="2059280"/>
                  </a:lnTo>
                  <a:lnTo>
                    <a:pt x="2925866" y="0"/>
                  </a:lnTo>
                  <a:lnTo>
                    <a:pt x="2871257" y="0"/>
                  </a:lnTo>
                  <a:lnTo>
                    <a:pt x="2871257" y="2004670"/>
                  </a:lnTo>
                  <a:close/>
                </a:path>
              </a:pathLst>
            </a:custGeom>
            <a:solidFill>
              <a:srgbClr val="CCAAF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67310" y="67310"/>
              <a:ext cx="2951266" cy="2084680"/>
            </a:xfrm>
            <a:custGeom>
              <a:avLst/>
              <a:gdLst/>
              <a:ahLst/>
              <a:cxnLst/>
              <a:rect l="l" t="t" r="r" b="b"/>
              <a:pathLst>
                <a:path w="2951266" h="2084680">
                  <a:moveTo>
                    <a:pt x="2883957" y="0"/>
                  </a:moveTo>
                  <a:lnTo>
                    <a:pt x="2883957" y="12700"/>
                  </a:lnTo>
                  <a:lnTo>
                    <a:pt x="2938566" y="12700"/>
                  </a:lnTo>
                  <a:lnTo>
                    <a:pt x="2938566" y="2071980"/>
                  </a:lnTo>
                  <a:lnTo>
                    <a:pt x="12700" y="2071980"/>
                  </a:lnTo>
                  <a:lnTo>
                    <a:pt x="12700" y="2017370"/>
                  </a:lnTo>
                  <a:lnTo>
                    <a:pt x="0" y="2017370"/>
                  </a:lnTo>
                  <a:lnTo>
                    <a:pt x="0" y="2084680"/>
                  </a:lnTo>
                  <a:lnTo>
                    <a:pt x="2951266" y="2084680"/>
                  </a:lnTo>
                  <a:lnTo>
                    <a:pt x="295126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12700" y="12700"/>
              <a:ext cx="2925867" cy="2059280"/>
            </a:xfrm>
            <a:custGeom>
              <a:avLst/>
              <a:gdLst/>
              <a:ahLst/>
              <a:cxnLst/>
              <a:rect l="l" t="t" r="r" b="b"/>
              <a:pathLst>
                <a:path w="2925867" h="2059280">
                  <a:moveTo>
                    <a:pt x="0" y="0"/>
                  </a:moveTo>
                  <a:lnTo>
                    <a:pt x="2925867" y="0"/>
                  </a:lnTo>
                  <a:lnTo>
                    <a:pt x="2925867" y="2059280"/>
                  </a:lnTo>
                  <a:lnTo>
                    <a:pt x="0" y="20592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2951267" cy="2084680"/>
            </a:xfrm>
            <a:custGeom>
              <a:avLst/>
              <a:gdLst/>
              <a:ahLst/>
              <a:cxnLst/>
              <a:rect l="l" t="t" r="r" b="b"/>
              <a:pathLst>
                <a:path w="2951267" h="2084680">
                  <a:moveTo>
                    <a:pt x="80010" y="2084680"/>
                  </a:moveTo>
                  <a:lnTo>
                    <a:pt x="2951267" y="2084680"/>
                  </a:lnTo>
                  <a:lnTo>
                    <a:pt x="2951267" y="80010"/>
                  </a:lnTo>
                  <a:lnTo>
                    <a:pt x="2951267" y="67310"/>
                  </a:lnTo>
                  <a:lnTo>
                    <a:pt x="2951267" y="0"/>
                  </a:lnTo>
                  <a:lnTo>
                    <a:pt x="0" y="0"/>
                  </a:lnTo>
                  <a:lnTo>
                    <a:pt x="0" y="2084680"/>
                  </a:lnTo>
                  <a:lnTo>
                    <a:pt x="67310" y="2084680"/>
                  </a:lnTo>
                  <a:lnTo>
                    <a:pt x="80010" y="2084680"/>
                  </a:lnTo>
                  <a:close/>
                  <a:moveTo>
                    <a:pt x="12700" y="12700"/>
                  </a:moveTo>
                  <a:lnTo>
                    <a:pt x="2938567" y="12700"/>
                  </a:lnTo>
                  <a:lnTo>
                    <a:pt x="2938567" y="2071980"/>
                  </a:lnTo>
                  <a:lnTo>
                    <a:pt x="12700" y="207198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3747077" y="350619"/>
            <a:ext cx="3810425" cy="364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73"/>
              </a:lnSpc>
            </a:pPr>
            <a:r>
              <a:rPr lang="en-US" sz="2228">
                <a:solidFill>
                  <a:srgbClr val="000000"/>
                </a:solidFill>
                <a:latin typeface="Telegraf"/>
              </a:rPr>
              <a:t>Business Transaction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85800" y="851853"/>
            <a:ext cx="16650567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 spc="105">
                <a:solidFill>
                  <a:srgbClr val="000000"/>
                </a:solidFill>
                <a:latin typeface="Assistant Regular Bold"/>
              </a:rPr>
              <a:t>SELECT distinct  top 10 l.locCode,e.eveName,max(A.firstTimeAttendees) as 'MaxFirstTimeAttendees'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ssistant Regular Bold"/>
              </a:rPr>
              <a:t>FROM [TerpAlum.Attendance] A,[TerpAlum.Event] e,[TerpAlum.Location] l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ssistant Regular Bold"/>
              </a:rPr>
              <a:t>where e.eveName= A.eveName AND l.locCode=A.locCode 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ssistant Regular Bold"/>
              </a:rPr>
              <a:t>GROUP BY e.eveName,l.locCode</a:t>
            </a:r>
          </a:p>
          <a:p>
            <a:pPr>
              <a:lnSpc>
                <a:spcPts val="2520"/>
              </a:lnSpc>
            </a:pPr>
            <a:r>
              <a:rPr lang="en-US" sz="2100" spc="105">
                <a:solidFill>
                  <a:srgbClr val="000000"/>
                </a:solidFill>
                <a:latin typeface="Assistant Regular Bold"/>
              </a:rPr>
              <a:t>ORDER BY max(A.firstTimeAttendees) DESC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86790" y="3774623"/>
            <a:ext cx="4572822" cy="322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Telegraf Bold"/>
              </a:rPr>
              <a:t>From the tree</a:t>
            </a:r>
            <a:r>
              <a:rPr lang="en-US" sz="2000" u="none" dirty="0">
                <a:solidFill>
                  <a:srgbClr val="000000"/>
                </a:solidFill>
                <a:latin typeface="Telegraf Bold"/>
              </a:rPr>
              <a:t> map chart, we can notice that among the top ten locations and events the location code PDON has maximum First-Time attendees for an event GRADBASH  following POWE with 702 first-time attendee's participation for UM Alumni virtual book club</a:t>
            </a:r>
          </a:p>
        </p:txBody>
      </p:sp>
      <p:pic>
        <p:nvPicPr>
          <p:cNvPr id="36" name="Picture 35" descr="Chart, treemap chart&#10;&#10;Description automatically generated">
            <a:extLst>
              <a:ext uri="{FF2B5EF4-FFF2-40B4-BE49-F238E27FC236}">
                <a16:creationId xmlns:a16="http://schemas.microsoft.com/office/drawing/2014/main" id="{5C84EA1E-7B11-43A9-A973-9A977DE3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05" y="2859245"/>
            <a:ext cx="12169014" cy="7501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2217" y="466725"/>
            <a:ext cx="17406159" cy="2228983"/>
            <a:chOff x="0" y="0"/>
            <a:chExt cx="11527104" cy="1476128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11434394" cy="1383418"/>
            </a:xfrm>
            <a:custGeom>
              <a:avLst/>
              <a:gdLst/>
              <a:ahLst/>
              <a:cxnLst/>
              <a:rect l="l" t="t" r="r" b="b"/>
              <a:pathLst>
                <a:path w="11434394" h="1383418">
                  <a:moveTo>
                    <a:pt x="0" y="1328808"/>
                  </a:moveTo>
                  <a:lnTo>
                    <a:pt x="0" y="1383418"/>
                  </a:lnTo>
                  <a:lnTo>
                    <a:pt x="11434394" y="1383418"/>
                  </a:lnTo>
                  <a:lnTo>
                    <a:pt x="11434394" y="0"/>
                  </a:lnTo>
                  <a:lnTo>
                    <a:pt x="11379784" y="0"/>
                  </a:lnTo>
                  <a:lnTo>
                    <a:pt x="11379784" y="1328808"/>
                  </a:lnTo>
                  <a:close/>
                </a:path>
              </a:pathLst>
            </a:custGeom>
            <a:solidFill>
              <a:srgbClr val="FF5555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11459794" cy="1408818"/>
            </a:xfrm>
            <a:custGeom>
              <a:avLst/>
              <a:gdLst/>
              <a:ahLst/>
              <a:cxnLst/>
              <a:rect l="l" t="t" r="r" b="b"/>
              <a:pathLst>
                <a:path w="11459794" h="1408818">
                  <a:moveTo>
                    <a:pt x="11392484" y="0"/>
                  </a:moveTo>
                  <a:lnTo>
                    <a:pt x="11392484" y="12700"/>
                  </a:lnTo>
                  <a:lnTo>
                    <a:pt x="11447094" y="12700"/>
                  </a:lnTo>
                  <a:lnTo>
                    <a:pt x="11447094" y="1396118"/>
                  </a:lnTo>
                  <a:lnTo>
                    <a:pt x="12700" y="1396118"/>
                  </a:lnTo>
                  <a:lnTo>
                    <a:pt x="12700" y="1341508"/>
                  </a:lnTo>
                  <a:lnTo>
                    <a:pt x="0" y="1341508"/>
                  </a:lnTo>
                  <a:lnTo>
                    <a:pt x="0" y="1408818"/>
                  </a:lnTo>
                  <a:lnTo>
                    <a:pt x="11459794" y="1408818"/>
                  </a:lnTo>
                  <a:lnTo>
                    <a:pt x="1145979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11434394" cy="1383418"/>
            </a:xfrm>
            <a:custGeom>
              <a:avLst/>
              <a:gdLst/>
              <a:ahLst/>
              <a:cxnLst/>
              <a:rect l="l" t="t" r="r" b="b"/>
              <a:pathLst>
                <a:path w="11434394" h="1383418">
                  <a:moveTo>
                    <a:pt x="0" y="0"/>
                  </a:moveTo>
                  <a:lnTo>
                    <a:pt x="11434394" y="0"/>
                  </a:lnTo>
                  <a:lnTo>
                    <a:pt x="11434394" y="1383418"/>
                  </a:lnTo>
                  <a:lnTo>
                    <a:pt x="0" y="138341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1459794" cy="1408818"/>
            </a:xfrm>
            <a:custGeom>
              <a:avLst/>
              <a:gdLst/>
              <a:ahLst/>
              <a:cxnLst/>
              <a:rect l="l" t="t" r="r" b="b"/>
              <a:pathLst>
                <a:path w="11459794" h="1408818">
                  <a:moveTo>
                    <a:pt x="80010" y="1408818"/>
                  </a:moveTo>
                  <a:lnTo>
                    <a:pt x="11459794" y="1408818"/>
                  </a:lnTo>
                  <a:lnTo>
                    <a:pt x="11459794" y="80010"/>
                  </a:lnTo>
                  <a:lnTo>
                    <a:pt x="11459794" y="67310"/>
                  </a:lnTo>
                  <a:lnTo>
                    <a:pt x="11459794" y="0"/>
                  </a:lnTo>
                  <a:lnTo>
                    <a:pt x="0" y="0"/>
                  </a:lnTo>
                  <a:lnTo>
                    <a:pt x="0" y="1408818"/>
                  </a:lnTo>
                  <a:lnTo>
                    <a:pt x="67310" y="1408818"/>
                  </a:lnTo>
                  <a:lnTo>
                    <a:pt x="80010" y="1408818"/>
                  </a:lnTo>
                  <a:close/>
                  <a:moveTo>
                    <a:pt x="12700" y="12700"/>
                  </a:moveTo>
                  <a:lnTo>
                    <a:pt x="11447094" y="12700"/>
                  </a:lnTo>
                  <a:lnTo>
                    <a:pt x="11447094" y="1396118"/>
                  </a:lnTo>
                  <a:lnTo>
                    <a:pt x="12700" y="139611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750319" y="2849894"/>
            <a:ext cx="13138057" cy="7437106"/>
            <a:chOff x="0" y="0"/>
            <a:chExt cx="7543016" cy="4269902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7450306" cy="4177192"/>
            </a:xfrm>
            <a:custGeom>
              <a:avLst/>
              <a:gdLst/>
              <a:ahLst/>
              <a:cxnLst/>
              <a:rect l="l" t="t" r="r" b="b"/>
              <a:pathLst>
                <a:path w="7450306" h="4177192">
                  <a:moveTo>
                    <a:pt x="0" y="4122582"/>
                  </a:moveTo>
                  <a:lnTo>
                    <a:pt x="0" y="4177192"/>
                  </a:lnTo>
                  <a:lnTo>
                    <a:pt x="7450306" y="4177192"/>
                  </a:lnTo>
                  <a:lnTo>
                    <a:pt x="7450306" y="0"/>
                  </a:lnTo>
                  <a:lnTo>
                    <a:pt x="7395696" y="0"/>
                  </a:lnTo>
                  <a:lnTo>
                    <a:pt x="7395696" y="4122582"/>
                  </a:lnTo>
                  <a:close/>
                </a:path>
              </a:pathLst>
            </a:custGeom>
            <a:solidFill>
              <a:srgbClr val="FF5555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7475706" cy="4202592"/>
            </a:xfrm>
            <a:custGeom>
              <a:avLst/>
              <a:gdLst/>
              <a:ahLst/>
              <a:cxnLst/>
              <a:rect l="l" t="t" r="r" b="b"/>
              <a:pathLst>
                <a:path w="7475706" h="4202592">
                  <a:moveTo>
                    <a:pt x="7408396" y="0"/>
                  </a:moveTo>
                  <a:lnTo>
                    <a:pt x="7408396" y="12700"/>
                  </a:lnTo>
                  <a:lnTo>
                    <a:pt x="7463006" y="12700"/>
                  </a:lnTo>
                  <a:lnTo>
                    <a:pt x="7463006" y="4189892"/>
                  </a:lnTo>
                  <a:lnTo>
                    <a:pt x="12700" y="4189892"/>
                  </a:lnTo>
                  <a:lnTo>
                    <a:pt x="12700" y="4135282"/>
                  </a:lnTo>
                  <a:lnTo>
                    <a:pt x="0" y="4135282"/>
                  </a:lnTo>
                  <a:lnTo>
                    <a:pt x="0" y="4202592"/>
                  </a:lnTo>
                  <a:lnTo>
                    <a:pt x="7475706" y="4202592"/>
                  </a:lnTo>
                  <a:lnTo>
                    <a:pt x="747570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7450306" cy="4177192"/>
            </a:xfrm>
            <a:custGeom>
              <a:avLst/>
              <a:gdLst/>
              <a:ahLst/>
              <a:cxnLst/>
              <a:rect l="l" t="t" r="r" b="b"/>
              <a:pathLst>
                <a:path w="7450306" h="4177192">
                  <a:moveTo>
                    <a:pt x="0" y="0"/>
                  </a:moveTo>
                  <a:lnTo>
                    <a:pt x="7450306" y="0"/>
                  </a:lnTo>
                  <a:lnTo>
                    <a:pt x="7450306" y="4177192"/>
                  </a:lnTo>
                  <a:lnTo>
                    <a:pt x="0" y="41771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475706" cy="4202592"/>
            </a:xfrm>
            <a:custGeom>
              <a:avLst/>
              <a:gdLst/>
              <a:ahLst/>
              <a:cxnLst/>
              <a:rect l="l" t="t" r="r" b="b"/>
              <a:pathLst>
                <a:path w="7475706" h="4202592">
                  <a:moveTo>
                    <a:pt x="80010" y="4202592"/>
                  </a:moveTo>
                  <a:lnTo>
                    <a:pt x="7475706" y="4202592"/>
                  </a:lnTo>
                  <a:lnTo>
                    <a:pt x="7475706" y="80010"/>
                  </a:lnTo>
                  <a:lnTo>
                    <a:pt x="7475706" y="67310"/>
                  </a:lnTo>
                  <a:lnTo>
                    <a:pt x="7475706" y="0"/>
                  </a:lnTo>
                  <a:lnTo>
                    <a:pt x="0" y="0"/>
                  </a:lnTo>
                  <a:lnTo>
                    <a:pt x="0" y="4202592"/>
                  </a:lnTo>
                  <a:lnTo>
                    <a:pt x="67310" y="4202592"/>
                  </a:lnTo>
                  <a:lnTo>
                    <a:pt x="80010" y="4202592"/>
                  </a:lnTo>
                  <a:close/>
                  <a:moveTo>
                    <a:pt x="12700" y="12700"/>
                  </a:moveTo>
                  <a:lnTo>
                    <a:pt x="7463006" y="12700"/>
                  </a:lnTo>
                  <a:lnTo>
                    <a:pt x="7463006" y="4189892"/>
                  </a:lnTo>
                  <a:lnTo>
                    <a:pt x="12700" y="418989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82217" y="238125"/>
            <a:ext cx="17282776" cy="617703"/>
            <a:chOff x="0" y="0"/>
            <a:chExt cx="130536991" cy="4665515"/>
          </a:xfrm>
        </p:grpSpPr>
        <p:sp>
          <p:nvSpPr>
            <p:cNvPr id="13" name="Freeform 13"/>
            <p:cNvSpPr/>
            <p:nvPr/>
          </p:nvSpPr>
          <p:spPr>
            <a:xfrm>
              <a:off x="72390" y="72390"/>
              <a:ext cx="130392217" cy="4520735"/>
            </a:xfrm>
            <a:custGeom>
              <a:avLst/>
              <a:gdLst/>
              <a:ahLst/>
              <a:cxnLst/>
              <a:rect l="l" t="t" r="r" b="b"/>
              <a:pathLst>
                <a:path w="130392217" h="4520735">
                  <a:moveTo>
                    <a:pt x="0" y="0"/>
                  </a:moveTo>
                  <a:lnTo>
                    <a:pt x="130392217" y="0"/>
                  </a:lnTo>
                  <a:lnTo>
                    <a:pt x="130392217" y="4520735"/>
                  </a:lnTo>
                  <a:lnTo>
                    <a:pt x="0" y="4520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555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30536987" cy="4665516"/>
            </a:xfrm>
            <a:custGeom>
              <a:avLst/>
              <a:gdLst/>
              <a:ahLst/>
              <a:cxnLst/>
              <a:rect l="l" t="t" r="r" b="b"/>
              <a:pathLst>
                <a:path w="130536987" h="4665516">
                  <a:moveTo>
                    <a:pt x="130392215" y="4520736"/>
                  </a:moveTo>
                  <a:lnTo>
                    <a:pt x="130536987" y="4520736"/>
                  </a:lnTo>
                  <a:lnTo>
                    <a:pt x="130536987" y="4665516"/>
                  </a:lnTo>
                  <a:lnTo>
                    <a:pt x="130392215" y="4665516"/>
                  </a:lnTo>
                  <a:lnTo>
                    <a:pt x="130392215" y="452073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520736"/>
                  </a:lnTo>
                  <a:lnTo>
                    <a:pt x="0" y="4520736"/>
                  </a:lnTo>
                  <a:lnTo>
                    <a:pt x="0" y="144780"/>
                  </a:lnTo>
                  <a:close/>
                  <a:moveTo>
                    <a:pt x="0" y="4520736"/>
                  </a:moveTo>
                  <a:lnTo>
                    <a:pt x="144780" y="4520736"/>
                  </a:lnTo>
                  <a:lnTo>
                    <a:pt x="144780" y="4665516"/>
                  </a:lnTo>
                  <a:lnTo>
                    <a:pt x="0" y="4665516"/>
                  </a:lnTo>
                  <a:lnTo>
                    <a:pt x="0" y="4520735"/>
                  </a:lnTo>
                  <a:close/>
                  <a:moveTo>
                    <a:pt x="130392215" y="144780"/>
                  </a:moveTo>
                  <a:lnTo>
                    <a:pt x="130536987" y="144780"/>
                  </a:lnTo>
                  <a:lnTo>
                    <a:pt x="130536987" y="4520736"/>
                  </a:lnTo>
                  <a:lnTo>
                    <a:pt x="130392215" y="4520736"/>
                  </a:lnTo>
                  <a:lnTo>
                    <a:pt x="130392215" y="144780"/>
                  </a:lnTo>
                  <a:close/>
                  <a:moveTo>
                    <a:pt x="144780" y="4520736"/>
                  </a:moveTo>
                  <a:lnTo>
                    <a:pt x="130392215" y="4520736"/>
                  </a:lnTo>
                  <a:lnTo>
                    <a:pt x="130392215" y="4665516"/>
                  </a:lnTo>
                  <a:lnTo>
                    <a:pt x="144780" y="4665516"/>
                  </a:lnTo>
                  <a:lnTo>
                    <a:pt x="144780" y="4520735"/>
                  </a:lnTo>
                  <a:close/>
                  <a:moveTo>
                    <a:pt x="130392215" y="0"/>
                  </a:moveTo>
                  <a:lnTo>
                    <a:pt x="130536987" y="0"/>
                  </a:lnTo>
                  <a:lnTo>
                    <a:pt x="130536987" y="144780"/>
                  </a:lnTo>
                  <a:lnTo>
                    <a:pt x="130392215" y="144780"/>
                  </a:lnTo>
                  <a:lnTo>
                    <a:pt x="13039221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392215" y="0"/>
                  </a:lnTo>
                  <a:lnTo>
                    <a:pt x="13039221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563343" y="431000"/>
            <a:ext cx="231737" cy="231737"/>
            <a:chOff x="0" y="0"/>
            <a:chExt cx="495300" cy="4953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C3F7E7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85251" y="427860"/>
            <a:ext cx="231737" cy="231737"/>
            <a:chOff x="0" y="0"/>
            <a:chExt cx="495300" cy="4953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9C374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786790" y="427860"/>
            <a:ext cx="231737" cy="231737"/>
            <a:chOff x="0" y="0"/>
            <a:chExt cx="495300" cy="4953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7B2B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482217" y="3190261"/>
            <a:ext cx="3907557" cy="2911579"/>
            <a:chOff x="0" y="0"/>
            <a:chExt cx="2243465" cy="1671639"/>
          </a:xfrm>
        </p:grpSpPr>
        <p:sp>
          <p:nvSpPr>
            <p:cNvPr id="25" name="Freeform 25"/>
            <p:cNvSpPr/>
            <p:nvPr/>
          </p:nvSpPr>
          <p:spPr>
            <a:xfrm>
              <a:off x="80010" y="80010"/>
              <a:ext cx="2150754" cy="1578929"/>
            </a:xfrm>
            <a:custGeom>
              <a:avLst/>
              <a:gdLst/>
              <a:ahLst/>
              <a:cxnLst/>
              <a:rect l="l" t="t" r="r" b="b"/>
              <a:pathLst>
                <a:path w="2150754" h="1578929">
                  <a:moveTo>
                    <a:pt x="0" y="1524319"/>
                  </a:moveTo>
                  <a:lnTo>
                    <a:pt x="0" y="1578929"/>
                  </a:lnTo>
                  <a:lnTo>
                    <a:pt x="2150754" y="1578929"/>
                  </a:lnTo>
                  <a:lnTo>
                    <a:pt x="2150754" y="0"/>
                  </a:lnTo>
                  <a:lnTo>
                    <a:pt x="2096145" y="0"/>
                  </a:lnTo>
                  <a:lnTo>
                    <a:pt x="2096145" y="1524319"/>
                  </a:lnTo>
                  <a:close/>
                </a:path>
              </a:pathLst>
            </a:custGeom>
            <a:solidFill>
              <a:srgbClr val="FF5555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67310" y="67310"/>
              <a:ext cx="2176154" cy="1604329"/>
            </a:xfrm>
            <a:custGeom>
              <a:avLst/>
              <a:gdLst/>
              <a:ahLst/>
              <a:cxnLst/>
              <a:rect l="l" t="t" r="r" b="b"/>
              <a:pathLst>
                <a:path w="2176154" h="1604329">
                  <a:moveTo>
                    <a:pt x="2108845" y="0"/>
                  </a:moveTo>
                  <a:lnTo>
                    <a:pt x="2108845" y="12700"/>
                  </a:lnTo>
                  <a:lnTo>
                    <a:pt x="2163454" y="12700"/>
                  </a:lnTo>
                  <a:lnTo>
                    <a:pt x="2163454" y="1591629"/>
                  </a:lnTo>
                  <a:lnTo>
                    <a:pt x="12700" y="1591629"/>
                  </a:lnTo>
                  <a:lnTo>
                    <a:pt x="12700" y="1537019"/>
                  </a:lnTo>
                  <a:lnTo>
                    <a:pt x="0" y="1537019"/>
                  </a:lnTo>
                  <a:lnTo>
                    <a:pt x="0" y="1604329"/>
                  </a:lnTo>
                  <a:lnTo>
                    <a:pt x="2176154" y="1604329"/>
                  </a:lnTo>
                  <a:lnTo>
                    <a:pt x="217615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12700" y="12700"/>
              <a:ext cx="2150755" cy="1578929"/>
            </a:xfrm>
            <a:custGeom>
              <a:avLst/>
              <a:gdLst/>
              <a:ahLst/>
              <a:cxnLst/>
              <a:rect l="l" t="t" r="r" b="b"/>
              <a:pathLst>
                <a:path w="2150755" h="1578929">
                  <a:moveTo>
                    <a:pt x="0" y="0"/>
                  </a:moveTo>
                  <a:lnTo>
                    <a:pt x="2150755" y="0"/>
                  </a:lnTo>
                  <a:lnTo>
                    <a:pt x="2150755" y="1578929"/>
                  </a:lnTo>
                  <a:lnTo>
                    <a:pt x="0" y="15789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2176155" cy="1604329"/>
            </a:xfrm>
            <a:custGeom>
              <a:avLst/>
              <a:gdLst/>
              <a:ahLst/>
              <a:cxnLst/>
              <a:rect l="l" t="t" r="r" b="b"/>
              <a:pathLst>
                <a:path w="2176155" h="1604329">
                  <a:moveTo>
                    <a:pt x="80010" y="1604329"/>
                  </a:moveTo>
                  <a:lnTo>
                    <a:pt x="2176155" y="1604329"/>
                  </a:lnTo>
                  <a:lnTo>
                    <a:pt x="2176155" y="80010"/>
                  </a:lnTo>
                  <a:lnTo>
                    <a:pt x="2176155" y="67310"/>
                  </a:lnTo>
                  <a:lnTo>
                    <a:pt x="2176155" y="0"/>
                  </a:lnTo>
                  <a:lnTo>
                    <a:pt x="0" y="0"/>
                  </a:lnTo>
                  <a:lnTo>
                    <a:pt x="0" y="1604329"/>
                  </a:lnTo>
                  <a:lnTo>
                    <a:pt x="67310" y="1604329"/>
                  </a:lnTo>
                  <a:lnTo>
                    <a:pt x="80010" y="1604329"/>
                  </a:lnTo>
                  <a:close/>
                  <a:moveTo>
                    <a:pt x="12700" y="12700"/>
                  </a:moveTo>
                  <a:lnTo>
                    <a:pt x="2163455" y="12700"/>
                  </a:lnTo>
                  <a:lnTo>
                    <a:pt x="2163455" y="1591629"/>
                  </a:lnTo>
                  <a:lnTo>
                    <a:pt x="12700" y="159162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3"/>
          <a:srcRect b="3011"/>
          <a:stretch>
            <a:fillRect/>
          </a:stretch>
        </p:blipFill>
        <p:spPr>
          <a:xfrm>
            <a:off x="4845435" y="2937805"/>
            <a:ext cx="12903584" cy="7223184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3747077" y="350619"/>
            <a:ext cx="3810425" cy="364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73"/>
              </a:lnSpc>
            </a:pPr>
            <a:r>
              <a:rPr lang="en-US" sz="2228">
                <a:solidFill>
                  <a:srgbClr val="000000"/>
                </a:solidFill>
                <a:latin typeface="Telegraf"/>
              </a:rPr>
              <a:t>Business Transaction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9150" y="1121130"/>
            <a:ext cx="16650567" cy="112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2500" spc="125">
                <a:solidFill>
                  <a:srgbClr val="000000"/>
                </a:solidFill>
                <a:latin typeface="Assistant Regular Bold"/>
              </a:rPr>
              <a:t>SELECT SUM(firstTimeAttendees) AS 'FirstTimeAttendees', SUM(majorProspects) AS 'MajorProspects', avgAge</a:t>
            </a:r>
          </a:p>
          <a:p>
            <a:pPr>
              <a:lnSpc>
                <a:spcPts val="3000"/>
              </a:lnSpc>
            </a:pPr>
            <a:r>
              <a:rPr lang="en-US" sz="2500" spc="125">
                <a:solidFill>
                  <a:srgbClr val="000000"/>
                </a:solidFill>
                <a:latin typeface="Assistant Regular Bold"/>
              </a:rPr>
              <a:t>FROM [TerpAlum.Attendance]</a:t>
            </a:r>
          </a:p>
          <a:p>
            <a:pPr>
              <a:lnSpc>
                <a:spcPts val="3000"/>
              </a:lnSpc>
            </a:pPr>
            <a:r>
              <a:rPr lang="en-US" sz="2500" spc="125">
                <a:solidFill>
                  <a:srgbClr val="000000"/>
                </a:solidFill>
                <a:latin typeface="Assistant Regular Bold"/>
              </a:rPr>
              <a:t>GROUP BY avgAge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86790" y="3357293"/>
            <a:ext cx="3222770" cy="249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Telegraf Bold"/>
              </a:rPr>
              <a:t>From the bar and line, we n</a:t>
            </a:r>
            <a:r>
              <a:rPr lang="en-US" sz="2000" u="none" dirty="0">
                <a:solidFill>
                  <a:srgbClr val="000000"/>
                </a:solidFill>
                <a:latin typeface="Telegraf Bold"/>
              </a:rPr>
              <a:t>otice that among the age groups, age group 35 to 55 has highest number of major prospects and first-time attendees.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-19127" t="22635" r="-19127" b="2263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26" y="-837703"/>
            <a:ext cx="18586525" cy="12252852"/>
            <a:chOff x="0" y="0"/>
            <a:chExt cx="24782033" cy="16337136"/>
          </a:xfrm>
        </p:grpSpPr>
        <p:grpSp>
          <p:nvGrpSpPr>
            <p:cNvPr id="3" name="Group 3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1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28700" y="1028700"/>
            <a:ext cx="16230600" cy="1701297"/>
            <a:chOff x="0" y="0"/>
            <a:chExt cx="9318553" cy="976774"/>
          </a:xfrm>
        </p:grpSpPr>
        <p:sp>
          <p:nvSpPr>
            <p:cNvPr id="8" name="Freeform 8"/>
            <p:cNvSpPr/>
            <p:nvPr/>
          </p:nvSpPr>
          <p:spPr>
            <a:xfrm>
              <a:off x="80010" y="80010"/>
              <a:ext cx="9225843" cy="884064"/>
            </a:xfrm>
            <a:custGeom>
              <a:avLst/>
              <a:gdLst/>
              <a:ahLst/>
              <a:cxnLst/>
              <a:rect l="l" t="t" r="r" b="b"/>
              <a:pathLst>
                <a:path w="9225843" h="884064">
                  <a:moveTo>
                    <a:pt x="0" y="829454"/>
                  </a:moveTo>
                  <a:lnTo>
                    <a:pt x="0" y="884064"/>
                  </a:lnTo>
                  <a:lnTo>
                    <a:pt x="9225843" y="884064"/>
                  </a:lnTo>
                  <a:lnTo>
                    <a:pt x="9225843" y="0"/>
                  </a:lnTo>
                  <a:lnTo>
                    <a:pt x="9171233" y="0"/>
                  </a:lnTo>
                  <a:lnTo>
                    <a:pt x="9171233" y="829454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7310" y="67310"/>
              <a:ext cx="9251243" cy="909464"/>
            </a:xfrm>
            <a:custGeom>
              <a:avLst/>
              <a:gdLst/>
              <a:ahLst/>
              <a:cxnLst/>
              <a:rect l="l" t="t" r="r" b="b"/>
              <a:pathLst>
                <a:path w="9251243" h="909464">
                  <a:moveTo>
                    <a:pt x="9183933" y="0"/>
                  </a:moveTo>
                  <a:lnTo>
                    <a:pt x="9183933" y="12700"/>
                  </a:lnTo>
                  <a:lnTo>
                    <a:pt x="9238543" y="12700"/>
                  </a:lnTo>
                  <a:lnTo>
                    <a:pt x="9238543" y="896764"/>
                  </a:lnTo>
                  <a:lnTo>
                    <a:pt x="12700" y="896764"/>
                  </a:lnTo>
                  <a:lnTo>
                    <a:pt x="12700" y="842154"/>
                  </a:lnTo>
                  <a:lnTo>
                    <a:pt x="0" y="842154"/>
                  </a:lnTo>
                  <a:lnTo>
                    <a:pt x="0" y="909464"/>
                  </a:lnTo>
                  <a:lnTo>
                    <a:pt x="9251243" y="909464"/>
                  </a:lnTo>
                  <a:lnTo>
                    <a:pt x="925124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9225843" cy="884064"/>
            </a:xfrm>
            <a:custGeom>
              <a:avLst/>
              <a:gdLst/>
              <a:ahLst/>
              <a:cxnLst/>
              <a:rect l="l" t="t" r="r" b="b"/>
              <a:pathLst>
                <a:path w="9225843" h="884064">
                  <a:moveTo>
                    <a:pt x="0" y="0"/>
                  </a:moveTo>
                  <a:lnTo>
                    <a:pt x="9225843" y="0"/>
                  </a:lnTo>
                  <a:lnTo>
                    <a:pt x="9225843" y="884064"/>
                  </a:lnTo>
                  <a:lnTo>
                    <a:pt x="0" y="8840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251243" cy="909464"/>
            </a:xfrm>
            <a:custGeom>
              <a:avLst/>
              <a:gdLst/>
              <a:ahLst/>
              <a:cxnLst/>
              <a:rect l="l" t="t" r="r" b="b"/>
              <a:pathLst>
                <a:path w="9251243" h="909464">
                  <a:moveTo>
                    <a:pt x="80010" y="909464"/>
                  </a:moveTo>
                  <a:lnTo>
                    <a:pt x="9251243" y="909464"/>
                  </a:lnTo>
                  <a:lnTo>
                    <a:pt x="9251243" y="80010"/>
                  </a:lnTo>
                  <a:lnTo>
                    <a:pt x="9251243" y="67310"/>
                  </a:lnTo>
                  <a:lnTo>
                    <a:pt x="9251243" y="0"/>
                  </a:lnTo>
                  <a:lnTo>
                    <a:pt x="0" y="0"/>
                  </a:lnTo>
                  <a:lnTo>
                    <a:pt x="0" y="909464"/>
                  </a:lnTo>
                  <a:lnTo>
                    <a:pt x="67310" y="909464"/>
                  </a:lnTo>
                  <a:lnTo>
                    <a:pt x="80010" y="909464"/>
                  </a:lnTo>
                  <a:close/>
                  <a:moveTo>
                    <a:pt x="12700" y="12700"/>
                  </a:moveTo>
                  <a:lnTo>
                    <a:pt x="9238543" y="12700"/>
                  </a:lnTo>
                  <a:lnTo>
                    <a:pt x="9238543" y="896764"/>
                  </a:lnTo>
                  <a:lnTo>
                    <a:pt x="12700" y="89676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561395" y="1399354"/>
            <a:ext cx="14951761" cy="89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 spc="250">
                <a:solidFill>
                  <a:srgbClr val="000000"/>
                </a:solidFill>
                <a:latin typeface="Agrandir Wide Bold"/>
              </a:rPr>
              <a:t>Conclusions &amp; Recommendations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 b="86205"/>
          <a:stretch>
            <a:fillRect/>
          </a:stretch>
        </p:blipFill>
        <p:spPr>
          <a:xfrm>
            <a:off x="1561395" y="4750408"/>
            <a:ext cx="1759779" cy="2822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28700" y="3604637"/>
            <a:ext cx="3916445" cy="5653663"/>
            <a:chOff x="0" y="0"/>
            <a:chExt cx="2593638" cy="3744098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B8DAE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028700" y="3604637"/>
            <a:ext cx="3800344" cy="628164"/>
            <a:chOff x="0" y="0"/>
            <a:chExt cx="5067125" cy="837552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5067125" cy="837552"/>
              <a:chOff x="0" y="0"/>
              <a:chExt cx="27809146" cy="4596614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72390" y="72390"/>
                <a:ext cx="27664367" cy="445183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5183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51834"/>
                    </a:lnTo>
                    <a:lnTo>
                      <a:pt x="0" y="44518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DAEF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27809146" cy="459661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596614">
                    <a:moveTo>
                      <a:pt x="27664367" y="4451834"/>
                    </a:moveTo>
                    <a:lnTo>
                      <a:pt x="27809146" y="4451834"/>
                    </a:lnTo>
                    <a:lnTo>
                      <a:pt x="27809146" y="4596614"/>
                    </a:lnTo>
                    <a:lnTo>
                      <a:pt x="27664367" y="4596614"/>
                    </a:lnTo>
                    <a:lnTo>
                      <a:pt x="27664367" y="445183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51834"/>
                    </a:lnTo>
                    <a:lnTo>
                      <a:pt x="0" y="4451834"/>
                    </a:lnTo>
                    <a:lnTo>
                      <a:pt x="0" y="144780"/>
                    </a:lnTo>
                    <a:close/>
                    <a:moveTo>
                      <a:pt x="0" y="4451834"/>
                    </a:moveTo>
                    <a:lnTo>
                      <a:pt x="144780" y="4451834"/>
                    </a:lnTo>
                    <a:lnTo>
                      <a:pt x="144780" y="4596614"/>
                    </a:lnTo>
                    <a:lnTo>
                      <a:pt x="0" y="4596614"/>
                    </a:lnTo>
                    <a:lnTo>
                      <a:pt x="0" y="445183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51834"/>
                    </a:lnTo>
                    <a:lnTo>
                      <a:pt x="27664367" y="4451834"/>
                    </a:lnTo>
                    <a:lnTo>
                      <a:pt x="27664367" y="144780"/>
                    </a:lnTo>
                    <a:close/>
                    <a:moveTo>
                      <a:pt x="144780" y="4451834"/>
                    </a:moveTo>
                    <a:lnTo>
                      <a:pt x="27664367" y="4451834"/>
                    </a:lnTo>
                    <a:lnTo>
                      <a:pt x="27664367" y="4596614"/>
                    </a:lnTo>
                    <a:lnTo>
                      <a:pt x="144780" y="4596614"/>
                    </a:lnTo>
                    <a:lnTo>
                      <a:pt x="144780" y="445183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2533562" y="169796"/>
              <a:ext cx="2170874" cy="488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</a:rPr>
                <a:t>Insight 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33243" y="3799907"/>
            <a:ext cx="1040736" cy="242434"/>
            <a:chOff x="0" y="0"/>
            <a:chExt cx="1387648" cy="323246"/>
          </a:xfrm>
        </p:grpSpPr>
        <p:grpSp>
          <p:nvGrpSpPr>
            <p:cNvPr id="25" name="Group 25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grpSp>
        <p:nvGrpSpPr>
          <p:cNvPr id="34" name="Group 34"/>
          <p:cNvGrpSpPr/>
          <p:nvPr/>
        </p:nvGrpSpPr>
        <p:grpSpPr>
          <a:xfrm>
            <a:off x="5125244" y="3604637"/>
            <a:ext cx="3916445" cy="5653663"/>
            <a:chOff x="0" y="0"/>
            <a:chExt cx="2593638" cy="3744098"/>
          </a:xfrm>
        </p:grpSpPr>
        <p:sp>
          <p:nvSpPr>
            <p:cNvPr id="35" name="Freeform 35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FFDF2B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5125244" y="3604637"/>
            <a:ext cx="3800344" cy="628164"/>
            <a:chOff x="0" y="0"/>
            <a:chExt cx="5067125" cy="837552"/>
          </a:xfrm>
        </p:grpSpPr>
        <p:grpSp>
          <p:nvGrpSpPr>
            <p:cNvPr id="40" name="Group 40"/>
            <p:cNvGrpSpPr/>
            <p:nvPr/>
          </p:nvGrpSpPr>
          <p:grpSpPr>
            <a:xfrm>
              <a:off x="0" y="0"/>
              <a:ext cx="5067125" cy="837552"/>
              <a:chOff x="0" y="0"/>
              <a:chExt cx="27809146" cy="4596614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72390" y="72390"/>
                <a:ext cx="27664367" cy="445183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5183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51834"/>
                    </a:lnTo>
                    <a:lnTo>
                      <a:pt x="0" y="44518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F2B"/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0" y="0"/>
                <a:ext cx="27809146" cy="459661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596614">
                    <a:moveTo>
                      <a:pt x="27664367" y="4451834"/>
                    </a:moveTo>
                    <a:lnTo>
                      <a:pt x="27809146" y="4451834"/>
                    </a:lnTo>
                    <a:lnTo>
                      <a:pt x="27809146" y="4596614"/>
                    </a:lnTo>
                    <a:lnTo>
                      <a:pt x="27664367" y="4596614"/>
                    </a:lnTo>
                    <a:lnTo>
                      <a:pt x="27664367" y="445183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51834"/>
                    </a:lnTo>
                    <a:lnTo>
                      <a:pt x="0" y="4451834"/>
                    </a:lnTo>
                    <a:lnTo>
                      <a:pt x="0" y="144780"/>
                    </a:lnTo>
                    <a:close/>
                    <a:moveTo>
                      <a:pt x="0" y="4451834"/>
                    </a:moveTo>
                    <a:lnTo>
                      <a:pt x="144780" y="4451834"/>
                    </a:lnTo>
                    <a:lnTo>
                      <a:pt x="144780" y="4596614"/>
                    </a:lnTo>
                    <a:lnTo>
                      <a:pt x="0" y="4596614"/>
                    </a:lnTo>
                    <a:lnTo>
                      <a:pt x="0" y="445183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51834"/>
                    </a:lnTo>
                    <a:lnTo>
                      <a:pt x="27664367" y="4451834"/>
                    </a:lnTo>
                    <a:lnTo>
                      <a:pt x="27664367" y="144780"/>
                    </a:lnTo>
                    <a:close/>
                    <a:moveTo>
                      <a:pt x="144780" y="4451834"/>
                    </a:moveTo>
                    <a:lnTo>
                      <a:pt x="27664367" y="4451834"/>
                    </a:lnTo>
                    <a:lnTo>
                      <a:pt x="27664367" y="4596614"/>
                    </a:lnTo>
                    <a:lnTo>
                      <a:pt x="144780" y="4596614"/>
                    </a:lnTo>
                    <a:lnTo>
                      <a:pt x="144780" y="445183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43" name="TextBox 43"/>
            <p:cNvSpPr txBox="1"/>
            <p:nvPr/>
          </p:nvSpPr>
          <p:spPr>
            <a:xfrm>
              <a:off x="2533562" y="169796"/>
              <a:ext cx="2170874" cy="488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</a:rPr>
                <a:t>Insight 2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5429788" y="3799907"/>
            <a:ext cx="1040736" cy="242434"/>
            <a:chOff x="0" y="0"/>
            <a:chExt cx="1387648" cy="323246"/>
          </a:xfrm>
        </p:grpSpPr>
        <p:grpSp>
          <p:nvGrpSpPr>
            <p:cNvPr id="45" name="Group 45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48" name="Group 48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0" name="Freeform 5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51" name="Group 51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3" name="Freeform 5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grpSp>
        <p:nvGrpSpPr>
          <p:cNvPr id="54" name="Group 54"/>
          <p:cNvGrpSpPr/>
          <p:nvPr/>
        </p:nvGrpSpPr>
        <p:grpSpPr>
          <a:xfrm>
            <a:off x="9144000" y="3604637"/>
            <a:ext cx="3916445" cy="5653663"/>
            <a:chOff x="0" y="0"/>
            <a:chExt cx="2593638" cy="3744098"/>
          </a:xfrm>
        </p:grpSpPr>
        <p:sp>
          <p:nvSpPr>
            <p:cNvPr id="55" name="Freeform 55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CCAAFF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7" name="Freeform 57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9246311" y="3604637"/>
            <a:ext cx="3800344" cy="628164"/>
            <a:chOff x="0" y="0"/>
            <a:chExt cx="5067125" cy="837552"/>
          </a:xfrm>
        </p:grpSpPr>
        <p:grpSp>
          <p:nvGrpSpPr>
            <p:cNvPr id="60" name="Group 60"/>
            <p:cNvGrpSpPr/>
            <p:nvPr/>
          </p:nvGrpSpPr>
          <p:grpSpPr>
            <a:xfrm>
              <a:off x="0" y="0"/>
              <a:ext cx="5067125" cy="837552"/>
              <a:chOff x="0" y="0"/>
              <a:chExt cx="27809146" cy="4596614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72390" y="72390"/>
                <a:ext cx="27664367" cy="445183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5183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51834"/>
                    </a:lnTo>
                    <a:lnTo>
                      <a:pt x="0" y="44518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AAFF"/>
              </a:solidFill>
            </p:spPr>
          </p:sp>
          <p:sp>
            <p:nvSpPr>
              <p:cNvPr id="62" name="Freeform 62"/>
              <p:cNvSpPr/>
              <p:nvPr/>
            </p:nvSpPr>
            <p:spPr>
              <a:xfrm>
                <a:off x="0" y="0"/>
                <a:ext cx="27809146" cy="459661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596614">
                    <a:moveTo>
                      <a:pt x="27664367" y="4451834"/>
                    </a:moveTo>
                    <a:lnTo>
                      <a:pt x="27809146" y="4451834"/>
                    </a:lnTo>
                    <a:lnTo>
                      <a:pt x="27809146" y="4596614"/>
                    </a:lnTo>
                    <a:lnTo>
                      <a:pt x="27664367" y="4596614"/>
                    </a:lnTo>
                    <a:lnTo>
                      <a:pt x="27664367" y="445183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51834"/>
                    </a:lnTo>
                    <a:lnTo>
                      <a:pt x="0" y="4451834"/>
                    </a:lnTo>
                    <a:lnTo>
                      <a:pt x="0" y="144780"/>
                    </a:lnTo>
                    <a:close/>
                    <a:moveTo>
                      <a:pt x="0" y="4451834"/>
                    </a:moveTo>
                    <a:lnTo>
                      <a:pt x="144780" y="4451834"/>
                    </a:lnTo>
                    <a:lnTo>
                      <a:pt x="144780" y="4596614"/>
                    </a:lnTo>
                    <a:lnTo>
                      <a:pt x="0" y="4596614"/>
                    </a:lnTo>
                    <a:lnTo>
                      <a:pt x="0" y="445183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51834"/>
                    </a:lnTo>
                    <a:lnTo>
                      <a:pt x="27664367" y="4451834"/>
                    </a:lnTo>
                    <a:lnTo>
                      <a:pt x="27664367" y="144780"/>
                    </a:lnTo>
                    <a:close/>
                    <a:moveTo>
                      <a:pt x="144780" y="4451834"/>
                    </a:moveTo>
                    <a:lnTo>
                      <a:pt x="27664367" y="4451834"/>
                    </a:lnTo>
                    <a:lnTo>
                      <a:pt x="27664367" y="4596614"/>
                    </a:lnTo>
                    <a:lnTo>
                      <a:pt x="144780" y="4596614"/>
                    </a:lnTo>
                    <a:lnTo>
                      <a:pt x="144780" y="445183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63" name="TextBox 63"/>
            <p:cNvSpPr txBox="1"/>
            <p:nvPr/>
          </p:nvSpPr>
          <p:spPr>
            <a:xfrm>
              <a:off x="2533562" y="169796"/>
              <a:ext cx="2170874" cy="488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</a:rPr>
                <a:t>Insight 3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9550854" y="3799907"/>
            <a:ext cx="1040736" cy="242434"/>
            <a:chOff x="0" y="0"/>
            <a:chExt cx="1387648" cy="323246"/>
          </a:xfrm>
        </p:grpSpPr>
        <p:grpSp>
          <p:nvGrpSpPr>
            <p:cNvPr id="65" name="Group 65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7" name="Freeform 6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68" name="Group 68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0" name="Freeform 7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71" name="Group 71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73" name="Freeform 7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grpSp>
        <p:nvGrpSpPr>
          <p:cNvPr id="74" name="Group 74"/>
          <p:cNvGrpSpPr/>
          <p:nvPr/>
        </p:nvGrpSpPr>
        <p:grpSpPr>
          <a:xfrm>
            <a:off x="13342855" y="3604637"/>
            <a:ext cx="3916445" cy="5653663"/>
            <a:chOff x="0" y="0"/>
            <a:chExt cx="2593638" cy="3744098"/>
          </a:xfrm>
        </p:grpSpPr>
        <p:sp>
          <p:nvSpPr>
            <p:cNvPr id="75" name="Freeform 75"/>
            <p:cNvSpPr/>
            <p:nvPr/>
          </p:nvSpPr>
          <p:spPr>
            <a:xfrm>
              <a:off x="80010" y="80010"/>
              <a:ext cx="2500928" cy="3651387"/>
            </a:xfrm>
            <a:custGeom>
              <a:avLst/>
              <a:gdLst/>
              <a:ahLst/>
              <a:cxnLst/>
              <a:rect l="l" t="t" r="r" b="b"/>
              <a:pathLst>
                <a:path w="2500928" h="3651387">
                  <a:moveTo>
                    <a:pt x="0" y="3596778"/>
                  </a:moveTo>
                  <a:lnTo>
                    <a:pt x="0" y="3651387"/>
                  </a:lnTo>
                  <a:lnTo>
                    <a:pt x="2500928" y="3651387"/>
                  </a:lnTo>
                  <a:lnTo>
                    <a:pt x="2500928" y="0"/>
                  </a:lnTo>
                  <a:lnTo>
                    <a:pt x="2446318" y="0"/>
                  </a:lnTo>
                  <a:lnTo>
                    <a:pt x="2446318" y="3596778"/>
                  </a:lnTo>
                  <a:close/>
                </a:path>
              </a:pathLst>
            </a:custGeom>
            <a:solidFill>
              <a:srgbClr val="C4D6B7"/>
            </a:solidFill>
          </p:spPr>
        </p:sp>
        <p:sp>
          <p:nvSpPr>
            <p:cNvPr id="76" name="Freeform 76"/>
            <p:cNvSpPr/>
            <p:nvPr/>
          </p:nvSpPr>
          <p:spPr>
            <a:xfrm>
              <a:off x="67310" y="67310"/>
              <a:ext cx="2526328" cy="3676787"/>
            </a:xfrm>
            <a:custGeom>
              <a:avLst/>
              <a:gdLst/>
              <a:ahLst/>
              <a:cxnLst/>
              <a:rect l="l" t="t" r="r" b="b"/>
              <a:pathLst>
                <a:path w="2526328" h="3676787">
                  <a:moveTo>
                    <a:pt x="2459018" y="0"/>
                  </a:moveTo>
                  <a:lnTo>
                    <a:pt x="2459018" y="12700"/>
                  </a:lnTo>
                  <a:lnTo>
                    <a:pt x="2513628" y="12700"/>
                  </a:lnTo>
                  <a:lnTo>
                    <a:pt x="2513628" y="3664087"/>
                  </a:lnTo>
                  <a:lnTo>
                    <a:pt x="12700" y="3664087"/>
                  </a:lnTo>
                  <a:lnTo>
                    <a:pt x="12700" y="3609478"/>
                  </a:lnTo>
                  <a:lnTo>
                    <a:pt x="0" y="3609478"/>
                  </a:lnTo>
                  <a:lnTo>
                    <a:pt x="0" y="3676787"/>
                  </a:lnTo>
                  <a:lnTo>
                    <a:pt x="2526328" y="3676787"/>
                  </a:lnTo>
                  <a:lnTo>
                    <a:pt x="25263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7" name="Freeform 77"/>
            <p:cNvSpPr/>
            <p:nvPr/>
          </p:nvSpPr>
          <p:spPr>
            <a:xfrm>
              <a:off x="12700" y="12700"/>
              <a:ext cx="2500928" cy="3651388"/>
            </a:xfrm>
            <a:custGeom>
              <a:avLst/>
              <a:gdLst/>
              <a:ahLst/>
              <a:cxnLst/>
              <a:rect l="l" t="t" r="r" b="b"/>
              <a:pathLst>
                <a:path w="2500928" h="3651388">
                  <a:moveTo>
                    <a:pt x="0" y="0"/>
                  </a:moveTo>
                  <a:lnTo>
                    <a:pt x="2500928" y="0"/>
                  </a:lnTo>
                  <a:lnTo>
                    <a:pt x="2500928" y="3651388"/>
                  </a:lnTo>
                  <a:lnTo>
                    <a:pt x="0" y="36513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8" name="Freeform 78"/>
            <p:cNvSpPr/>
            <p:nvPr/>
          </p:nvSpPr>
          <p:spPr>
            <a:xfrm>
              <a:off x="0" y="0"/>
              <a:ext cx="2526328" cy="3676788"/>
            </a:xfrm>
            <a:custGeom>
              <a:avLst/>
              <a:gdLst/>
              <a:ahLst/>
              <a:cxnLst/>
              <a:rect l="l" t="t" r="r" b="b"/>
              <a:pathLst>
                <a:path w="2526328" h="3676788">
                  <a:moveTo>
                    <a:pt x="80010" y="3676788"/>
                  </a:moveTo>
                  <a:lnTo>
                    <a:pt x="2526328" y="3676788"/>
                  </a:lnTo>
                  <a:lnTo>
                    <a:pt x="2526328" y="80010"/>
                  </a:lnTo>
                  <a:lnTo>
                    <a:pt x="2526328" y="67310"/>
                  </a:lnTo>
                  <a:lnTo>
                    <a:pt x="2526328" y="0"/>
                  </a:lnTo>
                  <a:lnTo>
                    <a:pt x="0" y="0"/>
                  </a:lnTo>
                  <a:lnTo>
                    <a:pt x="0" y="3676788"/>
                  </a:lnTo>
                  <a:lnTo>
                    <a:pt x="67310" y="3676788"/>
                  </a:lnTo>
                  <a:lnTo>
                    <a:pt x="80010" y="3676788"/>
                  </a:lnTo>
                  <a:close/>
                  <a:moveTo>
                    <a:pt x="12700" y="12700"/>
                  </a:moveTo>
                  <a:lnTo>
                    <a:pt x="2513628" y="12700"/>
                  </a:lnTo>
                  <a:lnTo>
                    <a:pt x="2513628" y="3664088"/>
                  </a:lnTo>
                  <a:lnTo>
                    <a:pt x="12700" y="366408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9" name="Group 79"/>
          <p:cNvGrpSpPr/>
          <p:nvPr/>
        </p:nvGrpSpPr>
        <p:grpSpPr>
          <a:xfrm>
            <a:off x="13342855" y="3604637"/>
            <a:ext cx="3800344" cy="628164"/>
            <a:chOff x="0" y="0"/>
            <a:chExt cx="5067125" cy="837552"/>
          </a:xfrm>
        </p:grpSpPr>
        <p:grpSp>
          <p:nvGrpSpPr>
            <p:cNvPr id="80" name="Group 80"/>
            <p:cNvGrpSpPr/>
            <p:nvPr/>
          </p:nvGrpSpPr>
          <p:grpSpPr>
            <a:xfrm>
              <a:off x="0" y="0"/>
              <a:ext cx="5067125" cy="837552"/>
              <a:chOff x="0" y="0"/>
              <a:chExt cx="27809146" cy="4596614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72390" y="72390"/>
                <a:ext cx="27664367" cy="4451834"/>
              </a:xfrm>
              <a:custGeom>
                <a:avLst/>
                <a:gdLst/>
                <a:ahLst/>
                <a:cxnLst/>
                <a:rect l="l" t="t" r="r" b="b"/>
                <a:pathLst>
                  <a:path w="27664367" h="4451834">
                    <a:moveTo>
                      <a:pt x="0" y="0"/>
                    </a:moveTo>
                    <a:lnTo>
                      <a:pt x="27664367" y="0"/>
                    </a:lnTo>
                    <a:lnTo>
                      <a:pt x="27664367" y="4451834"/>
                    </a:lnTo>
                    <a:lnTo>
                      <a:pt x="0" y="44518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D6B7"/>
              </a:solidFill>
            </p:spPr>
          </p:sp>
          <p:sp>
            <p:nvSpPr>
              <p:cNvPr id="82" name="Freeform 82"/>
              <p:cNvSpPr/>
              <p:nvPr/>
            </p:nvSpPr>
            <p:spPr>
              <a:xfrm>
                <a:off x="0" y="0"/>
                <a:ext cx="27809146" cy="4596614"/>
              </a:xfrm>
              <a:custGeom>
                <a:avLst/>
                <a:gdLst/>
                <a:ahLst/>
                <a:cxnLst/>
                <a:rect l="l" t="t" r="r" b="b"/>
                <a:pathLst>
                  <a:path w="27809146" h="4596614">
                    <a:moveTo>
                      <a:pt x="27664367" y="4451834"/>
                    </a:moveTo>
                    <a:lnTo>
                      <a:pt x="27809146" y="4451834"/>
                    </a:lnTo>
                    <a:lnTo>
                      <a:pt x="27809146" y="4596614"/>
                    </a:lnTo>
                    <a:lnTo>
                      <a:pt x="27664367" y="4596614"/>
                    </a:lnTo>
                    <a:lnTo>
                      <a:pt x="27664367" y="445183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4451834"/>
                    </a:lnTo>
                    <a:lnTo>
                      <a:pt x="0" y="4451834"/>
                    </a:lnTo>
                    <a:lnTo>
                      <a:pt x="0" y="144780"/>
                    </a:lnTo>
                    <a:close/>
                    <a:moveTo>
                      <a:pt x="0" y="4451834"/>
                    </a:moveTo>
                    <a:lnTo>
                      <a:pt x="144780" y="4451834"/>
                    </a:lnTo>
                    <a:lnTo>
                      <a:pt x="144780" y="4596614"/>
                    </a:lnTo>
                    <a:lnTo>
                      <a:pt x="0" y="4596614"/>
                    </a:lnTo>
                    <a:lnTo>
                      <a:pt x="0" y="4451834"/>
                    </a:lnTo>
                    <a:close/>
                    <a:moveTo>
                      <a:pt x="27664367" y="144780"/>
                    </a:moveTo>
                    <a:lnTo>
                      <a:pt x="27809146" y="144780"/>
                    </a:lnTo>
                    <a:lnTo>
                      <a:pt x="27809146" y="4451834"/>
                    </a:lnTo>
                    <a:lnTo>
                      <a:pt x="27664367" y="4451834"/>
                    </a:lnTo>
                    <a:lnTo>
                      <a:pt x="27664367" y="144780"/>
                    </a:lnTo>
                    <a:close/>
                    <a:moveTo>
                      <a:pt x="144780" y="4451834"/>
                    </a:moveTo>
                    <a:lnTo>
                      <a:pt x="27664367" y="4451834"/>
                    </a:lnTo>
                    <a:lnTo>
                      <a:pt x="27664367" y="4596614"/>
                    </a:lnTo>
                    <a:lnTo>
                      <a:pt x="144780" y="4596614"/>
                    </a:lnTo>
                    <a:lnTo>
                      <a:pt x="144780" y="4451834"/>
                    </a:lnTo>
                    <a:close/>
                    <a:moveTo>
                      <a:pt x="27664367" y="0"/>
                    </a:moveTo>
                    <a:lnTo>
                      <a:pt x="27809146" y="0"/>
                    </a:lnTo>
                    <a:lnTo>
                      <a:pt x="27809146" y="144780"/>
                    </a:lnTo>
                    <a:lnTo>
                      <a:pt x="27664367" y="144780"/>
                    </a:lnTo>
                    <a:lnTo>
                      <a:pt x="27664367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27664367" y="0"/>
                    </a:lnTo>
                    <a:lnTo>
                      <a:pt x="27664367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3" name="TextBox 83"/>
            <p:cNvSpPr txBox="1"/>
            <p:nvPr/>
          </p:nvSpPr>
          <p:spPr>
            <a:xfrm>
              <a:off x="2533562" y="169796"/>
              <a:ext cx="2170874" cy="488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640"/>
                </a:lnSpc>
                <a:spcBef>
                  <a:spcPct val="0"/>
                </a:spcBef>
              </a:pPr>
              <a:r>
                <a:rPr lang="en-US" sz="2400" spc="48">
                  <a:solidFill>
                    <a:srgbClr val="000000"/>
                  </a:solidFill>
                  <a:latin typeface="Telegraf Medium"/>
                </a:rPr>
                <a:t>Insight 4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13647398" y="3799907"/>
            <a:ext cx="1040736" cy="242434"/>
            <a:chOff x="0" y="0"/>
            <a:chExt cx="1387648" cy="323246"/>
          </a:xfrm>
        </p:grpSpPr>
        <p:grpSp>
          <p:nvGrpSpPr>
            <p:cNvPr id="85" name="Group 85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7" name="Freeform 87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</p:sp>
        </p:grpSp>
        <p:grpSp>
          <p:nvGrpSpPr>
            <p:cNvPr id="88" name="Group 88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89" name="Freeform 89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90" name="Freeform 90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</p:sp>
        </p:grpSp>
        <p:grpSp>
          <p:nvGrpSpPr>
            <p:cNvPr id="91" name="Group 91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93" name="Freeform 93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</p:sp>
        </p:grpSp>
      </p:grpSp>
      <p:sp>
        <p:nvSpPr>
          <p:cNvPr id="94" name="TextBox 94"/>
          <p:cNvSpPr txBox="1"/>
          <p:nvPr/>
        </p:nvSpPr>
        <p:spPr>
          <a:xfrm>
            <a:off x="1191420" y="4645524"/>
            <a:ext cx="3514805" cy="3571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120">
                <a:solidFill>
                  <a:srgbClr val="000000"/>
                </a:solidFill>
                <a:latin typeface="Assistant Regular Bold"/>
              </a:rPr>
              <a:t>Alumni Association should focus on locations,</a:t>
            </a:r>
          </a:p>
          <a:p>
            <a:pPr>
              <a:lnSpc>
                <a:spcPts val="2879"/>
              </a:lnSpc>
            </a:pPr>
            <a:r>
              <a:rPr lang="en-US" sz="2400" spc="120">
                <a:solidFill>
                  <a:srgbClr val="D40000"/>
                </a:solidFill>
                <a:latin typeface="Assistant Regular Bold"/>
              </a:rPr>
              <a:t>CP_DMV_On_Campus</a:t>
            </a:r>
          </a:p>
          <a:p>
            <a:pPr>
              <a:lnSpc>
                <a:spcPts val="2879"/>
              </a:lnSpc>
            </a:pPr>
            <a:r>
              <a:rPr lang="en-US" sz="2400" spc="120">
                <a:solidFill>
                  <a:srgbClr val="D40000"/>
                </a:solidFill>
                <a:latin typeface="Assistant Regular Bold"/>
              </a:rPr>
              <a:t>CP_NorthEast_NewYork</a:t>
            </a:r>
          </a:p>
          <a:p>
            <a:pPr>
              <a:lnSpc>
                <a:spcPts val="2879"/>
              </a:lnSpc>
            </a:pPr>
            <a:r>
              <a:rPr lang="en-US" sz="2400" spc="120">
                <a:solidFill>
                  <a:srgbClr val="D40000"/>
                </a:solidFill>
                <a:latin typeface="Assistant Regular Bold"/>
              </a:rPr>
              <a:t>CP_DMV_WashingtonDC</a:t>
            </a:r>
          </a:p>
          <a:p>
            <a:pPr>
              <a:lnSpc>
                <a:spcPts val="2879"/>
              </a:lnSpc>
            </a:pPr>
            <a:r>
              <a:rPr lang="en-US" sz="2400" spc="120">
                <a:solidFill>
                  <a:srgbClr val="D40000"/>
                </a:solidFill>
                <a:latin typeface="Assistant Regular Bold"/>
              </a:rPr>
              <a:t>CP_Online_Webinar</a:t>
            </a:r>
          </a:p>
          <a:p>
            <a:pPr>
              <a:lnSpc>
                <a:spcPts val="2879"/>
              </a:lnSpc>
            </a:pPr>
            <a:r>
              <a:rPr lang="en-US" sz="2400" spc="120">
                <a:solidFill>
                  <a:srgbClr val="D40000"/>
                </a:solidFill>
                <a:latin typeface="Assistant Regular Bold"/>
              </a:rPr>
              <a:t>CP_DMV_General</a:t>
            </a:r>
          </a:p>
          <a:p>
            <a:pPr>
              <a:lnSpc>
                <a:spcPts val="2879"/>
              </a:lnSpc>
            </a:pPr>
            <a:r>
              <a:rPr lang="en-US" sz="2400" spc="120">
                <a:solidFill>
                  <a:srgbClr val="000000"/>
                </a:solidFill>
                <a:latin typeface="Assistant Regular Bold"/>
              </a:rPr>
              <a:t>in order to maximize the major prospects.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5296695" y="4574085"/>
            <a:ext cx="3514805" cy="445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120" dirty="0">
                <a:solidFill>
                  <a:srgbClr val="000000"/>
                </a:solidFill>
                <a:latin typeface="Assistant Regular Bold"/>
              </a:rPr>
              <a:t>Top event took place at PDON was </a:t>
            </a:r>
            <a:r>
              <a:rPr lang="en-US" sz="2400" spc="120" dirty="0">
                <a:solidFill>
                  <a:srgbClr val="D40000"/>
                </a:solidFill>
                <a:latin typeface="Assistant Regular Bold"/>
              </a:rPr>
              <a:t>Grad Bash </a:t>
            </a:r>
            <a:r>
              <a:rPr lang="en-US" sz="2400" spc="120" dirty="0">
                <a:solidFill>
                  <a:srgbClr val="000000"/>
                </a:solidFill>
                <a:latin typeface="Assistant Regular Bold"/>
              </a:rPr>
              <a:t>followed by </a:t>
            </a:r>
            <a:r>
              <a:rPr lang="en-US" sz="2400" spc="120" dirty="0">
                <a:solidFill>
                  <a:srgbClr val="D40000"/>
                </a:solidFill>
                <a:latin typeface="Assistant Regular Bold"/>
              </a:rPr>
              <a:t>Virtual Book Club event</a:t>
            </a:r>
            <a:r>
              <a:rPr lang="en-US" sz="2400" spc="120" dirty="0">
                <a:solidFill>
                  <a:srgbClr val="000000"/>
                </a:solidFill>
                <a:latin typeface="Assistant Regular Bold"/>
              </a:rPr>
              <a:t> held at location POWE. Therefore, Alumni Association should focus more on these event at the above locations to attract more first-time attendees.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9418556" y="4645524"/>
            <a:ext cx="3514805" cy="214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120">
                <a:solidFill>
                  <a:srgbClr val="000000"/>
                </a:solidFill>
                <a:latin typeface="Assistant Regular Bold"/>
              </a:rPr>
              <a:t>Alumni Association should target age bracket of </a:t>
            </a:r>
            <a:r>
              <a:rPr lang="en-US" sz="2400" spc="120">
                <a:solidFill>
                  <a:srgbClr val="FF2A2A"/>
                </a:solidFill>
                <a:latin typeface="Assistant Regular Bold"/>
              </a:rPr>
              <a:t>35 to 55</a:t>
            </a:r>
            <a:r>
              <a:rPr lang="en-US" sz="2400" spc="120">
                <a:solidFill>
                  <a:srgbClr val="000000"/>
                </a:solidFill>
                <a:latin typeface="Assistant Regular Bold"/>
              </a:rPr>
              <a:t> for maximizing their major prospects and attendees.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13514306" y="4647905"/>
            <a:ext cx="3514805" cy="259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spc="120" dirty="0">
                <a:solidFill>
                  <a:srgbClr val="000000"/>
                </a:solidFill>
                <a:latin typeface="Assistant Regular Bold"/>
              </a:rPr>
              <a:t>Alumni Association should try to host events on </a:t>
            </a:r>
            <a:r>
              <a:rPr lang="en-US" sz="2400" spc="120" dirty="0">
                <a:solidFill>
                  <a:srgbClr val="D40000"/>
                </a:solidFill>
                <a:latin typeface="Assistant Regular Bold"/>
              </a:rPr>
              <a:t>weekend </a:t>
            </a:r>
            <a:r>
              <a:rPr lang="en-US" sz="2400" spc="120" dirty="0">
                <a:solidFill>
                  <a:srgbClr val="000000"/>
                </a:solidFill>
                <a:latin typeface="Assistant Regular Bold"/>
              </a:rPr>
              <a:t>rather than weekdays to drive maximum first-time attendees and prospects.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883</Words>
  <Application>Microsoft Office PowerPoint</Application>
  <PresentationFormat>Custom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Agrandir Wide Bold</vt:lpstr>
      <vt:lpstr>Arial</vt:lpstr>
      <vt:lpstr>Telegraf Bold</vt:lpstr>
      <vt:lpstr>Assistant Regular Bold</vt:lpstr>
      <vt:lpstr>Agrandir Wide Medium</vt:lpstr>
      <vt:lpstr>Telegraf</vt:lpstr>
      <vt:lpstr>Calibri</vt:lpstr>
      <vt:lpstr>Telegraf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BUDT758Y Project Group 11 - DBMS</dc:title>
  <dc:creator>aksha</dc:creator>
  <cp:lastModifiedBy>akshatanikhil@outlook.com</cp:lastModifiedBy>
  <cp:revision>10</cp:revision>
  <dcterms:created xsi:type="dcterms:W3CDTF">2006-08-16T00:00:00Z</dcterms:created>
  <dcterms:modified xsi:type="dcterms:W3CDTF">2020-12-11T04:13:27Z</dcterms:modified>
  <dc:identifier>DAEPsMHUWUg</dc:identifier>
</cp:coreProperties>
</file>