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71EF0-B4D2-4581-97E2-E433F59A46F0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808FE-D141-4B7D-A2B4-D986D1DDE1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http://www.wateraid.org/au/where-we-work/page/tanzania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08FE-D141-4B7D-A2B4-D986D1DDE1D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http://www.wateraid.org/au/where-we-work/page/tanzania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08FE-D141-4B7D-A2B4-D986D1DDE1D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http://www.wateraid.org/au/where-we-work/page/tanzania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08FE-D141-4B7D-A2B4-D986D1DDE1D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http://www.theeastafrican.co.ke/news/2014--Poor-rainfall-and-shortage-of-food-for-Tanzania-/-/2558/1992662/-/ncm6jc/-/index.html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808FE-D141-4B7D-A2B4-D986D1DDE1D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45CCAB-2337-42CA-9B77-EEA078065A33}" type="datetimeFigureOut">
              <a:rPr lang="en-US" smtClean="0"/>
              <a:t>8/5/2016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9D407-2126-414F-BC0A-B4B49E2C3FB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Necessary Repairs for Wells in Tanzania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Chethan</a:t>
            </a:r>
            <a:r>
              <a:rPr lang="en-US" dirty="0" smtClean="0"/>
              <a:t> </a:t>
            </a:r>
            <a:r>
              <a:rPr lang="en-US" dirty="0" smtClean="0"/>
              <a:t>Reddy</a:t>
            </a:r>
          </a:p>
          <a:p>
            <a:r>
              <a:rPr lang="en-US" dirty="0" smtClean="0"/>
              <a:t>Capstone Project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Data cleaning was necessary and is more thoroughly described in the Final Report and need not be reiterated here.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Logistic Regression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we want to predict is a binomial with values 0 (does not need repair) and 1 (needs repair)</a:t>
            </a:r>
          </a:p>
          <a:p>
            <a:endParaRPr lang="en-US" dirty="0" smtClean="0"/>
          </a:p>
          <a:p>
            <a:r>
              <a:rPr lang="en-US" dirty="0" smtClean="0"/>
              <a:t>Logistic regression, specifically a Generalized </a:t>
            </a:r>
            <a:r>
              <a:rPr lang="en-US" dirty="0" err="1" smtClean="0"/>
              <a:t>Linerar</a:t>
            </a:r>
            <a:r>
              <a:rPr lang="en-US" dirty="0" smtClean="0"/>
              <a:t> Model (</a:t>
            </a:r>
            <a:r>
              <a:rPr lang="en-US" dirty="0" err="1" smtClean="0"/>
              <a:t>glm</a:t>
            </a:r>
            <a:r>
              <a:rPr lang="en-US" dirty="0" smtClean="0"/>
              <a:t>) is most appropriate 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RepairLog5 = </a:t>
            </a: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Status_Binom</a:t>
            </a:r>
            <a:r>
              <a:rPr lang="en-US" dirty="0" smtClean="0"/>
              <a:t> ~ </a:t>
            </a:r>
            <a:r>
              <a:rPr lang="en-US" dirty="0" err="1" smtClean="0"/>
              <a:t>gps_height</a:t>
            </a:r>
            <a:r>
              <a:rPr lang="en-US" dirty="0" smtClean="0"/>
              <a:t> + age + </a:t>
            </a:r>
            <a:r>
              <a:rPr lang="en-US" dirty="0" err="1" smtClean="0"/>
              <a:t>management_group_a</a:t>
            </a:r>
            <a:r>
              <a:rPr lang="en-US" dirty="0" smtClean="0"/>
              <a:t> + </a:t>
            </a:r>
            <a:r>
              <a:rPr lang="en-US" dirty="0" err="1" smtClean="0"/>
              <a:t>management_group_b</a:t>
            </a:r>
            <a:r>
              <a:rPr lang="en-US" dirty="0" smtClean="0"/>
              <a:t> + </a:t>
            </a:r>
            <a:r>
              <a:rPr lang="en-US" dirty="0" err="1" smtClean="0"/>
              <a:t>management_group_c</a:t>
            </a:r>
            <a:r>
              <a:rPr lang="en-US" dirty="0" smtClean="0"/>
              <a:t> + </a:t>
            </a:r>
            <a:r>
              <a:rPr lang="en-US" dirty="0" err="1" smtClean="0"/>
              <a:t>management_group_d</a:t>
            </a:r>
            <a:r>
              <a:rPr lang="en-US" dirty="0" smtClean="0"/>
              <a:t> + basin_1 + basin_2 + basin_3 + basin_4 + basin_5 + basin_6 + basin_7 + basin_8 + basin_9 + permit_1 + public_meeting_1 + extraction_type_class_1 + extraction_type_class_2 + extraction_type_class_3 + extraction_type_class_4 + extraction_type_class_5 + extraction_type_class_6 + extraction_type_class_7 + payment_type_1 + payment_type_2 + payment_type_3 + payment_type_4 + payment_type_5 + payment_type_6 + payment_type_7 + waterpoint_type_group_1 + waterpoint_type_group_2 + waterpoint_type_group_3 + waterpoint_type_group_4 + waterpoint_type_group_5 + waterpoint_type_group_6 + source_1 + source_2 + source_3 + source_4 + source_5 + source_6 + source_7 + source_8 + source_9 + source_10 + quantity_1 + quantity_2 + quantity_3 + quantity_4 + quantity_5, family = binomial, data = </a:t>
            </a:r>
            <a:r>
              <a:rPr lang="en-US" dirty="0" err="1" smtClean="0"/>
              <a:t>dataTest</a:t>
            </a:r>
            <a:r>
              <a:rPr lang="en-US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Model to Predict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predict_repair</a:t>
            </a:r>
            <a:r>
              <a:rPr lang="en-US" dirty="0" smtClean="0"/>
              <a:t> = predict(RepairLog5, type = "response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</a:t>
            </a:r>
            <a:r>
              <a:rPr lang="en-US" dirty="0" smtClean="0"/>
              <a:t> t) where  0 &lt; t &lt;1.0 in increments of 0.1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which Predictions at Each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0.1)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0.2)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0.3)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0.4)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0.5)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0.6)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0.7)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0.8)</a:t>
            </a:r>
          </a:p>
          <a:p>
            <a:r>
              <a:rPr lang="en-US" dirty="0" smtClean="0"/>
              <a:t>table(</a:t>
            </a:r>
            <a:r>
              <a:rPr lang="en-US" dirty="0" err="1" smtClean="0"/>
              <a:t>dataTest$Status_Binom</a:t>
            </a:r>
            <a:r>
              <a:rPr lang="en-US" dirty="0" smtClean="0"/>
              <a:t>, </a:t>
            </a:r>
            <a:r>
              <a:rPr lang="en-US" dirty="0" err="1" smtClean="0"/>
              <a:t>predict_repair</a:t>
            </a:r>
            <a:r>
              <a:rPr lang="en-US" dirty="0" smtClean="0"/>
              <a:t> &gt; 0.9)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Which Threshold is Most 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accuracyTest0.1 = (439+3683)/(439+4487+22+3683)</a:t>
            </a:r>
          </a:p>
          <a:p>
            <a:r>
              <a:rPr lang="en-US" dirty="0" smtClean="0"/>
              <a:t>accuracyTest0.2 = (1474+3487)/(1474+218+3487+3452)</a:t>
            </a:r>
          </a:p>
          <a:p>
            <a:r>
              <a:rPr lang="en-US" dirty="0" smtClean="0"/>
              <a:t>accuracyTest0.3 = (2854+3073)/(2854+3073+632+2072)</a:t>
            </a:r>
          </a:p>
          <a:p>
            <a:r>
              <a:rPr lang="en-US" dirty="0" smtClean="0"/>
              <a:t>accuracyTest0.4 = (3811+2470)/(3811+2470+1115+1235)</a:t>
            </a:r>
          </a:p>
          <a:p>
            <a:r>
              <a:rPr lang="en-US" dirty="0" smtClean="0"/>
              <a:t>accuracyTest0.5 = (4282+2068)/(4282+2068+644+1637)</a:t>
            </a:r>
          </a:p>
          <a:p>
            <a:r>
              <a:rPr lang="en-US" dirty="0" smtClean="0"/>
              <a:t>accuracyTest0.6 = (4593+1688)/(4593+333+2017+1688)</a:t>
            </a:r>
          </a:p>
          <a:p>
            <a:r>
              <a:rPr lang="en-US" dirty="0" smtClean="0"/>
              <a:t>accuracyTest0.7 = (14767+1466)/(14767+1466+159+2239)</a:t>
            </a:r>
          </a:p>
          <a:p>
            <a:r>
              <a:rPr lang="en-US" dirty="0" smtClean="0"/>
              <a:t>accuracyTest0.8 = (4850+1263)/(4853+1263+76+2442)</a:t>
            </a:r>
          </a:p>
          <a:p>
            <a:r>
              <a:rPr lang="en-US" dirty="0" smtClean="0"/>
              <a:t>accuracyTest0.9 = (4896+945)/(4896+945+30+2760)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Which Threshold is Most 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accuracyTest0.1  &gt;0.4775808 </a:t>
            </a:r>
          </a:p>
          <a:p>
            <a:r>
              <a:rPr lang="en-US" dirty="0" smtClean="0"/>
              <a:t>accuracyTest0.2 &gt; 0.5747886 </a:t>
            </a:r>
          </a:p>
          <a:p>
            <a:r>
              <a:rPr lang="en-US" dirty="0" smtClean="0"/>
              <a:t>accuracyTest0.3 &gt; </a:t>
            </a:r>
            <a:r>
              <a:rPr lang="en-US" dirty="0" smtClean="0"/>
              <a:t>0.6867107 </a:t>
            </a:r>
            <a:endParaRPr lang="en-US" dirty="0" smtClean="0"/>
          </a:p>
          <a:p>
            <a:r>
              <a:rPr lang="en-US" dirty="0" smtClean="0"/>
              <a:t>accuracyTest0.4 &gt; </a:t>
            </a:r>
            <a:r>
              <a:rPr lang="en-US" dirty="0" smtClean="0"/>
              <a:t>0.7277256 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accuracyTest0.5 &gt; 0.7357201 </a:t>
            </a:r>
          </a:p>
          <a:p>
            <a:r>
              <a:rPr lang="en-US" dirty="0" smtClean="0"/>
              <a:t>accuracyTest0.6 &gt; 0.7277256 </a:t>
            </a:r>
          </a:p>
          <a:p>
            <a:r>
              <a:rPr lang="en-US" dirty="0" smtClean="0"/>
              <a:t>accuracyTest0.7 &gt; 0.8712898 </a:t>
            </a:r>
          </a:p>
          <a:p>
            <a:r>
              <a:rPr lang="en-US" dirty="0" smtClean="0"/>
              <a:t>accuracyTest0.8 &gt; 0.7080148 </a:t>
            </a:r>
          </a:p>
          <a:p>
            <a:r>
              <a:rPr lang="en-US" dirty="0" smtClean="0"/>
              <a:t>accuracyTest0.9  &gt; 0.6767466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level of 0.5 is most accurate with an prediction accuracy of  73.6%</a:t>
            </a:r>
          </a:p>
          <a:p>
            <a:r>
              <a:rPr lang="en-US" dirty="0" smtClean="0"/>
              <a:t>Age of the well is very significant in predicting whether or not a given well needs repair.</a:t>
            </a:r>
          </a:p>
          <a:p>
            <a:r>
              <a:rPr lang="en-US" dirty="0" smtClean="0"/>
              <a:t>The basins where the well water  comes from also prove to be significant in determining the need for repair</a:t>
            </a:r>
          </a:p>
          <a:p>
            <a:r>
              <a:rPr lang="en-US" dirty="0" smtClean="0"/>
              <a:t>Quantity of Water is highly significant in predictions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b="1" u="sng" dirty="0" smtClean="0"/>
              <a:t>Further examine the </a:t>
            </a:r>
            <a:r>
              <a:rPr lang="en-US" b="1" u="sng" dirty="0" smtClean="0"/>
              <a:t>impact </a:t>
            </a:r>
            <a:r>
              <a:rPr lang="en-US" b="1" u="sng" dirty="0" smtClean="0"/>
              <a:t>that age of the well has on the functional </a:t>
            </a:r>
            <a:r>
              <a:rPr lang="en-US" b="1" u="sng" dirty="0" smtClean="0"/>
              <a:t>status</a:t>
            </a:r>
            <a:r>
              <a:rPr lang="en-US" dirty="0" smtClean="0"/>
              <a:t>. Learning more about the relationship between age and functional status can help us better predict whether a given well will need repairing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b="1" u="sng" dirty="0" smtClean="0"/>
              <a:t>Further examine the effect that the basin which the well is drawing water from has on the functional status</a:t>
            </a:r>
            <a:r>
              <a:rPr lang="en-US" dirty="0" smtClean="0"/>
              <a:t>. Specifically, Basin 7 and Basin 8 should be investigated for common characteristics that might contribute to poor well function.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u="sng" dirty="0" smtClean="0"/>
              <a:t>Finally, further examine the relationship that the quantity of water at each </a:t>
            </a:r>
            <a:r>
              <a:rPr lang="en-US" b="1" u="sng" dirty="0" err="1" smtClean="0"/>
              <a:t>waterpoint</a:t>
            </a:r>
            <a:r>
              <a:rPr lang="en-US" b="1" u="sng" dirty="0" smtClean="0"/>
              <a:t> has on the need for it to be repaired</a:t>
            </a:r>
            <a:r>
              <a:rPr lang="en-US" dirty="0" smtClean="0"/>
              <a:t>. These variables all turned out to be very significant.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in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 Million people in Tanzania do not have access to safe drinking water.</a:t>
            </a:r>
            <a:endParaRPr lang="en-US" dirty="0"/>
          </a:p>
        </p:txBody>
      </p:sp>
      <p:sp>
        <p:nvSpPr>
          <p:cNvPr id="21506" name="AutoShape 2" descr="data:image/jpeg;base64,/9j/4AAQSkZJRgABAQAAAQABAAD/2wCEAAkGBxMTEhUTExMWFhUXGBoZGBgYGRsbGhsdGxoaHxgbGhceHyggGholGxYYIjEhJSkrLi4uGh8zODMtNygtLisBCgoKDg0OGxAQGy0fHyUtLS0tLS0tLS0tLS0tLS0tLS0tLS0tLS0tLS0tLS0tLS0tLS0tLS0tLTctLTcrLS0tK//AABEIAKgBLAMBIgACEQEDEQH/xAAcAAACAgMBAQAAAAAAAAAAAAAEBQIDAAEGBwj/xAA7EAABAgQEBAMHAwQCAgMBAAABAhEAAyExBBJBUQVhcYEikfATMqGxwdHhBgdCFCNy8VJiFTNjgqJD/8QAGQEAAwEBAQAAAAAAAAAAAAAAAQIDAAQF/8QAIxEAAgMAAgMAAgMBAAAAAAAAAAECESEDMRJBUQRhE0KhFP/aAAwDAQACEQMRAD8Ac4nGMuYxJTmygGzp15FyavtSL/agUEt6APQEnkb9fmIHaUEulKUOosnxECjlyfdPJ4mmYyg9eYLg9/Vo8l4emqLp8sukqIZNakku38XNPjFUviEuy15WNQQxT1Dc9HvDZkqTXvVvR0gSfgkTQczBQ91VAQ4oQBYxmYGwiUJAQjKQcxS2ZxXVx4bxL2hAVctWjDtUVAqYC4asoUELBpqkAlTGmYJuB93tDYmhIDKo/wDIM/rpGYWhTLAM8LZSUFJCwdlUJ5llA9ompCRzI7iu/LygjKsnK1P8XFtTc+cUS5IDh3J2P10jDIqx6EqukuaFIp5G7a33gc4FJcMkChIrdx5wwkYUl1A6buPjFEse7StldoNgQMUgZc1WJD0+PkI1Lmu6no+hBgxMjL/GhoXV9IVT5QlKJBygh2NRcaaRghpKVPmD3Z0/NoECGsWfS/bpEPbZyyXa76dH0i2WXDkW9dxGGLAjM9+1o0coDklhZ9IHKapapPwG8CYwkAJUUM9g5PygpWAnMIGZ1i7sTvavnAE1ZCg1b99gOcMloStNrUcilfnAvsgP7ZKTyVsOXyh4tJmkrVIWImeFRD5gzj/jmtzNg/MiGmDnrCBYllFI1uWcaiE0wiVNLKZ6+JObMCb6uxaHHD5TKTMIVUMH94g6tpHTyuPjns4uGM/5N6QVgOKlZKSGarFvhvBE2WBmAN6sNO+8LZ3D/FmCmUC6e+hb6QZInBQURsxch3F32845H+juKJkoZSpQompa5/6g7n4X0geTigrZ6nlew0bRr0gueoqRQAgAmh1pUnXboIVpkMVMKnQVNqfK8PGmgMYYiQnIJiSFf4jl2Y1+cDyC1CGaodm833iUtBZiWoA2lGPe8H8L4BiMW6ZMsgC61eFFdla1Fg56QUrxCuSWsVrnn+IoSWOhAcWeltRAACkVFBqCwo99GaPSEfttP9nlM+UC2iVU3rr5Qu4n+3OKQh0qRObRLpVzYGhPJ4ouOSRL+aD9nHyEtZQLVAF66bNvyiOOxCc4qgkBxmBG7gHd6xZPnLkEoIqBUEMQeYvRqvAypSFEEKB1AGh/1CVulbvopxuLK1gKDpoSLnmBoxpe0FziZiRfoCAz61oLCAZ0shNKu1aHUOBr6MVYpZZA94G7G4o711DiGpehbOl/TyJimUVZRYvZi2jsDSOhwMmVKdIypcuDYP6EczgDmScpYg6b/WGeLzrACkmgdJZilq1iM1o3Yfj59PdSoilXHem0Iv8AyOR0lKj73NhWzaRWMTMWSkhRB903Ju9d9e0EYTgpUt/EwYipbpu9bfKCqXZuiuZiM1FMQP8AlV4rOPQkBIlooGur7w5xH6ZJ91ZFNQ9X15Qrm8BmA1ynm4FOjwU0Ya4+UM39yYC7goSk+G7jOqgNuUMOFyEISCJxyixpsHH4FKnWKBhwkusqVs/uh+W+jmIKmJUlQypQp2AVV9mHU94jZqHMyTnHhWkHp99DE5S0pHhHIhy3n3jmETlJP99SgoPlyJUBzY6RZg8ctyskpRZmd+ZNz841G8R2ZpzOzsNBuageUWjEI94E/wDYG/OA5AObMujh+ZfpawhkrAIykDSo0Fdy1TGoViXiHE8rpSA5Du7kOde+kD4XGkSzme4J3qPCAN+VoJ4hgcrnIS+qa1poOkBqCJ/hT4SD4gxSCdWy2NqkmCOX8Nxj5hsGvr0BprBC8TlfZtttvjCqWkSnCEsRTduVWPKMnzRlJc2PPQiMag5UyYtLhg41p28m84CxUqZQDKpNiTf/ABB0r8IMw8rwS7kkCgL7PTQ6NG5cqjMQWtt2gXQRXMkBKgnOQU1AAfrBOFU99qv5dYH43MKbEJapJsz1B7QGrGD3nBVUAJt5ND1aMmNJ6VD3iMhsdejwJi8JmtcWcU++sUr4oSnKNWbViKO233gFfEpgSqp0oaVBsKE6QYxZrG0tZljKfhr+IDnTQo5VMHIrqD1alxFCJqytR1UXAGgNQOsX4pLpJAzEM4VXr8HtBoPelk3DgJTUfN9gDs5EEYeadRVPoMYSS+JFi6iWNiXar0gqTxMFRZJJJdjbtQa6QfFgtDKbOD+8DUNd3rWo7UtC6eGmkoXlcOWYpNrvyF4zALmzpmWWhSlapAKqE2Iag/7R1HC/26xcwEzVS5L6MVqb/EEAGu5ho8bsSXJFds5qSogOVEA6WBu/wLO8bwEpc1YTJlFSwPdAJobilq2Jj0fh37bSEEGZMmTWDZaJB6tX4x12A4fKkpySpaUJ2SAPPc8zFVwv2Qn+Sv6nF/pv9B0C8Wc1iJQNB/mrU8hTrHeSZSUgJSAAKAAMIkIx4vGKXRySm5dknjGiGaJPDCnEfuN+i04uUqbJGXEJBIIp7QAe6eex7WjxRE/IKPnF3rQjajER9RPHz5+6GCGH4hNCQAleWYOWceL/APQUe8SnE6OGb6Oak4zxMxY/nQxdLy5kkO4zFT25AV5wFNIW3iyqSX1ptEZuIUxcuQ1WDU2aEovZ0MrEMgAOC+ho3rWGuC4xQJrQAVb68/hC/BzgZMsLQQFh9u4jJcvIuoBbw1soGn1iDplBnw9CfaFWzlhWp94U0ieN4mpD+zqQHINx2+LmFP8A5UyVqCEAgKOV3fQKc9nimbxWYshSgkKqHCQC2gfakbxtmsazOP4hnDAN0vvARxq1VUFPzanK8SkTVlOZJ8QNRlSA2rtURk3HqBbMlxQ0r33PONXwZHX4wqTQ9yGr0pGSMUoBz/JxnuRaxhnNkfxO1yHJAOvxgCWhiQAVFVAzd+gaOamgKVgc8s6suYquQCXNgQLAeqwEuRnWjwL9n/8A0AUEpFKOzKOgZ2qX5l8RkzUksvK5s5ytrQXgfAqBHs1EguS5uTetIZOhqtDfEAM5UALCrd4L4ZiwJbK95DkhNe/f4QrxZbxBbkuRcnqHaBeCpE1WVlBJJBU4zHqSGAOwc16xkZrBvI4ukqISKCrhy76AbRTxLDomsQyb1Cmfq0Z/4oe0ATnCcxCi4VbUnR7VrBuOkqSxCUKbVVwNWIgiCYH2YCDLUDmJKlFSgX2JBYF/hzixWHEzxFLB6j5E94sxXGcpqUlBAGUVNXc/7gFHGlAMlIBOt37xqHVsMmT8rAW0e1YFViQwULmjG9DeA8Vi1TVgBySHINBWzNY6RTyeuvn5/wCo1Boox0wqGU1ctWtDeK5OGITUJzM1OlmPoxDFK8WUM2r6emEbxHFSzEhnY821HrSKb0gC1SHWEBwAA/oRfi0hLZWCmc5qvpq8UpmAqURYxk9SV0Umg6HvyinsHoGkOGV7QJSHZtWPwSGMMhNUWJPhNlPaljCCeQAU/wAanKLF7AnblG5uOCUDMpn0G/S9N4dwsVSoMVOAKq97BtawjxfGSH9m+UPUbU2tSJYuY6mykIAFyPEdKjTlGDEHoNtBFYcdEOTlvEfRX6PwkvCYSShAqtCVrUQxUpQBJPIOwGgAjqpKi1Q0fKmB49Pw6gqTNUkioBUchPNNiI+mv0txD+owsmeFFQmISsEgA1FQW2LiK1RyMZKXGJVGLERUpoACRMQUqIkxXMU3rzjGMWtmiSFwMpRMTSswtmDErjwv950ZuIMaf2Jfeq7mPXuJ8TTh0KmzFNLSkqVqQBsLnpHz5+rONnGYqbiPdCyAlJulCQEpB50c81GBJluJbYpCKjZrisWKkuW0FSdhT7xvLsHMdB+m5CkuVJ8JLAGhUepLMxFDeIylWnSl6JIQpakomlQUEgJp5FtmAg1JygIYLAZzWvoxLGpKpaM8tkigUDYEmmbs1QIu4dwtiUkqShaSoeJrUNLg/QxBss1RqaiUSpw5BZiQB2PIjrWFmLQkXGunp3hjiuHSgFZVFSzoS9RbRoXTCUhlBmOusGL+AZdhyC9XNPzTp3jSQk3WQexjUycD7r/5BnHLn1gFE1SaBRbmkE+cOkLZ6/JnZgCRaxZn3vWFHEJyETj4khxU68n2hjxdxLUEi9NmruG+sJJ/B0MMylBSszqDnTc3eprEGKkW4zHCaCgZQBQm7uNKxI4ZOz0alD2s0BYbACXZJ76/iDZc06X219PCMdAy+FpH9xVG3Na2EYMeZZSlPyFQNM2nTWLMYqYsezSm9CRVhrU2tCfHYZaFoDJXLU6VqW9HFAEiruCzRkrGTzRiOJl1FSFJKTmcWL3Y2+bwdgcSVSStggEEsrQXNPOnWApOB9nLHszmCvLU1eGH9S8tQdLswapcipqWBfSDgGL04JEyVm/9b0UKCgJuG1Z4TTuGrSCJagRuKjmwBp/qHXGZBKfZyw1UnMACSWOjhzCnDSzLSvMptWZg5G17i/WCgxFs6TNTaYw18MLpk2cFE5x5Cwh3jZ5KHVdtqDXry7QAtPtFBiGYO35ikX9Mxb7bM2Y1177xZOlyveUbaH5RriGEIbKaa7vWFs6SQCSbHt6tFlonRGbiiASKOaCleRiMsKJSGdRLADUmwbmWiUyWyRbXr/qDv0ktIx+F9oWR7ZDnS7Jf/wCxEOhX9Z6D+nv2wl5QrFLUVkOUSyEpSTcZmdXZoH/VP7QS1pKsJMUlYDhExRUFEaBX8X3IP27TGcaRJXkWTmGgBPfpBmA41Kme6oPsaM0SU6ZKTk9PmHGvLeWpORSSQU2IIJBBG7gwJ/V0jov3HyTeI4laDQrp1CQD3zAxyKpZTRVI7YtURmnYWj+5qEgdz2EfRn7I4t+FpSS/s5sxA6PmHSi4+cZKwBSPXf2J4ksJxUpx7N0zAKUUoZVl7kMhI/3GkwOFI9rkzQp2NReNLNYF4cfeMbmzgCK1MK2TLJq2EAKnZiwsNfXq0V4/FurK7Uqfp1hXiePYeWcpmJJ/4AuruBbvCtjJMeBT0iniGOTLFfe0H1OwhAj9VKWVJlSClqAqNX08I+8BuEeKetOa9Tbmo/TlCOfwdQs5j9xOOKyqkVKlJClO9iWSANBRRPQR56iUSee2/wB4cfqjiPtpylAnKVKCSbkWB5PtpAmCUNbwqbqztnxeDUf0F4ORkq4JbW/ytDLCz1pdWZnuHOgIo/InpAMqUB4q7irX6QywGKStE0TEpTlQcjA+IsaF3JJpQEaxKVsI6SoCUnMHoFEK08rfmAcHjJKgDMALsUkgjKToMw9PAmGnTVyicjEFw2U2a5fQNA6kTUqzISChbOhTs5Yul9B7vL4xNQ7GbGRQiTOBJ8JDBX/Uu1tecUY0JmEqlqdqVOzCjX/MbVMmGWUqQhJeyjmAFNSHFCfKBTilUlgk5aki5HQ7E/CCkwYbBU5BIoWP+4iCkve+jNA03EEJrrbfqPWsDy56gGt0eKxiK2eiY7GTSoIzMlQq4OjWMBT1TZqqrYJ90NodYsxhRNJVLUXlhksmhpWpob+ngfh08q/uEhk6XL65trUbnHNpkHz5ayE5VuQ1H9HeI4WStKqkKB3INYq4niglSbVG9e47xRN4k1kksNuv0gUxhziMX7MBRBY6jTkYUcc4kiYyklJysp7EHYc6CkVy+LCYCkEXFCbgmE+JwhJISAXL38j5QUvoawtxHGZs8n2Ssksb3c3Lmw5DaDOHYZSE+JejqCaltCfzFCeGKlooxHhfnd289Yqm4xTgIS1GU4ZyzO/Y0hnuIKRfOxcxRUUzMxO4oBVuT2tF2NnDKxIUtnTcJLtyNmNH0iSEBKVLNQAkqZ3L7cg/wirES0pBOUMxB1OhHRnNRAChRjcYEoBDkuwD1s6idxFCMYmYQySGJBc6f77RRxeS6UgFmLlgB16+cUSJYB94nyoKxWKVC+xpjWIAS3zdvpCrHy3WgA0v5fSvwhhISy70NtR384o4hLylGVixLtpTlygxaugyWAuIkuhnA7QOJIzopZSTzoRBSwe3rWKZxHr4QyYkkeur4yFOjESxPSl2XLI9okUopJLk3qLtCPivHUSZajJkKQW9+Y1aaJBct/2jkpnEZM0BU32kqawzTJYBC2DBSg4UFNsWvAfFeKpVL9hKC1AvmmzGCiCXISlyRfeEjFuWmn4KOLTm5C1KdRJJUXJN3NyfOCjJBDEUMal4dtekXbj1+I67OdR+gP8A49Gx6OY6X9ATRLxsmXl8MwmWQLhwSDzqkecI5xOlIt4Zjv6bEyZ+Y/21pU9LWVRqnKTSN2LKKR9OcJATLa3zi32gYkgMOVYWcLxQmJCkLSpKwFBSSGIIcHuDFxU5YWFT12HIRmyFUeNfvNxSeMaJKZhTL9lLWUpoCSVAktVQ8I5Rx3BscqQsLT4TR0/xU1WJ8/OOu/fRKUYyQvMM6pLKAukJWrIW2OZQ55THBo4ikABQBGhFfhdJ5QJJ1h3fiz4qqeHp/C/1lIynPLWg/wDxqChTqQRXakcpxvjwWs0UxFElirR3LMkOD8O6VOMzVQlnq5+bfXlzjMPIrdzcv94lFfS/I+GDviVv/AgOfErcMNmO7wTJuC3l84rlJ2c8m+lzBXst7g/HmPpGbJ63bDF4kBLEV50A6bxTw/EAnK4HidJ/k7Xa0TlupOUgu/0i2Twc5nobEVBzBy45FiWibqgtMmSojIFEa0bz2F4lhsXMCg5IAH8g5ati7QavCSs3syCCEulXMWBN2P0hLOmscpIOUkM1A3feAqYWEcQxecPZ2BA15vqNYDUpTJTXwksxvfUV1+ETUhITnLadt3EESkgl08mrqKlnL+hDrEL2ULwLAOSAqx1+OsXYbhMxSXC+TksYORgQS/tMwegLvWjE1qAbQbh8AQCGcOWcG20DzA0PMgQkBmOgYG+w5XvAOHws3MpaiySzJNXyiilc9WfUwaibMMv2swJQoOwDGnM6GF3EcacgyzFe8zGwGvKrNHPvQSnFTVlYzAFqZqmg+Dkl+jRi5oezkvR6OaA84hijlQcoCyW1rpYvRniElBDKqVNyIG9r/iG9BQP7NySwq9NPjfrBeCVlJTlUdczU8+8ZOV4wtrm13a9ObiD0YxQHhB2YUA77QJDIJlz1GWc9QP4kMQOuzVptAc1ndmZqDlpU7jSNTuIjxCosACkgHkDqKjzhXh1HISSGct3dme0BLAluLXmZLkuRQ8nrzYMw5vDOVMYpBII3ttT4QjxSqJUWNu41HKkFJWkkJzljY3bX7tDNAQu4yysSVaAWAZjr1EDTJYSQSKX079vvF2IQfbKClWAYt8/vEZ4al30b1rrDrEZL2RTjMqjbKTR38g9YAkzgpRJ+lN37xHHYgEEEszMNdIEmzMqAB0ikYiyloxmT0NcBhvcetYD9qFHwv10/IgH27XFbg5X/ANNFieJklik8tIbxE80y1VLxuXWITpycrnnTfl5xXhZnhBUwcOz2u0OLel6hXrb1pFU2Y0RVNDwOqaCHBjUBssTMJBB1EC5KMX6GJJWaU7xkwkuWhuhXp73+guJom4KVNVMSlk5ZgokBSPCo6AA5XrvCL9Y/uvKkBUnAJE2ZrNP/AKx/jrMPO3WPFCh1VEESkuS52hkl2RcUVcRxU2fMVNnzCuYqpKi5PraF2sMcVL2ECS5V+VYYRod4SWQBp02g6Waeu+kJsHiTQGmxhvJU5BiE7OrjaYZImMKBjr+YtTiADz3vAwOhpE/6dV09SPsYmX1DjgmNSZuUjQlzWgv0p9Ya/wBWBW/iPus3qluccKueQQpJqNu4NehIguVxU1ZJYitRfcCFlxXoq5F7Onx2LVmzAAjKxFXYEORo7Qn4hPRlTMQQklwRTT50jEYz3FuK6jrXu2kD42SJ7ezBFSGFHYXZmEaMaYZPMDcF7GYWDghLtqo1dqMBt+IMlYLIf7bgnpQa3va0KZODKAGkqKwGLqLPrlINLO0WicsEF2dwUnxFJ7jldhBa+Av6OF4lBVlAJYe8HGUsb6b+cMpMzMkFKiA3L7Qgw+GWpytVw9HcdN08u8GyOFywGzFXNoVpGsfLdUspKgosHAo1dRAXEuFoLOVABnA8g5Gjm8czwzDqUpABYKJNXBYaAPUUaOyShKpZCVE0tRra7CJSTiw9qxNivZhGRFFBnNSwDk3+cDSllIoVKpeh0r1vBM9f8SE5gR3avYUIirCZU1JS92B1Iq++0N6D7IYfDuoEeIVI57UAL6ecGKIV4RR0sSCzH4taNOGoxYsev27UivKxYMliXAf4bwG7GIYqYVJCSkqyV0Dg0ch2v8IkqUDVSqUYEaRqbOLHQgXLHQUUfPzgdEwkEqFW8NSzg/KD6DRRjZeur82HTfSMQcoe33jWJWrI9GBNqs9vlA6yct+X17w3oHs1OUTMJ6U66vrFgmeHm/rnA8x0q7AxTMxuRKjRiG19aQ1AboX4pWaY23lybtGpg90XOaK8ODc3PzgjDS/5a2fYRYijDJcPuP8AUa9gDcM2ouPXODctAAHIp1iXs2AzCwrf00CxvEXS8A5crUQK1AftvFYwZfKpXhGmv4tB4nBy2uuvrsIomYyhSz3Z9PvDK2TdG1oTlFw3kejbhrxXMSMrZRTkItkqWof+sHnEXy0KW6Eauz8oPs2NAC5ZF4iA8WYo5TlJfY/LvFKFNQvBaF6A5845i17RfhBQnc36QtJc8yfnDSWopAS9oZ9CrWSnIDAvWKpOGdVRQGo3i7LZ94mIVyD4olMlpyttbltWB8Ljct+oi0JiCZIc0fag9GAv2F3domeJPpDbBYwZTq9D+O0JZcgA1/EFLnhqN62gSSZSMn7DJ4StAoQofye4fbWpgOTJU45/S9I2jEeAJJFmat4zCTwSxJB1+kDUbAnDkgKBBDKYg08oZ4SYxzA0YONW3PowImSrLmKQoa7sLV7Ri5oCguW4pr8R0aEej9HQKn5kZnDb1gTESFKYKZ2LECtLFjY0hfKmZklLsk1pcbxhmzUpZJcijEuSK287QFHcA2P+HFQSEu5a5cH/AFA07HBK1JUtIILVcbWbSK+FTlTmUVhJTYAk6MXBgWbiFoJSoppydxu/OAo6a7B0TChYUNA9QXLXAF7Q2w3GAlZCQwIAIqz/AH67xbjMFoT9j0MJZjpWUkHLdxzem/nGyRroYy8pXcVI8SnuB8YNXgPdSEAlncBh0J1hAJzZGukuD1dvDoKx0gx+QIz0U1xWuopCST9DJ2DJUZQKUgl9yw8yNzpE5allKSGBL7u3apH3ipWJKjQsTqRbZns5MRmZnozhhfrVrPzgDFgdB8S31s/kKvQal4CxGMplTShre40B5vBsoEBR0NCp35/WE+LnOQL+t9dIMVbNdGCeTQ0SPoGH1iYWzPUa/j4QAZtak1LxtU7WKUL5BM5QcHQuIAxiwSEvav2jDOgRySVHV/wIZISTTLVq0Fzb6w0wyG8I8QA8ifhC3AyWOZRDw7lYU5QEkAkEk9vhDMEdIqZAe+7+ukBJK1OE1fT7PtF6JRqS5FqW3Y9oay0JKAQwL0YMOfyNYW6KMCkYAEAKABLgGhJO4GoIevKJnBpQzl+bV5Vi/wBpVlAXvavTX8xWk8mPw7QdFxAE5SQaP3Ub9HrFE5KQQq4avTr0izFpD2YV+N+1IDWp3T2EOkSlI1MkAlnHIkX5PC/iMsywQbmjs3qkWycYpBKSQobGoP1gTFrzuoUSPdDuz3hktEbwDwSRmfYQaVvE8LLSZYFlXfR4yZhmqX5tysYzAjSZhZtbu3w5BzaJBx9dxFawddrj5RoJJpvAGsIStuvp40UsPmfzFaXBuRofW8WS0Oelm+sY1kFK8vVHiorYtF65TgNz6dIhMk/A0ggbNoKdjyIaJTkP4gagcoglXRovQ3KAxkM+HTFKBAL+GwNGb59IoWA5yvl56ei8TwcxKPFLY5u5Bex2iMwso869O0T9j+i3BKD1+cFYlKvCRaxa4/ELzKUk1FN4Ll4i3z+cYyYFhpqgosaghiOfNoeScaSPGjMRRx6vAUuUFpUtNCCCOifrBiZSwB4718+8F0wKw+RJc3rp2P2eI43D50pSmqw+wpsknTqYvlskuskAMXAa5AHS8a4iqWlSQknMQc1tTS24eOdPSjFCSh2YuksXNQeo5xoyxmarAOWcF9R/2IABpvEcbIIUgtlOYpVXS4ppe94KRhgqWQSmiiytTagLjprFHXYEQXNyllEkADQ0vQ7WFIulTlFL2Du432hXipmU5Vli7knTqPqYZcDy/wAiTZuZc6etYDWWNGVujUyaySoJHrYwoxCw9Ic8WSBRNjV7NpCPLXzgw6s0y5Mo5cxDBwK6naB5grQetYunLoAKt6LRTMQ1CeUMhWRmUSTbb4WiMgAqA0FYqxU0BPcRbghQqa7U5PDUI3oairht4YoJASoag/CpgDn1MXSpjAjQFKuxLK+BEY1jrHIQWSgHK/iJoXZiX7N0icuScoFgHZrFt72oYtRIfMBUABuT2rvWDeKSQiSADUqSWFLGo50vzeJ0M5CQq8LE5iWfcVb4RSbEtVwOVHAP4iWI/wCBYHw1D2s0UKxaQT87b3itCuQNjFioJtpq/poVYqZlIs50+pEW42blDkupZJpYAHTrC4TMrlvFzsAfxDolJlC6uRrYddIgqb/by9PnDfgXC/aZ1K6JHW59bwLjeBzJZOWo2i8eF1Zy/wDVBScWDJ91IOUMKEX7nnBUjFslikGlX+PrlC2YChVU9jaCkTUaoalCCb9DpEZRaZ0RmnoTNUgl8pTTQhuTc4tw6tEpzHY356WgbDyFKBUke6ztfy7wdwiWSrXKBmNDUiw+cKNZLKq/s6V0B+cDSmd6joNo6RZBBFqD04hfMwYU4ZqGutxvrWDZhUohTkBgLedyde8UEwUqXlKkPy9c6wPNSaQaA2VKiSVRCZ8IrSraFGTLFgoOZNjeGsmZnYgF9bNCn2hgjhc0pWEjXfaM0FOmOsTNGRn5NFGHcjLv+HEZiUlNGPK+vW8VBfV4RDsHxYUgkJJAO2sDKQs+8pT9fzDeQnOCDs/TtGTUFLANQCpSlRPN1B4omTaOiRiHfK1QR2gVZJAYHYdrCK5SkZCEv4i6joW01oYuGKSlJFAHJAJsWJ1t1jlr4XsDx+IzqJOzZQ/1tYwu/rjmEt8zBmZgOg3bWDsTiUrzeGpFag9S8Uf04R4iC7Dxs9NAT50h1XTEb+EZQKzUAEsAo08zr16Q0wSFS6kAtoLOzu+tqdYRrWRq+4p2ptDbhqs4KVBxoQwytdyevxjSQ8GrLMYsKDtqaU5M8L50kGqQfV7DeGaEBUt0u4FtfyafCA5SHzeICjdCT6MJF0M9FJU2v48opmzKD6wyx8oAkJcNcm1fdH+4QYibVni0dIybRbJIWpmDCHMhNoUYBISOZd/KD5U3SKPRExg9YqnCoSKOz7s4Y/OJaDc1PTrtSBsRiKKIUUnQ6EVbzcmFSKSeHS8PxKkBR9qEkKObK5UBsQxozVbUwCvi6VE3Lmqi7Kt/H+MK5E1dFgKrYocGjB2bb1SCV4ZZSVSJpWF++lgDe7PSN4oRywJxs7PlKXIYUP3HRoXzEG4ueen3grBBBPsyolVRUMX2reI/0akrbJmej5tOnUQ1CtgXsFLqwoKA2eBEYOas5yaMfhR2tc3hvMACSVeGxKQQ7vYKOmsFLAKVLWU2zBFGokmp1PlBJs5NPEDLLOO0PcHxwEZVMY5PEI8TsK1YaRShZEdUOf6cfJ+Om7R1XGTLUHTXlC/CYYqUzAJOugNKjnA3ClBc1CVkhJIsHc6Dk5jp5WElpcFVKeHVPMG4MJzSUuivBBwQPgXlulz7UNSwI0I3sRBmHxSqsSEuARr+LwTi+EhQYSw4qlWbT/rqkxQUKAyLckdH+xsKco58OiyRfMyQ/LW0DJLLFw4Y9cw+h+cG4GYUEFiUkuS2v+oFnYiXNJUFKAIILg2FTXQNrz6Rg2C4iUkqBUcoXUF7hIZ7UelIGxMggsWc2IsfzF2NUFA5UBRs5BVb/iA4Ta3SFxQo6uUjQ2bSgYawUg2RWIFnSmqPKCPbAh6vrt1jRFIzMDy1bRZJmstPzilSGJpQxitPOAazqFKzJZySB/LZt4X9GjMJNWAkiorrXnSLlpDOAanQctu0JVFW7IJLHkbmnq8HzWUxpaBsMl3L1fTXW2sWqJTRnhhQtCUFiq9w2vPSkUrDKzFZIfb5UYCt4yMiFlGiiYfG4ACeb33JMGyVBIGZlFV0lvJn2284yMhjRK53scwaW1xQVAJf5b7RITTKKyS0vLmSzZiDoTYnYdIyMgUZsjIZKHUMtHJSo3fZ/hpGp0wUNUkPU02ZzfWNRkatDYuxmJDXux0rc07GEyi8x2PeMjItHCPIXYZTuewgyTGRkMJ7CZuIITlD5lUpBHBgohQb3mbsT8y/kYyMgDMyRjfZBaChYr4Xum93vfSDiXT7UIJTTxp95Iq4Nc1CLuY1GRmCwdE9KnInqrWuVyRY2obCGMlQVkImFhq71OhA5i8ajINAaNjBoUqqKVNb9R+YCxUtKFAEvV0g1JBGgFnGpEZGQYqyYil8NlLJCFqB2UBvWusCYjg8xIdgoEsGcv0oH8tDGRkF4BmYDArExBUCkBQL7MXalQX3jo8JIXMKlLmhiaIlkV3dTPtzjIyAzIOWVoKWUphX3iQ9tbhtDEgnxOTVVai7+83x84yMhR0VSsZ7MZiFZQKgDsD2evIQqwqlFGUtUAqLWSCUkAHkhupjIyGRkzJ2IXMSpICUJo6UFJVWxOwpd/OBpZCUKSLt8P8AIj8RuMjAvChCXljf7GKlCkZGRmP6KZpqIwF6eusZGQpgzhywAXcmwDBuZg0zWy+I1en57mMjIX2MngzwqQ2nLdoVGekk3FSNd+sZGQIhk8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jpeg;base64,/9j/4AAQSkZJRgABAQAAAQABAAD/2wCEAAkGBxMTEhUTExMWFhUXGBoZGBgYGRsbGhsdGxoaHxgbGhceHyggGholGxYYIjEhJSkrLi4uGh8zODMtNygtLisBCgoKDg0OGxAQGy0fHyUtLS0tLS0tLS0tLS0tLS0tLS0tLS0tLS0tLS0tLS0tLS0tLS0tLS0tLTctLTcrLS0tK//AABEIAKgBLAMBIgACEQEDEQH/xAAcAAACAgMBAQAAAAAAAAAAAAAEBQIDAAEGBwj/xAA7EAABAgQEBAMHAwQCAgMBAAABAhEAAyExBBJBUQVhcYEikfATMqGxwdHhBgdCFCNy8VJiFTNjgqJD/8QAGQEAAwEBAQAAAAAAAAAAAAAAAQIDAAQF/8QAIxEAAgMAAgMAAgMBAAAAAAAAAAECESEDMRJBUQRhE0KhFP/aAAwDAQACEQMRAD8Ac4nGMuYxJTmygGzp15FyavtSL/agUEt6APQEnkb9fmIHaUEulKUOosnxECjlyfdPJ4mmYyg9eYLg9/Vo8l4emqLp8sukqIZNakku38XNPjFUviEuy15WNQQxT1Dc9HvDZkqTXvVvR0gSfgkTQczBQ91VAQ4oQBYxmYGwiUJAQjKQcxS2ZxXVx4bxL2hAVctWjDtUVAqYC4asoUELBpqkAlTGmYJuB93tDYmhIDKo/wDIM/rpGYWhTLAM8LZSUFJCwdlUJ5llA9ompCRzI7iu/LygjKsnK1P8XFtTc+cUS5IDh3J2P10jDIqx6EqukuaFIp5G7a33gc4FJcMkChIrdx5wwkYUl1A6buPjFEse7StldoNgQMUgZc1WJD0+PkI1Lmu6no+hBgxMjL/GhoXV9IVT5QlKJBygh2NRcaaRghpKVPmD3Z0/NoECGsWfS/bpEPbZyyXa76dH0i2WXDkW9dxGGLAjM9+1o0coDklhZ9IHKapapPwG8CYwkAJUUM9g5PygpWAnMIGZ1i7sTvavnAE1ZCg1b99gOcMloStNrUcilfnAvsgP7ZKTyVsOXyh4tJmkrVIWImeFRD5gzj/jmtzNg/MiGmDnrCBYllFI1uWcaiE0wiVNLKZ6+JObMCb6uxaHHD5TKTMIVUMH94g6tpHTyuPjns4uGM/5N6QVgOKlZKSGarFvhvBE2WBmAN6sNO+8LZ3D/FmCmUC6e+hb6QZInBQURsxch3F32845H+juKJkoZSpQompa5/6g7n4X0geTigrZ6nlew0bRr0gueoqRQAgAmh1pUnXboIVpkMVMKnQVNqfK8PGmgMYYiQnIJiSFf4jl2Y1+cDyC1CGaodm833iUtBZiWoA2lGPe8H8L4BiMW6ZMsgC61eFFdla1Fg56QUrxCuSWsVrnn+IoSWOhAcWeltRAACkVFBqCwo99GaPSEfttP9nlM+UC2iVU3rr5Qu4n+3OKQh0qRObRLpVzYGhPJ4ouOSRL+aD9nHyEtZQLVAF66bNvyiOOxCc4qgkBxmBG7gHd6xZPnLkEoIqBUEMQeYvRqvAypSFEEKB1AGh/1CVulbvopxuLK1gKDpoSLnmBoxpe0FziZiRfoCAz61oLCAZ0shNKu1aHUOBr6MVYpZZA94G7G4o711DiGpehbOl/TyJimUVZRYvZi2jsDSOhwMmVKdIypcuDYP6EczgDmScpYg6b/WGeLzrACkmgdJZilq1iM1o3Yfj59PdSoilXHem0Iv8AyOR0lKj73NhWzaRWMTMWSkhRB903Ju9d9e0EYTgpUt/EwYipbpu9bfKCqXZuiuZiM1FMQP8AlV4rOPQkBIlooGur7w5xH6ZJ91ZFNQ9X15Qrm8BmA1ynm4FOjwU0Ya4+UM39yYC7goSk+G7jOqgNuUMOFyEISCJxyixpsHH4FKnWKBhwkusqVs/uh+W+jmIKmJUlQypQp2AVV9mHU94jZqHMyTnHhWkHp99DE5S0pHhHIhy3n3jmETlJP99SgoPlyJUBzY6RZg8ctyskpRZmd+ZNz841G8R2ZpzOzsNBuageUWjEI94E/wDYG/OA5AObMujh+ZfpawhkrAIykDSo0Fdy1TGoViXiHE8rpSA5Du7kOde+kD4XGkSzme4J3qPCAN+VoJ4hgcrnIS+qa1poOkBqCJ/hT4SD4gxSCdWy2NqkmCOX8Nxj5hsGvr0BprBC8TlfZtttvjCqWkSnCEsRTduVWPKMnzRlJc2PPQiMag5UyYtLhg41p28m84CxUqZQDKpNiTf/ABB0r8IMw8rwS7kkCgL7PTQ6NG5cqjMQWtt2gXQRXMkBKgnOQU1AAfrBOFU99qv5dYH43MKbEJapJsz1B7QGrGD3nBVUAJt5ND1aMmNJ6VD3iMhsdejwJi8JmtcWcU++sUr4oSnKNWbViKO233gFfEpgSqp0oaVBsKE6QYxZrG0tZljKfhr+IDnTQo5VMHIrqD1alxFCJqytR1UXAGgNQOsX4pLpJAzEM4VXr8HtBoPelk3DgJTUfN9gDs5EEYeadRVPoMYSS+JFi6iWNiXar0gqTxMFRZJJJdjbtQa6QfFgtDKbOD+8DUNd3rWo7UtC6eGmkoXlcOWYpNrvyF4zALmzpmWWhSlapAKqE2Iag/7R1HC/26xcwEzVS5L6MVqb/EEAGu5ho8bsSXJFds5qSogOVEA6WBu/wLO8bwEpc1YTJlFSwPdAJobilq2Jj0fh37bSEEGZMmTWDZaJB6tX4x12A4fKkpySpaUJ2SAPPc8zFVwv2Qn+Sv6nF/pv9B0C8Wc1iJQNB/mrU8hTrHeSZSUgJSAAKAAMIkIx4vGKXRySm5dknjGiGaJPDCnEfuN+i04uUqbJGXEJBIIp7QAe6eex7WjxRE/IKPnF3rQjajER9RPHz5+6GCGH4hNCQAleWYOWceL/APQUe8SnE6OGb6Oak4zxMxY/nQxdLy5kkO4zFT25AV5wFNIW3iyqSX1ptEZuIUxcuQ1WDU2aEovZ0MrEMgAOC+ho3rWGuC4xQJrQAVb68/hC/BzgZMsLQQFh9u4jJcvIuoBbw1soGn1iDplBnw9CfaFWzlhWp94U0ieN4mpD+zqQHINx2+LmFP8A5UyVqCEAgKOV3fQKc9nimbxWYshSgkKqHCQC2gfakbxtmsazOP4hnDAN0vvARxq1VUFPzanK8SkTVlOZJ8QNRlSA2rtURk3HqBbMlxQ0r33PONXwZHX4wqTQ9yGr0pGSMUoBz/JxnuRaxhnNkfxO1yHJAOvxgCWhiQAVFVAzd+gaOamgKVgc8s6suYquQCXNgQLAeqwEuRnWjwL9n/8A0AUEpFKOzKOgZ2qX5l8RkzUksvK5s5ytrQXgfAqBHs1EguS5uTetIZOhqtDfEAM5UALCrd4L4ZiwJbK95DkhNe/f4QrxZbxBbkuRcnqHaBeCpE1WVlBJJBU4zHqSGAOwc16xkZrBvI4ukqISKCrhy76AbRTxLDomsQyb1Cmfq0Z/4oe0ATnCcxCi4VbUnR7VrBuOkqSxCUKbVVwNWIgiCYH2YCDLUDmJKlFSgX2JBYF/hzixWHEzxFLB6j5E94sxXGcpqUlBAGUVNXc/7gFHGlAMlIBOt37xqHVsMmT8rAW0e1YFViQwULmjG9DeA8Vi1TVgBySHINBWzNY6RTyeuvn5/wCo1Boox0wqGU1ctWtDeK5OGITUJzM1OlmPoxDFK8WUM2r6emEbxHFSzEhnY821HrSKb0gC1SHWEBwAA/oRfi0hLZWCmc5qvpq8UpmAqURYxk9SV0Umg6HvyinsHoGkOGV7QJSHZtWPwSGMMhNUWJPhNlPaljCCeQAU/wAanKLF7AnblG5uOCUDMpn0G/S9N4dwsVSoMVOAKq97BtawjxfGSH9m+UPUbU2tSJYuY6mykIAFyPEdKjTlGDEHoNtBFYcdEOTlvEfRX6PwkvCYSShAqtCVrUQxUpQBJPIOwGgAjqpKi1Q0fKmB49Pw6gqTNUkioBUchPNNiI+mv0txD+owsmeFFQmISsEgA1FQW2LiK1RyMZKXGJVGLERUpoACRMQUqIkxXMU3rzjGMWtmiSFwMpRMTSswtmDErjwv950ZuIMaf2Jfeq7mPXuJ8TTh0KmzFNLSkqVqQBsLnpHz5+rONnGYqbiPdCyAlJulCQEpB50c81GBJluJbYpCKjZrisWKkuW0FSdhT7xvLsHMdB+m5CkuVJ8JLAGhUepLMxFDeIylWnSl6JIQpakomlQUEgJp5FtmAg1JygIYLAZzWvoxLGpKpaM8tkigUDYEmmbs1QIu4dwtiUkqShaSoeJrUNLg/QxBss1RqaiUSpw5BZiQB2PIjrWFmLQkXGunp3hjiuHSgFZVFSzoS9RbRoXTCUhlBmOusGL+AZdhyC9XNPzTp3jSQk3WQexjUycD7r/5BnHLn1gFE1SaBRbmkE+cOkLZ6/JnZgCRaxZn3vWFHEJyETj4khxU68n2hjxdxLUEi9NmruG+sJJ/B0MMylBSszqDnTc3eprEGKkW4zHCaCgZQBQm7uNKxI4ZOz0alD2s0BYbACXZJ76/iDZc06X219PCMdAy+FpH9xVG3Na2EYMeZZSlPyFQNM2nTWLMYqYsezSm9CRVhrU2tCfHYZaFoDJXLU6VqW9HFAEiruCzRkrGTzRiOJl1FSFJKTmcWL3Y2+bwdgcSVSStggEEsrQXNPOnWApOB9nLHszmCvLU1eGH9S8tQdLswapcipqWBfSDgGL04JEyVm/9b0UKCgJuG1Z4TTuGrSCJagRuKjmwBp/qHXGZBKfZyw1UnMACSWOjhzCnDSzLSvMptWZg5G17i/WCgxFs6TNTaYw18MLpk2cFE5x5Cwh3jZ5KHVdtqDXry7QAtPtFBiGYO35ikX9Mxb7bM2Y1177xZOlyveUbaH5RriGEIbKaa7vWFs6SQCSbHt6tFlonRGbiiASKOaCleRiMsKJSGdRLADUmwbmWiUyWyRbXr/qDv0ktIx+F9oWR7ZDnS7Jf/wCxEOhX9Z6D+nv2wl5QrFLUVkOUSyEpSTcZmdXZoH/VP7QS1pKsJMUlYDhExRUFEaBX8X3IP27TGcaRJXkWTmGgBPfpBmA41Kme6oPsaM0SU6ZKTk9PmHGvLeWpORSSQU2IIJBBG7gwJ/V0jov3HyTeI4laDQrp1CQD3zAxyKpZTRVI7YtURmnYWj+5qEgdz2EfRn7I4t+FpSS/s5sxA6PmHSi4+cZKwBSPXf2J4ksJxUpx7N0zAKUUoZVl7kMhI/3GkwOFI9rkzQp2NReNLNYF4cfeMbmzgCK1MK2TLJq2EAKnZiwsNfXq0V4/FurK7Uqfp1hXiePYeWcpmJJ/4AuruBbvCtjJMeBT0iniGOTLFfe0H1OwhAj9VKWVJlSClqAqNX08I+8BuEeKetOa9Tbmo/TlCOfwdQs5j9xOOKyqkVKlJClO9iWSANBRRPQR56iUSee2/wB4cfqjiPtpylAnKVKCSbkWB5PtpAmCUNbwqbqztnxeDUf0F4ORkq4JbW/ytDLCz1pdWZnuHOgIo/InpAMqUB4q7irX6QywGKStE0TEpTlQcjA+IsaF3JJpQEaxKVsI6SoCUnMHoFEK08rfmAcHjJKgDMALsUkgjKToMw9PAmGnTVyicjEFw2U2a5fQNA6kTUqzISChbOhTs5Yul9B7vL4xNQ7GbGRQiTOBJ8JDBX/Uu1tecUY0JmEqlqdqVOzCjX/MbVMmGWUqQhJeyjmAFNSHFCfKBTilUlgk5aki5HQ7E/CCkwYbBU5BIoWP+4iCkve+jNA03EEJrrbfqPWsDy56gGt0eKxiK2eiY7GTSoIzMlQq4OjWMBT1TZqqrYJ90NodYsxhRNJVLUXlhksmhpWpob+ngfh08q/uEhk6XL65trUbnHNpkHz5ayE5VuQ1H9HeI4WStKqkKB3INYq4niglSbVG9e47xRN4k1kksNuv0gUxhziMX7MBRBY6jTkYUcc4kiYyklJysp7EHYc6CkVy+LCYCkEXFCbgmE+JwhJISAXL38j5QUvoawtxHGZs8n2Ssksb3c3Lmw5DaDOHYZSE+JejqCaltCfzFCeGKlooxHhfnd289Yqm4xTgIS1GU4ZyzO/Y0hnuIKRfOxcxRUUzMxO4oBVuT2tF2NnDKxIUtnTcJLtyNmNH0iSEBKVLNQAkqZ3L7cg/wirES0pBOUMxB1OhHRnNRAChRjcYEoBDkuwD1s6idxFCMYmYQySGJBc6f77RRxeS6UgFmLlgB16+cUSJYB94nyoKxWKVC+xpjWIAS3zdvpCrHy3WgA0v5fSvwhhISy70NtR384o4hLylGVixLtpTlygxaugyWAuIkuhnA7QOJIzopZSTzoRBSwe3rWKZxHr4QyYkkeur4yFOjESxPSl2XLI9okUopJLk3qLtCPivHUSZajJkKQW9+Y1aaJBct/2jkpnEZM0BU32kqawzTJYBC2DBSg4UFNsWvAfFeKpVL9hKC1AvmmzGCiCXISlyRfeEjFuWmn4KOLTm5C1KdRJJUXJN3NyfOCjJBDEUMal4dtekXbj1+I67OdR+gP8A49Gx6OY6X9ATRLxsmXl8MwmWQLhwSDzqkecI5xOlIt4Zjv6bEyZ+Y/21pU9LWVRqnKTSN2LKKR9OcJATLa3zi32gYkgMOVYWcLxQmJCkLSpKwFBSSGIIcHuDFxU5YWFT12HIRmyFUeNfvNxSeMaJKZhTL9lLWUpoCSVAktVQ8I5Rx3BscqQsLT4TR0/xU1WJ8/OOu/fRKUYyQvMM6pLKAukJWrIW2OZQ55THBo4ikABQBGhFfhdJ5QJJ1h3fiz4qqeHp/C/1lIynPLWg/wDxqChTqQRXakcpxvjwWs0UxFElirR3LMkOD8O6VOMzVQlnq5+bfXlzjMPIrdzcv94lFfS/I+GDviVv/AgOfErcMNmO7wTJuC3l84rlJ2c8m+lzBXst7g/HmPpGbJ63bDF4kBLEV50A6bxTw/EAnK4HidJ/k7Xa0TlupOUgu/0i2Twc5nobEVBzBy45FiWibqgtMmSojIFEa0bz2F4lhsXMCg5IAH8g5ati7QavCSs3syCCEulXMWBN2P0hLOmscpIOUkM1A3feAqYWEcQxecPZ2BA15vqNYDUpTJTXwksxvfUV1+ETUhITnLadt3EESkgl08mrqKlnL+hDrEL2ULwLAOSAqx1+OsXYbhMxSXC+TksYORgQS/tMwegLvWjE1qAbQbh8AQCGcOWcG20DzA0PMgQkBmOgYG+w5XvAOHws3MpaiySzJNXyiilc9WfUwaibMMv2swJQoOwDGnM6GF3EcacgyzFe8zGwGvKrNHPvQSnFTVlYzAFqZqmg+Dkl+jRi5oezkvR6OaA84hijlQcoCyW1rpYvRniElBDKqVNyIG9r/iG9BQP7NySwq9NPjfrBeCVlJTlUdczU8+8ZOV4wtrm13a9ObiD0YxQHhB2YUA77QJDIJlz1GWc9QP4kMQOuzVptAc1ndmZqDlpU7jSNTuIjxCosACkgHkDqKjzhXh1HISSGct3dme0BLAluLXmZLkuRQ8nrzYMw5vDOVMYpBII3ttT4QjxSqJUWNu41HKkFJWkkJzljY3bX7tDNAQu4yysSVaAWAZjr1EDTJYSQSKX079vvF2IQfbKClWAYt8/vEZ4al30b1rrDrEZL2RTjMqjbKTR38g9YAkzgpRJ+lN37xHHYgEEEszMNdIEmzMqAB0ikYiyloxmT0NcBhvcetYD9qFHwv10/IgH27XFbg5X/ANNFieJklik8tIbxE80y1VLxuXWITpycrnnTfl5xXhZnhBUwcOz2u0OLel6hXrb1pFU2Y0RVNDwOqaCHBjUBssTMJBB1EC5KMX6GJJWaU7xkwkuWhuhXp73+guJom4KVNVMSlk5ZgokBSPCo6AA5XrvCL9Y/uvKkBUnAJE2ZrNP/AKx/jrMPO3WPFCh1VEESkuS52hkl2RcUVcRxU2fMVNnzCuYqpKi5PraF2sMcVL2ECS5V+VYYRod4SWQBp02g6Waeu+kJsHiTQGmxhvJU5BiE7OrjaYZImMKBjr+YtTiADz3vAwOhpE/6dV09SPsYmX1DjgmNSZuUjQlzWgv0p9Ya/wBWBW/iPus3qluccKueQQpJqNu4NehIguVxU1ZJYitRfcCFlxXoq5F7Onx2LVmzAAjKxFXYEORo7Qn4hPRlTMQQklwRTT50jEYz3FuK6jrXu2kD42SJ7ezBFSGFHYXZmEaMaYZPMDcF7GYWDghLtqo1dqMBt+IMlYLIf7bgnpQa3va0KZODKAGkqKwGLqLPrlINLO0WicsEF2dwUnxFJ7jldhBa+Av6OF4lBVlAJYe8HGUsb6b+cMpMzMkFKiA3L7Qgw+GWpytVw9HcdN08u8GyOFywGzFXNoVpGsfLdUspKgosHAo1dRAXEuFoLOVABnA8g5Gjm8czwzDqUpABYKJNXBYaAPUUaOyShKpZCVE0tRra7CJSTiw9qxNivZhGRFFBnNSwDk3+cDSllIoVKpeh0r1vBM9f8SE5gR3avYUIirCZU1JS92B1Iq++0N6D7IYfDuoEeIVI57UAL6ecGKIV4RR0sSCzH4taNOGoxYsev27UivKxYMliXAf4bwG7GIYqYVJCSkqyV0Dg0ch2v8IkqUDVSqUYEaRqbOLHQgXLHQUUfPzgdEwkEqFW8NSzg/KD6DRRjZeur82HTfSMQcoe33jWJWrI9GBNqs9vlA6yct+X17w3oHs1OUTMJ6U66vrFgmeHm/rnA8x0q7AxTMxuRKjRiG19aQ1AboX4pWaY23lybtGpg90XOaK8ODc3PzgjDS/5a2fYRYijDJcPuP8AUa9gDcM2ouPXODctAAHIp1iXs2AzCwrf00CxvEXS8A5crUQK1AftvFYwZfKpXhGmv4tB4nBy2uuvrsIomYyhSz3Z9PvDK2TdG1oTlFw3kejbhrxXMSMrZRTkItkqWof+sHnEXy0KW6Eauz8oPs2NAC5ZF4iA8WYo5TlJfY/LvFKFNQvBaF6A5845i17RfhBQnc36QtJc8yfnDSWopAS9oZ9CrWSnIDAvWKpOGdVRQGo3i7LZ94mIVyD4olMlpyttbltWB8Ljct+oi0JiCZIc0fag9GAv2F3domeJPpDbBYwZTq9D+O0JZcgA1/EFLnhqN62gSSZSMn7DJ4StAoQofye4fbWpgOTJU45/S9I2jEeAJJFmat4zCTwSxJB1+kDUbAnDkgKBBDKYg08oZ4SYxzA0YONW3PowImSrLmKQoa7sLV7Ri5oCguW4pr8R0aEej9HQKn5kZnDb1gTESFKYKZ2LECtLFjY0hfKmZklLsk1pcbxhmzUpZJcijEuSK287QFHcA2P+HFQSEu5a5cH/AFA07HBK1JUtIILVcbWbSK+FTlTmUVhJTYAk6MXBgWbiFoJSoppydxu/OAo6a7B0TChYUNA9QXLXAF7Q2w3GAlZCQwIAIqz/AH67xbjMFoT9j0MJZjpWUkHLdxzem/nGyRroYy8pXcVI8SnuB8YNXgPdSEAlncBh0J1hAJzZGukuD1dvDoKx0gx+QIz0U1xWuopCST9DJ2DJUZQKUgl9yw8yNzpE5allKSGBL7u3apH3ipWJKjQsTqRbZns5MRmZnozhhfrVrPzgDFgdB8S31s/kKvQal4CxGMplTShre40B5vBsoEBR0NCp35/WE+LnOQL+t9dIMVbNdGCeTQ0SPoGH1iYWzPUa/j4QAZtak1LxtU7WKUL5BM5QcHQuIAxiwSEvav2jDOgRySVHV/wIZISTTLVq0Fzb6w0wyG8I8QA8ifhC3AyWOZRDw7lYU5QEkAkEk9vhDMEdIqZAe+7+ukBJK1OE1fT7PtF6JRqS5FqW3Y9oay0JKAQwL0YMOfyNYW6KMCkYAEAKABLgGhJO4GoIevKJnBpQzl+bV5Vi/wBpVlAXvavTX8xWk8mPw7QdFxAE5SQaP3Ub9HrFE5KQQq4avTr0izFpD2YV+N+1IDWp3T2EOkSlI1MkAlnHIkX5PC/iMsywQbmjs3qkWycYpBKSQobGoP1gTFrzuoUSPdDuz3hktEbwDwSRmfYQaVvE8LLSZYFlXfR4yZhmqX5tysYzAjSZhZtbu3w5BzaJBx9dxFawddrj5RoJJpvAGsIStuvp40UsPmfzFaXBuRofW8WS0Oelm+sY1kFK8vVHiorYtF65TgNz6dIhMk/A0ggbNoKdjyIaJTkP4gagcoglXRovQ3KAxkM+HTFKBAL+GwNGb59IoWA5yvl56ei8TwcxKPFLY5u5Bex2iMwso869O0T9j+i3BKD1+cFYlKvCRaxa4/ELzKUk1FN4Ll4i3z+cYyYFhpqgosaghiOfNoeScaSPGjMRRx6vAUuUFpUtNCCCOifrBiZSwB4718+8F0wKw+RJc3rp2P2eI43D50pSmqw+wpsknTqYvlskuskAMXAa5AHS8a4iqWlSQknMQc1tTS24eOdPSjFCSh2YuksXNQeo5xoyxmarAOWcF9R/2IABpvEcbIIUgtlOYpVXS4ppe94KRhgqWQSmiiytTagLjprFHXYEQXNyllEkADQ0vQ7WFIulTlFL2Du432hXipmU5Vli7knTqPqYZcDy/wAiTZuZc6etYDWWNGVujUyaySoJHrYwoxCw9Ic8WSBRNjV7NpCPLXzgw6s0y5Mo5cxDBwK6naB5grQetYunLoAKt6LRTMQ1CeUMhWRmUSTbb4WiMgAqA0FYqxU0BPcRbghQqa7U5PDUI3oairht4YoJASoag/CpgDn1MXSpjAjQFKuxLK+BEY1jrHIQWSgHK/iJoXZiX7N0icuScoFgHZrFt72oYtRIfMBUABuT2rvWDeKSQiSADUqSWFLGo50vzeJ0M5CQq8LE5iWfcVb4RSbEtVwOVHAP4iWI/wCBYHw1D2s0UKxaQT87b3itCuQNjFioJtpq/poVYqZlIs50+pEW42blDkupZJpYAHTrC4TMrlvFzsAfxDolJlC6uRrYddIgqb/by9PnDfgXC/aZ1K6JHW59bwLjeBzJZOWo2i8eF1Zy/wDVBScWDJ91IOUMKEX7nnBUjFslikGlX+PrlC2YChVU9jaCkTUaoalCCb9DpEZRaZ0RmnoTNUgl8pTTQhuTc4tw6tEpzHY356WgbDyFKBUke6ztfy7wdwiWSrXKBmNDUiw+cKNZLKq/s6V0B+cDSmd6joNo6RZBBFqD04hfMwYU4ZqGutxvrWDZhUohTkBgLedyde8UEwUqXlKkPy9c6wPNSaQaA2VKiSVRCZ8IrSraFGTLFgoOZNjeGsmZnYgF9bNCn2hgjhc0pWEjXfaM0FOmOsTNGRn5NFGHcjLv+HEZiUlNGPK+vW8VBfV4RDsHxYUgkJJAO2sDKQs+8pT9fzDeQnOCDs/TtGTUFLANQCpSlRPN1B4omTaOiRiHfK1QR2gVZJAYHYdrCK5SkZCEv4i6joW01oYuGKSlJFAHJAJsWJ1t1jlr4XsDx+IzqJOzZQ/1tYwu/rjmEt8zBmZgOg3bWDsTiUrzeGpFag9S8Uf04R4iC7Dxs9NAT50h1XTEb+EZQKzUAEsAo08zr16Q0wSFS6kAtoLOzu+tqdYRrWRq+4p2ptDbhqs4KVBxoQwytdyevxjSQ8GrLMYsKDtqaU5M8L50kGqQfV7DeGaEBUt0u4FtfyafCA5SHzeICjdCT6MJF0M9FJU2v48opmzKD6wyx8oAkJcNcm1fdH+4QYibVni0dIybRbJIWpmDCHMhNoUYBISOZd/KD5U3SKPRExg9YqnCoSKOz7s4Y/OJaDc1PTrtSBsRiKKIUUnQ6EVbzcmFSKSeHS8PxKkBR9qEkKObK5UBsQxozVbUwCvi6VE3Lmqi7Kt/H+MK5E1dFgKrYocGjB2bb1SCV4ZZSVSJpWF++lgDe7PSN4oRywJxs7PlKXIYUP3HRoXzEG4ueen3grBBBPsyolVRUMX2reI/0akrbJmej5tOnUQ1CtgXsFLqwoKA2eBEYOas5yaMfhR2tc3hvMACSVeGxKQQ7vYKOmsFLAKVLWU2zBFGokmp1PlBJs5NPEDLLOO0PcHxwEZVMY5PEI8TsK1YaRShZEdUOf6cfJ+Om7R1XGTLUHTXlC/CYYqUzAJOugNKjnA3ClBc1CVkhJIsHc6Dk5jp5WElpcFVKeHVPMG4MJzSUuivBBwQPgXlulz7UNSwI0I3sRBmHxSqsSEuARr+LwTi+EhQYSw4qlWbT/rqkxQUKAyLckdH+xsKco58OiyRfMyQ/LW0DJLLFw4Y9cw+h+cG4GYUEFiUkuS2v+oFnYiXNJUFKAIILg2FTXQNrz6Rg2C4iUkqBUcoXUF7hIZ7UelIGxMggsWc2IsfzF2NUFA5UBRs5BVb/iA4Ta3SFxQo6uUjQ2bSgYawUg2RWIFnSmqPKCPbAh6vrt1jRFIzMDy1bRZJmstPzilSGJpQxitPOAazqFKzJZySB/LZt4X9GjMJNWAkiorrXnSLlpDOAanQctu0JVFW7IJLHkbmnq8HzWUxpaBsMl3L1fTXW2sWqJTRnhhQtCUFiq9w2vPSkUrDKzFZIfb5UYCt4yMiFlGiiYfG4ACeb33JMGyVBIGZlFV0lvJn2284yMhjRK53scwaW1xQVAJf5b7RITTKKyS0vLmSzZiDoTYnYdIyMgUZsjIZKHUMtHJSo3fZ/hpGp0wUNUkPU02ZzfWNRkatDYuxmJDXux0rc07GEyi8x2PeMjItHCPIXYZTuewgyTGRkMJ7CZuIITlD5lUpBHBgohQb3mbsT8y/kYyMgDMyRjfZBaChYr4Xum93vfSDiXT7UIJTTxp95Iq4Nc1CLuY1GRmCwdE9KnInqrWuVyRY2obCGMlQVkImFhq71OhA5i8ajINAaNjBoUqqKVNb9R+YCxUtKFAEvV0g1JBGgFnGpEZGQYqyYil8NlLJCFqB2UBvWusCYjg8xIdgoEsGcv0oH8tDGRkF4BmYDArExBUCkBQL7MXalQX3jo8JIXMKlLmhiaIlkV3dTPtzjIyAzIOWVoKWUphX3iQ9tbhtDEgnxOTVVai7+83x84yMhR0VSsZ7MZiFZQKgDsD2evIQqwqlFGUtUAqLWSCUkAHkhupjIyGRkzJ2IXMSpICUJo6UFJVWxOwpd/OBpZCUKSLt8P8AIj8RuMjAvChCXljf7GKlCkZGRmP6KZpqIwF6eusZGQpgzhywAXcmwDBuZg0zWy+I1en57mMjIX2MngzwqQ2nLdoVGekk3FSNd+sZGQIhk8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rywe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3124200"/>
            <a:ext cx="5105400" cy="28717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in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4,000 children die each year due to lack of access to safe water</a:t>
            </a:r>
            <a:endParaRPr lang="en-US" dirty="0"/>
          </a:p>
        </p:txBody>
      </p:sp>
      <p:pic>
        <p:nvPicPr>
          <p:cNvPr id="4" name="Picture 3" descr="dyingchil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0" y="3352800"/>
            <a:ext cx="4419600" cy="2947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in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access to water, the people in Tanzania are unable to grow adequate food to eat, especially in years where rainfall is low.</a:t>
            </a:r>
            <a:endParaRPr lang="en-US" dirty="0"/>
          </a:p>
        </p:txBody>
      </p:sp>
      <p:pic>
        <p:nvPicPr>
          <p:cNvPr id="4" name="Picture 3" descr="food shortag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3352800"/>
            <a:ext cx="41433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 in Crisis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20131/2013 actual production of food grains was 435,000 </a:t>
            </a:r>
            <a:r>
              <a:rPr lang="en-US" dirty="0" err="1" smtClean="0"/>
              <a:t>tonnes</a:t>
            </a:r>
            <a:r>
              <a:rPr lang="en-US" dirty="0" smtClean="0"/>
              <a:t> below expected production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orn-of-Africa-Food-Short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048000"/>
            <a:ext cx="44196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Solution??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there be Water!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55520"/>
          </a:xfrm>
        </p:spPr>
        <p:txBody>
          <a:bodyPr/>
          <a:lstStyle/>
          <a:p>
            <a:r>
              <a:rPr lang="en-US" dirty="0" smtClean="0"/>
              <a:t>By making sure that all wells that are in need of repair are fixed in a timely manner, the government will be able to ensure that citizens have better and more consistent access to water for their various hydrous needs</a:t>
            </a:r>
            <a:endParaRPr lang="en-US" dirty="0"/>
          </a:p>
        </p:txBody>
      </p:sp>
      <p:pic>
        <p:nvPicPr>
          <p:cNvPr id="4" name="Picture 3" descr="flowingwell-vs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657600"/>
            <a:ext cx="258644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How to do this?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a Model to Predict Need for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Taarifa</a:t>
            </a:r>
            <a:r>
              <a:rPr lang="en-US" dirty="0" smtClean="0"/>
              <a:t> Platform has provided important data describing many different characteristics of the wells in Tanzania and whether they are in need of repair or not.</a:t>
            </a:r>
          </a:p>
          <a:p>
            <a:r>
              <a:rPr lang="en-US" dirty="0" smtClean="0"/>
              <a:t>Using this data, we will build a model to predict which wells need to be repaired.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766</Words>
  <Application>Microsoft Office PowerPoint</Application>
  <PresentationFormat>On-screen Show (4:3)</PresentationFormat>
  <Paragraphs>78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Predicting Necessary Repairs for Wells in Tanzania</vt:lpstr>
      <vt:lpstr>Country in Crisis</vt:lpstr>
      <vt:lpstr>Country in Crisis</vt:lpstr>
      <vt:lpstr>Country in Crisis</vt:lpstr>
      <vt:lpstr>Country in Crisis</vt:lpstr>
      <vt:lpstr>Solution??</vt:lpstr>
      <vt:lpstr>Let there be Water!</vt:lpstr>
      <vt:lpstr>How to do this?</vt:lpstr>
      <vt:lpstr>Build a Model to Predict Need for Repair</vt:lpstr>
      <vt:lpstr>Clean the Data</vt:lpstr>
      <vt:lpstr>Use Logistic Regression </vt:lpstr>
      <vt:lpstr>Model</vt:lpstr>
      <vt:lpstr>Use Model to Predict</vt:lpstr>
      <vt:lpstr>Determine which Predictions at Each Threshold</vt:lpstr>
      <vt:lpstr>Determine Which Threshold is Most Accurate</vt:lpstr>
      <vt:lpstr>Determine Which Threshold is Most Accurate</vt:lpstr>
      <vt:lpstr>Findings</vt:lpstr>
      <vt:lpstr>Recommendations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Necessary Repairs for Wells in Tanzania</dc:title>
  <dc:creator>Owner</dc:creator>
  <cp:lastModifiedBy>Owner</cp:lastModifiedBy>
  <cp:revision>5</cp:revision>
  <dcterms:created xsi:type="dcterms:W3CDTF">2016-08-05T21:34:11Z</dcterms:created>
  <dcterms:modified xsi:type="dcterms:W3CDTF">2016-08-05T22:17:05Z</dcterms:modified>
</cp:coreProperties>
</file>