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8" r:id="rId4"/>
    <p:sldId id="265" r:id="rId5"/>
    <p:sldId id="260" r:id="rId6"/>
    <p:sldId id="263" r:id="rId7"/>
    <p:sldId id="266" r:id="rId8"/>
    <p:sldId id="264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82CA6-035B-42CC-A85A-444ADDCFC08C}" type="datetimeFigureOut">
              <a:rPr lang="en-GB" smtClean="0"/>
              <a:t>10/09/2010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2522-322C-4E9D-964A-F514B3742AC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2522-322C-4E9D-964A-F514B3742AC5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2522-322C-4E9D-964A-F514B3742AC5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1BA7-A036-4929-B052-32A1BE9D7FF2}" type="datetime1">
              <a:rPr lang="en-US" smtClean="0"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AD20-EBBB-43E5-9A5E-473BA6564BFF}" type="datetime1">
              <a:rPr lang="en-US" smtClean="0"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3D44-2556-4F41-918E-1CAA7BE485E0}" type="datetime1">
              <a:rPr lang="en-US" smtClean="0"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A1AB-1E7E-467F-8C0E-9BDF9C4E5ECE}" type="datetime1">
              <a:rPr lang="en-US" smtClean="0"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FA10-806D-40F3-9866-63A2FE51CC74}" type="datetime1">
              <a:rPr lang="en-US" smtClean="0"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6A2F-7EA9-4CC1-828F-B5C552FFFE69}" type="datetime1">
              <a:rPr lang="en-US" smtClean="0"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D5FA-6280-4102-BC37-89BA053EA68C}" type="datetime1">
              <a:rPr lang="en-US" smtClean="0"/>
              <a:t>9/10/2010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4362-C36C-49DF-AEDC-3761D37F1EBD}" type="datetime1">
              <a:rPr lang="en-US" smtClean="0"/>
              <a:t>9/10/2010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F0C6-908A-4A5A-8004-9022287B7FF2}" type="datetime1">
              <a:rPr lang="en-US" smtClean="0"/>
              <a:t>9/10/2010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232F-1757-4E6D-8D31-1281FE96A977}" type="datetime1">
              <a:rPr lang="en-US" smtClean="0"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F8EE-FBF9-429F-9B90-00DE7EE0BAD8}" type="datetime1">
              <a:rPr lang="en-US" smtClean="0"/>
              <a:t>9/10/2010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F82E-9916-4CC1-9090-8E3E18C392EC}" type="datetime1">
              <a:rPr lang="en-US" smtClean="0"/>
              <a:t>9/10/2010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Horizon Urban Games</a:t>
            </a:r>
            <a:br>
              <a:rPr lang="en-GB" dirty="0" smtClean="0"/>
            </a:br>
            <a:r>
              <a:rPr lang="en-GB" dirty="0" smtClean="0"/>
              <a:t>Lobby Service – Overview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 Greenhalgh</a:t>
            </a:r>
          </a:p>
          <a:p>
            <a:r>
              <a:rPr lang="en-GB" dirty="0" smtClean="0"/>
              <a:t>University of Nottingham</a:t>
            </a:r>
          </a:p>
          <a:p>
            <a:r>
              <a:rPr lang="en-GB" dirty="0" smtClean="0"/>
              <a:t>2010-09-10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Option 1a: Own devices, separate lobby </a:t>
            </a:r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Preparation</a:t>
            </a:r>
          </a:p>
          <a:p>
            <a:pPr lvl="1"/>
            <a:r>
              <a:rPr lang="en-GB" dirty="0" smtClean="0"/>
              <a:t>App </a:t>
            </a:r>
            <a:r>
              <a:rPr lang="en-GB" dirty="0" smtClean="0"/>
              <a:t>is modified to be launched via lobby client</a:t>
            </a:r>
          </a:p>
          <a:p>
            <a:pPr lvl="2"/>
            <a:r>
              <a:rPr lang="en-GB" dirty="0" smtClean="0"/>
              <a:t>E.g. custom MIME type launch configuration</a:t>
            </a:r>
          </a:p>
          <a:p>
            <a:pPr lvl="1"/>
            <a:r>
              <a:rPr lang="en-GB" dirty="0" smtClean="0"/>
              <a:t>App is released via App Store</a:t>
            </a:r>
          </a:p>
          <a:p>
            <a:pPr lvl="1"/>
            <a:r>
              <a:rPr lang="en-GB" dirty="0" smtClean="0"/>
              <a:t>Game template is created on lobby service</a:t>
            </a:r>
          </a:p>
          <a:p>
            <a:pPr lvl="1"/>
            <a:r>
              <a:rPr lang="en-GB" dirty="0" smtClean="0"/>
              <a:t>Publicity links to lobby service URL specific to game</a:t>
            </a:r>
          </a:p>
          <a:p>
            <a:pPr lvl="1"/>
            <a:r>
              <a:rPr lang="en-GB" dirty="0" smtClean="0"/>
              <a:t>Lobby is configured with appropriate server info, game instance factory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Player perspective</a:t>
            </a:r>
          </a:p>
          <a:p>
            <a:pPr lvl="1"/>
            <a:r>
              <a:rPr lang="en-GB" dirty="0" smtClean="0"/>
              <a:t>[on own mobile]</a:t>
            </a:r>
          </a:p>
          <a:p>
            <a:pPr lvl="1"/>
            <a:r>
              <a:rPr lang="en-GB" dirty="0" smtClean="0"/>
              <a:t>Player follows/finds link to lobby service for game</a:t>
            </a:r>
          </a:p>
          <a:p>
            <a:pPr lvl="1"/>
            <a:r>
              <a:rPr lang="en-GB" dirty="0" smtClean="0"/>
              <a:t>Player clicks button to check client install</a:t>
            </a:r>
          </a:p>
          <a:p>
            <a:pPr lvl="2"/>
            <a:r>
              <a:rPr lang="en-GB" dirty="0" smtClean="0"/>
              <a:t>Taken to market app page for client</a:t>
            </a:r>
          </a:p>
          <a:p>
            <a:pPr lvl="1"/>
            <a:r>
              <a:rPr lang="en-GB" dirty="0" smtClean="0"/>
              <a:t>Player install client</a:t>
            </a:r>
          </a:p>
          <a:p>
            <a:pPr lvl="2"/>
            <a:r>
              <a:rPr lang="en-GB" dirty="0" smtClean="0"/>
              <a:t>By default, client opens lobby client page!</a:t>
            </a:r>
          </a:p>
          <a:p>
            <a:pPr lvl="1"/>
            <a:r>
              <a:rPr lang="en-GB" dirty="0" smtClean="0"/>
              <a:t>Player selects instance of interest and clicks PLAY</a:t>
            </a:r>
          </a:p>
          <a:p>
            <a:pPr lvl="1"/>
            <a:r>
              <a:rPr lang="en-GB" dirty="0" smtClean="0"/>
              <a:t>Game client starts, configured for that game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Option 2a: support for game operator(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</a:p>
          <a:p>
            <a:pPr lvl="1"/>
            <a:r>
              <a:rPr lang="en-GB" dirty="0" smtClean="0"/>
              <a:t>Game (server, client, tools) is packaged as a template</a:t>
            </a:r>
          </a:p>
          <a:p>
            <a:pPr lvl="1"/>
            <a:r>
              <a:rPr lang="en-GB" dirty="0" smtClean="0"/>
              <a:t>Authoring and configuration is assisted…</a:t>
            </a:r>
          </a:p>
          <a:p>
            <a:pPr lvl="1"/>
            <a:r>
              <a:rPr lang="en-GB" dirty="0" smtClean="0"/>
              <a:t>Creating game server(</a:t>
            </a:r>
            <a:r>
              <a:rPr lang="en-GB" dirty="0" err="1" smtClean="0"/>
              <a:t>s</a:t>
            </a:r>
            <a:r>
              <a:rPr lang="en-GB" dirty="0" smtClean="0"/>
              <a:t>), factories, etc. is assisted…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6324600" y="3810000"/>
            <a:ext cx="1905000" cy="2362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5" name="Rounded Rectangle 14"/>
          <p:cNvSpPr/>
          <p:nvPr/>
        </p:nvSpPr>
        <p:spPr>
          <a:xfrm>
            <a:off x="6096000" y="533400"/>
            <a:ext cx="2057400" cy="29718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0" name="Rounded Rectangle 39"/>
          <p:cNvSpPr/>
          <p:nvPr/>
        </p:nvSpPr>
        <p:spPr>
          <a:xfrm>
            <a:off x="228600" y="5181600"/>
            <a:ext cx="5867400" cy="13716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6" name="Rounded Rectangle 35"/>
          <p:cNvSpPr/>
          <p:nvPr/>
        </p:nvSpPr>
        <p:spPr>
          <a:xfrm>
            <a:off x="3429000" y="762000"/>
            <a:ext cx="1752600" cy="38100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7" name="Flowchart: Process 16"/>
          <p:cNvSpPr/>
          <p:nvPr/>
        </p:nvSpPr>
        <p:spPr>
          <a:xfrm>
            <a:off x="457200" y="5410200"/>
            <a:ext cx="1323474" cy="879231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 Store </a:t>
            </a:r>
            <a:br>
              <a:rPr lang="en-GB" sz="1200" dirty="0" smtClean="0"/>
            </a:br>
            <a:r>
              <a:rPr lang="en-GB" sz="1200" dirty="0" smtClean="0"/>
              <a:t>(e.g. Android Market)</a:t>
            </a:r>
            <a:endParaRPr lang="en-GB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" y="457200"/>
            <a:ext cx="2209800" cy="4495799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9" name="Rectangle 18"/>
          <p:cNvSpPr/>
          <p:nvPr/>
        </p:nvSpPr>
        <p:spPr>
          <a:xfrm>
            <a:off x="457200" y="1295400"/>
            <a:ext cx="1752600" cy="350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4191000" cy="457200"/>
          </a:xfrm>
        </p:spPr>
        <p:txBody>
          <a:bodyPr>
            <a:normAutofit fontScale="90000"/>
          </a:bodyPr>
          <a:lstStyle/>
          <a:p>
            <a:r>
              <a:rPr lang="en-GB" sz="2000" dirty="0" smtClean="0"/>
              <a:t>Architectural overview: main components</a:t>
            </a:r>
            <a:endParaRPr lang="en-GB" sz="2000" dirty="0"/>
          </a:p>
        </p:txBody>
      </p:sp>
      <p:sp>
        <p:nvSpPr>
          <p:cNvPr id="4" name="Flowchart: Process 3"/>
          <p:cNvSpPr/>
          <p:nvPr/>
        </p:nvSpPr>
        <p:spPr>
          <a:xfrm>
            <a:off x="3657600" y="1600200"/>
            <a:ext cx="1323474" cy="879231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Lobby service</a:t>
            </a:r>
          </a:p>
          <a:p>
            <a:pPr algn="ctr"/>
            <a:r>
              <a:rPr lang="en-GB" sz="1200" dirty="0" smtClean="0"/>
              <a:t>(GAE)</a:t>
            </a:r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6324600" y="2362200"/>
            <a:ext cx="1564105" cy="879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External Game Server (opt.)</a:t>
            </a:r>
          </a:p>
          <a:p>
            <a:pPr algn="ctr"/>
            <a:r>
              <a:rPr lang="en-GB" sz="1200" dirty="0" smtClean="0"/>
              <a:t>(E.g. Exploding Places EQUIP2 server)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3352800"/>
            <a:ext cx="1263316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Managed</a:t>
            </a:r>
          </a:p>
          <a:p>
            <a:pPr algn="ctr"/>
            <a:r>
              <a:rPr lang="en-GB" sz="1200" dirty="0" smtClean="0"/>
              <a:t>Game Server (opt.)</a:t>
            </a:r>
          </a:p>
          <a:p>
            <a:pPr algn="ctr"/>
            <a:r>
              <a:rPr lang="en-GB" sz="1200" dirty="0" smtClean="0"/>
              <a:t>(Amazon?)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5000" y="5410200"/>
            <a:ext cx="1263316" cy="5861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Google account or </a:t>
            </a:r>
            <a:r>
              <a:rPr lang="en-GB" sz="1200" dirty="0" err="1" smtClean="0"/>
              <a:t>OpenID</a:t>
            </a:r>
            <a:r>
              <a:rPr lang="en-GB" sz="1200" dirty="0" smtClean="0"/>
              <a:t> server 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>
            <a:off x="685800" y="3352800"/>
            <a:ext cx="1323474" cy="4806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Lobby Client library (opt.)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685800" y="3810000"/>
            <a:ext cx="1323474" cy="8381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Mobile Game Client </a:t>
            </a:r>
            <a:br>
              <a:rPr lang="en-GB" sz="1200" dirty="0" smtClean="0"/>
            </a:br>
            <a:r>
              <a:rPr lang="en-GB" sz="1200" dirty="0" smtClean="0"/>
              <a:t>(e.g. Exploding Places client)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685800" y="1600200"/>
            <a:ext cx="1295400" cy="53340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Browser Client</a:t>
            </a:r>
          </a:p>
          <a:p>
            <a:pPr algn="ctr"/>
            <a:r>
              <a:rPr lang="en-GB" sz="1200" dirty="0" smtClean="0"/>
              <a:t>(AJAX/J)</a:t>
            </a:r>
            <a:endParaRPr lang="en-GB" sz="1200" dirty="0"/>
          </a:p>
        </p:txBody>
      </p:sp>
      <p:sp>
        <p:nvSpPr>
          <p:cNvPr id="11" name="Rectangle 10"/>
          <p:cNvSpPr/>
          <p:nvPr/>
        </p:nvSpPr>
        <p:spPr>
          <a:xfrm>
            <a:off x="6705600" y="685800"/>
            <a:ext cx="1143000" cy="76200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Browser Client</a:t>
            </a:r>
          </a:p>
          <a:p>
            <a:pPr algn="ctr"/>
            <a:r>
              <a:rPr lang="en-GB" sz="1200" dirty="0" smtClean="0"/>
              <a:t>(AJAX/J)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2954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Mobile phone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228600"/>
            <a:ext cx="1297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Game Operator</a:t>
            </a:r>
            <a:endParaRPr lang="en-GB" sz="1200" dirty="0"/>
          </a:p>
        </p:txBody>
      </p:sp>
      <p:sp>
        <p:nvSpPr>
          <p:cNvPr id="16" name="Rectangle 15"/>
          <p:cNvSpPr/>
          <p:nvPr/>
        </p:nvSpPr>
        <p:spPr>
          <a:xfrm>
            <a:off x="4419600" y="5410200"/>
            <a:ext cx="1503947" cy="5275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Financial Transaction Support (e.g. </a:t>
            </a:r>
            <a:r>
              <a:rPr lang="en-GB" sz="1200" dirty="0" err="1" smtClean="0"/>
              <a:t>PayPal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152400"/>
            <a:ext cx="59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Player</a:t>
            </a:r>
            <a:endParaRPr lang="en-GB" sz="1200" dirty="0"/>
          </a:p>
        </p:txBody>
      </p:sp>
      <p:sp>
        <p:nvSpPr>
          <p:cNvPr id="32" name="Flowchart: Document 31"/>
          <p:cNvSpPr/>
          <p:nvPr/>
        </p:nvSpPr>
        <p:spPr>
          <a:xfrm>
            <a:off x="6629400" y="5257800"/>
            <a:ext cx="1219200" cy="609600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Game Template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477000" y="38862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Game / Engine Creator</a:t>
            </a:r>
            <a:endParaRPr lang="en-GB" sz="1200" dirty="0"/>
          </a:p>
        </p:txBody>
      </p:sp>
      <p:sp>
        <p:nvSpPr>
          <p:cNvPr id="34" name="Rectangle 33"/>
          <p:cNvSpPr/>
          <p:nvPr/>
        </p:nvSpPr>
        <p:spPr>
          <a:xfrm>
            <a:off x="6858000" y="4267200"/>
            <a:ext cx="1143000" cy="76200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Browser Client</a:t>
            </a:r>
          </a:p>
          <a:p>
            <a:pPr algn="ctr"/>
            <a:r>
              <a:rPr lang="en-GB" sz="1200" dirty="0" smtClean="0"/>
              <a:t>(AJAX/J)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581400" y="457200"/>
            <a:ext cx="1297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Lobby Operator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667000" y="61722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Other Supporting Platforms/ Elements</a:t>
            </a:r>
            <a:endParaRPr lang="en-GB" sz="1200" dirty="0"/>
          </a:p>
        </p:txBody>
      </p:sp>
      <p:sp>
        <p:nvSpPr>
          <p:cNvPr id="39" name="Flowchart: Document 38"/>
          <p:cNvSpPr/>
          <p:nvPr/>
        </p:nvSpPr>
        <p:spPr>
          <a:xfrm>
            <a:off x="6324600" y="1600200"/>
            <a:ext cx="1219200" cy="609600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Game Content &amp; customisation</a:t>
            </a:r>
            <a:endParaRPr lang="en-GB" sz="1200" dirty="0"/>
          </a:p>
        </p:txBody>
      </p:sp>
      <p:sp>
        <p:nvSpPr>
          <p:cNvPr id="41" name="Rectangle 40"/>
          <p:cNvSpPr/>
          <p:nvPr/>
        </p:nvSpPr>
        <p:spPr>
          <a:xfrm>
            <a:off x="6858000" y="6477000"/>
            <a:ext cx="8382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Generic</a:t>
            </a:r>
            <a:endParaRPr lang="en-GB" sz="1200" dirty="0"/>
          </a:p>
        </p:txBody>
      </p:sp>
      <p:sp>
        <p:nvSpPr>
          <p:cNvPr id="43" name="Rectangle 42"/>
          <p:cNvSpPr/>
          <p:nvPr/>
        </p:nvSpPr>
        <p:spPr>
          <a:xfrm>
            <a:off x="7772400" y="6477000"/>
            <a:ext cx="6096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Lobby</a:t>
            </a:r>
            <a:endParaRPr lang="en-GB" sz="1200" dirty="0"/>
          </a:p>
        </p:txBody>
      </p:sp>
      <p:sp>
        <p:nvSpPr>
          <p:cNvPr id="44" name="Rectangle 43"/>
          <p:cNvSpPr/>
          <p:nvPr/>
        </p:nvSpPr>
        <p:spPr>
          <a:xfrm>
            <a:off x="8458200" y="6477000"/>
            <a:ext cx="609600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Game</a:t>
            </a:r>
            <a:endParaRPr lang="en-GB" sz="1200" dirty="0"/>
          </a:p>
        </p:txBody>
      </p:sp>
      <p:sp>
        <p:nvSpPr>
          <p:cNvPr id="100" name="Rectangle 99"/>
          <p:cNvSpPr/>
          <p:nvPr/>
        </p:nvSpPr>
        <p:spPr>
          <a:xfrm>
            <a:off x="3657600" y="914400"/>
            <a:ext cx="1295400" cy="53340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Browser Client</a:t>
            </a:r>
          </a:p>
          <a:p>
            <a:pPr algn="ctr"/>
            <a:r>
              <a:rPr lang="en-GB" sz="1200" dirty="0" smtClean="0"/>
              <a:t>(AJAX/J)</a:t>
            </a:r>
            <a:endParaRPr lang="en-GB" sz="1200" dirty="0"/>
          </a:p>
        </p:txBody>
      </p:sp>
      <p:sp>
        <p:nvSpPr>
          <p:cNvPr id="122" name="Rectangle 121"/>
          <p:cNvSpPr/>
          <p:nvPr/>
        </p:nvSpPr>
        <p:spPr>
          <a:xfrm>
            <a:off x="685800" y="609600"/>
            <a:ext cx="1295400" cy="53340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Browser Client</a:t>
            </a:r>
          </a:p>
          <a:p>
            <a:pPr algn="ctr"/>
            <a:r>
              <a:rPr lang="en-GB" sz="1200" dirty="0" smtClean="0"/>
              <a:t>(AJAX/J)</a:t>
            </a:r>
            <a:endParaRPr lang="en-GB" sz="1200" dirty="0"/>
          </a:p>
        </p:txBody>
      </p:sp>
      <p:sp>
        <p:nvSpPr>
          <p:cNvPr id="128" name="Rectangle 127"/>
          <p:cNvSpPr/>
          <p:nvPr/>
        </p:nvSpPr>
        <p:spPr>
          <a:xfrm>
            <a:off x="685800" y="2133600"/>
            <a:ext cx="12954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App./market launcher</a:t>
            </a:r>
            <a:endParaRPr lang="en-GB" sz="1200" dirty="0"/>
          </a:p>
        </p:txBody>
      </p:sp>
      <p:sp>
        <p:nvSpPr>
          <p:cNvPr id="129" name="Rectangle 128"/>
          <p:cNvSpPr/>
          <p:nvPr/>
        </p:nvSpPr>
        <p:spPr>
          <a:xfrm>
            <a:off x="3276600" y="5410200"/>
            <a:ext cx="1066799" cy="5275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OpenSocial</a:t>
            </a:r>
            <a:r>
              <a:rPr lang="en-GB" sz="1200" dirty="0" smtClean="0"/>
              <a:t> </a:t>
            </a:r>
            <a:r>
              <a:rPr lang="en-GB" sz="1200" dirty="0" smtClean="0"/>
              <a:t>/ </a:t>
            </a:r>
            <a:r>
              <a:rPr lang="en-GB" sz="1200" dirty="0" err="1" smtClean="0"/>
              <a:t>Facebook</a:t>
            </a:r>
            <a:r>
              <a:rPr lang="en-GB" sz="1200" dirty="0" smtClean="0"/>
              <a:t> etc.</a:t>
            </a:r>
            <a:endParaRPr lang="en-GB" sz="12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2667000"/>
            <a:ext cx="1295400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 Store client</a:t>
            </a:r>
            <a:endParaRPr lang="en-GB" sz="1200" dirty="0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6324600" y="3810000"/>
            <a:ext cx="1905000" cy="2362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5" name="Rounded Rectangle 14"/>
          <p:cNvSpPr/>
          <p:nvPr/>
        </p:nvSpPr>
        <p:spPr>
          <a:xfrm>
            <a:off x="6096000" y="533400"/>
            <a:ext cx="2057400" cy="29718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42" name="Straight Arrow Connector 141"/>
          <p:cNvCxnSpPr>
            <a:stCxn id="5" idx="2"/>
            <a:endCxn id="32" idx="0"/>
          </p:cNvCxnSpPr>
          <p:nvPr/>
        </p:nvCxnSpPr>
        <p:spPr>
          <a:xfrm rot="16200000" flipH="1">
            <a:off x="6164642" y="4183441"/>
            <a:ext cx="2016369" cy="132347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28600" y="5181600"/>
            <a:ext cx="5867400" cy="13716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6" name="Rounded Rectangle 35"/>
          <p:cNvSpPr/>
          <p:nvPr/>
        </p:nvSpPr>
        <p:spPr>
          <a:xfrm>
            <a:off x="3429000" y="762000"/>
            <a:ext cx="1752600" cy="38100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30" name="Straight Arrow Connector 129"/>
          <p:cNvCxnSpPr>
            <a:stCxn id="4" idx="2"/>
            <a:endCxn id="129" idx="0"/>
          </p:cNvCxnSpPr>
          <p:nvPr/>
        </p:nvCxnSpPr>
        <p:spPr>
          <a:xfrm rot="5400000">
            <a:off x="2599285" y="3690147"/>
            <a:ext cx="2930769" cy="509337"/>
          </a:xfrm>
          <a:prstGeom prst="straightConnector1">
            <a:avLst/>
          </a:prstGeom>
          <a:ln w="317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457200" y="5410200"/>
            <a:ext cx="1323474" cy="879231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 Store </a:t>
            </a:r>
            <a:br>
              <a:rPr lang="en-GB" sz="1200" dirty="0" smtClean="0"/>
            </a:br>
            <a:r>
              <a:rPr lang="en-GB" sz="1200" dirty="0" smtClean="0"/>
              <a:t>(e.g. Android Market)</a:t>
            </a:r>
            <a:endParaRPr lang="en-GB" sz="1200" dirty="0"/>
          </a:p>
        </p:txBody>
      </p:sp>
      <p:cxnSp>
        <p:nvCxnSpPr>
          <p:cNvPr id="104" name="Straight Arrow Connector 103"/>
          <p:cNvCxnSpPr>
            <a:stCxn id="34" idx="1"/>
            <a:endCxn id="17" idx="0"/>
          </p:cNvCxnSpPr>
          <p:nvPr/>
        </p:nvCxnSpPr>
        <p:spPr>
          <a:xfrm rot="10800000" flipV="1">
            <a:off x="1118938" y="4648200"/>
            <a:ext cx="5739063" cy="762000"/>
          </a:xfrm>
          <a:prstGeom prst="straightConnector1">
            <a:avLst/>
          </a:prstGeom>
          <a:ln w="317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" idx="2"/>
            <a:endCxn id="5" idx="0"/>
          </p:cNvCxnSpPr>
          <p:nvPr/>
        </p:nvCxnSpPr>
        <p:spPr>
          <a:xfrm rot="5400000">
            <a:off x="6734677" y="1819777"/>
            <a:ext cx="914400" cy="170447"/>
          </a:xfrm>
          <a:prstGeom prst="straightConnector1">
            <a:avLst/>
          </a:prstGeom>
          <a:ln w="317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28600" y="457200"/>
            <a:ext cx="2209800" cy="4495799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7" name="Straight Arrow Connector 56"/>
          <p:cNvCxnSpPr>
            <a:stCxn id="9" idx="3"/>
            <a:endCxn id="5" idx="1"/>
          </p:cNvCxnSpPr>
          <p:nvPr/>
        </p:nvCxnSpPr>
        <p:spPr>
          <a:xfrm flipV="1">
            <a:off x="2009274" y="2801816"/>
            <a:ext cx="4315326" cy="1427284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" idx="2"/>
            <a:endCxn id="16" idx="0"/>
          </p:cNvCxnSpPr>
          <p:nvPr/>
        </p:nvCxnSpPr>
        <p:spPr>
          <a:xfrm rot="16200000" flipH="1">
            <a:off x="3280071" y="3518696"/>
            <a:ext cx="2930769" cy="852237"/>
          </a:xfrm>
          <a:prstGeom prst="straightConnector1">
            <a:avLst/>
          </a:prstGeom>
          <a:ln w="317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7200" y="1295400"/>
            <a:ext cx="1752600" cy="350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Arrow Connector 75"/>
          <p:cNvCxnSpPr>
            <a:stCxn id="8" idx="3"/>
            <a:endCxn id="7" idx="0"/>
          </p:cNvCxnSpPr>
          <p:nvPr/>
        </p:nvCxnSpPr>
        <p:spPr>
          <a:xfrm>
            <a:off x="2009274" y="3593123"/>
            <a:ext cx="527384" cy="1817077"/>
          </a:xfrm>
          <a:prstGeom prst="straightConnector1">
            <a:avLst/>
          </a:prstGeom>
          <a:ln w="12700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0" idx="3"/>
            <a:endCxn id="7" idx="0"/>
          </p:cNvCxnSpPr>
          <p:nvPr/>
        </p:nvCxnSpPr>
        <p:spPr>
          <a:xfrm>
            <a:off x="1981200" y="1866900"/>
            <a:ext cx="555458" cy="3543300"/>
          </a:xfrm>
          <a:prstGeom prst="straightConnector1">
            <a:avLst/>
          </a:prstGeom>
          <a:ln w="12700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1"/>
            <a:endCxn id="7" idx="0"/>
          </p:cNvCxnSpPr>
          <p:nvPr/>
        </p:nvCxnSpPr>
        <p:spPr>
          <a:xfrm rot="10800000" flipV="1">
            <a:off x="2536658" y="1066800"/>
            <a:ext cx="4168942" cy="4343400"/>
          </a:xfrm>
          <a:prstGeom prst="straightConnector1">
            <a:avLst/>
          </a:prstGeom>
          <a:ln w="12700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4" idx="1"/>
            <a:endCxn id="7" idx="0"/>
          </p:cNvCxnSpPr>
          <p:nvPr/>
        </p:nvCxnSpPr>
        <p:spPr>
          <a:xfrm rot="10800000" flipV="1">
            <a:off x="2536658" y="4648200"/>
            <a:ext cx="4321342" cy="762000"/>
          </a:xfrm>
          <a:prstGeom prst="straightConnector1">
            <a:avLst/>
          </a:prstGeom>
          <a:ln w="12700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17" idx="0"/>
          </p:cNvCxnSpPr>
          <p:nvPr/>
        </p:nvCxnSpPr>
        <p:spPr>
          <a:xfrm rot="5400000">
            <a:off x="121319" y="4198019"/>
            <a:ext cx="2209800" cy="214563"/>
          </a:xfrm>
          <a:prstGeom prst="straightConnector1">
            <a:avLst/>
          </a:prstGeom>
          <a:ln w="317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4191000" cy="457200"/>
          </a:xfrm>
        </p:spPr>
        <p:txBody>
          <a:bodyPr>
            <a:normAutofit fontScale="90000"/>
          </a:bodyPr>
          <a:lstStyle/>
          <a:p>
            <a:r>
              <a:rPr lang="en-GB" sz="2000" dirty="0" smtClean="0"/>
              <a:t>Architectural overview: main interactions</a:t>
            </a:r>
            <a:endParaRPr lang="en-GB" sz="2000" dirty="0"/>
          </a:p>
        </p:txBody>
      </p:sp>
      <p:sp>
        <p:nvSpPr>
          <p:cNvPr id="4" name="Flowchart: Process 3"/>
          <p:cNvSpPr/>
          <p:nvPr/>
        </p:nvSpPr>
        <p:spPr>
          <a:xfrm>
            <a:off x="3657600" y="1600200"/>
            <a:ext cx="1323474" cy="879231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Lobby service</a:t>
            </a:r>
          </a:p>
          <a:p>
            <a:pPr algn="ctr"/>
            <a:r>
              <a:rPr lang="en-GB" sz="1200" dirty="0" smtClean="0"/>
              <a:t>(GAE)</a:t>
            </a:r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6324600" y="2362200"/>
            <a:ext cx="1564105" cy="8792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External Game Server (opt.)</a:t>
            </a:r>
          </a:p>
          <a:p>
            <a:pPr algn="ctr"/>
            <a:r>
              <a:rPr lang="en-GB" sz="1200" dirty="0" smtClean="0"/>
              <a:t>(E.g. Exploding Places EQUIP2 server)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3352800"/>
            <a:ext cx="1263316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Managed</a:t>
            </a:r>
          </a:p>
          <a:p>
            <a:pPr algn="ctr"/>
            <a:r>
              <a:rPr lang="en-GB" sz="1200" dirty="0" smtClean="0"/>
              <a:t>Game Server (opt.)</a:t>
            </a:r>
          </a:p>
          <a:p>
            <a:pPr algn="ctr"/>
            <a:r>
              <a:rPr lang="en-GB" sz="1200" dirty="0" smtClean="0"/>
              <a:t>(Amazon?)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5000" y="5410200"/>
            <a:ext cx="1263316" cy="5861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Google account or </a:t>
            </a:r>
            <a:r>
              <a:rPr lang="en-GB" sz="1200" dirty="0" err="1" smtClean="0"/>
              <a:t>OpenID</a:t>
            </a:r>
            <a:r>
              <a:rPr lang="en-GB" sz="1200" dirty="0" smtClean="0"/>
              <a:t> server 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>
            <a:off x="685800" y="3352800"/>
            <a:ext cx="1323474" cy="4806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Lobby Client library (opt.)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685800" y="3810000"/>
            <a:ext cx="1323474" cy="8381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Mobile Game Client </a:t>
            </a:r>
            <a:br>
              <a:rPr lang="en-GB" sz="1200" dirty="0" smtClean="0"/>
            </a:br>
            <a:r>
              <a:rPr lang="en-GB" sz="1200" dirty="0" smtClean="0"/>
              <a:t>(e.g. Exploding Places client)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685800" y="1600200"/>
            <a:ext cx="1295400" cy="53340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Browser Client</a:t>
            </a:r>
          </a:p>
          <a:p>
            <a:pPr algn="ctr"/>
            <a:r>
              <a:rPr lang="en-GB" sz="1200" dirty="0" smtClean="0"/>
              <a:t>(AJAX/J)</a:t>
            </a:r>
            <a:endParaRPr lang="en-GB" sz="1200" dirty="0"/>
          </a:p>
        </p:txBody>
      </p:sp>
      <p:sp>
        <p:nvSpPr>
          <p:cNvPr id="11" name="Rectangle 10"/>
          <p:cNvSpPr/>
          <p:nvPr/>
        </p:nvSpPr>
        <p:spPr>
          <a:xfrm>
            <a:off x="6705600" y="685800"/>
            <a:ext cx="1143000" cy="76200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Browser Client</a:t>
            </a:r>
          </a:p>
          <a:p>
            <a:pPr algn="ctr"/>
            <a:r>
              <a:rPr lang="en-GB" sz="1200" dirty="0" smtClean="0"/>
              <a:t>(AJAX/J)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2954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Mobile phone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228600"/>
            <a:ext cx="1297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Game Operator</a:t>
            </a:r>
            <a:endParaRPr lang="en-GB" sz="1200" dirty="0"/>
          </a:p>
        </p:txBody>
      </p:sp>
      <p:sp>
        <p:nvSpPr>
          <p:cNvPr id="16" name="Rectangle 15"/>
          <p:cNvSpPr/>
          <p:nvPr/>
        </p:nvSpPr>
        <p:spPr>
          <a:xfrm>
            <a:off x="4419600" y="5410200"/>
            <a:ext cx="1503947" cy="5275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Financial Transaction Support (e.g. </a:t>
            </a:r>
            <a:r>
              <a:rPr lang="en-GB" sz="1200" dirty="0" err="1" smtClean="0"/>
              <a:t>PayPal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152400"/>
            <a:ext cx="59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Player</a:t>
            </a:r>
            <a:endParaRPr lang="en-GB" sz="1200" dirty="0"/>
          </a:p>
        </p:txBody>
      </p:sp>
      <p:sp>
        <p:nvSpPr>
          <p:cNvPr id="32" name="Flowchart: Document 31"/>
          <p:cNvSpPr/>
          <p:nvPr/>
        </p:nvSpPr>
        <p:spPr>
          <a:xfrm>
            <a:off x="6629400" y="5257800"/>
            <a:ext cx="1219200" cy="609600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Game Template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477000" y="38862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Game / Engine Creator</a:t>
            </a:r>
            <a:endParaRPr lang="en-GB" sz="1200" dirty="0"/>
          </a:p>
        </p:txBody>
      </p:sp>
      <p:sp>
        <p:nvSpPr>
          <p:cNvPr id="34" name="Rectangle 33"/>
          <p:cNvSpPr/>
          <p:nvPr/>
        </p:nvSpPr>
        <p:spPr>
          <a:xfrm>
            <a:off x="6858000" y="4267200"/>
            <a:ext cx="1143000" cy="76200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Browser Client</a:t>
            </a:r>
          </a:p>
          <a:p>
            <a:pPr algn="ctr"/>
            <a:r>
              <a:rPr lang="en-GB" sz="1200" dirty="0" smtClean="0"/>
              <a:t>(AJAX/J)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581400" y="457200"/>
            <a:ext cx="1297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Lobby Operator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667000" y="61722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Other Supporting Platforms/ Elements</a:t>
            </a:r>
            <a:endParaRPr lang="en-GB" sz="1200" dirty="0"/>
          </a:p>
        </p:txBody>
      </p:sp>
      <p:sp>
        <p:nvSpPr>
          <p:cNvPr id="39" name="Flowchart: Document 38"/>
          <p:cNvSpPr/>
          <p:nvPr/>
        </p:nvSpPr>
        <p:spPr>
          <a:xfrm>
            <a:off x="6324600" y="1600200"/>
            <a:ext cx="1219200" cy="609600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Game Content &amp; customisation</a:t>
            </a:r>
            <a:endParaRPr lang="en-GB" sz="1200" dirty="0"/>
          </a:p>
        </p:txBody>
      </p:sp>
      <p:sp>
        <p:nvSpPr>
          <p:cNvPr id="41" name="Rectangle 40"/>
          <p:cNvSpPr/>
          <p:nvPr/>
        </p:nvSpPr>
        <p:spPr>
          <a:xfrm>
            <a:off x="6858000" y="6477000"/>
            <a:ext cx="8382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Generic</a:t>
            </a:r>
            <a:endParaRPr lang="en-GB" sz="1200" dirty="0"/>
          </a:p>
        </p:txBody>
      </p:sp>
      <p:sp>
        <p:nvSpPr>
          <p:cNvPr id="43" name="Rectangle 42"/>
          <p:cNvSpPr/>
          <p:nvPr/>
        </p:nvSpPr>
        <p:spPr>
          <a:xfrm>
            <a:off x="7772400" y="6477000"/>
            <a:ext cx="6096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Lobby</a:t>
            </a:r>
            <a:endParaRPr lang="en-GB" sz="1200" dirty="0"/>
          </a:p>
        </p:txBody>
      </p:sp>
      <p:sp>
        <p:nvSpPr>
          <p:cNvPr id="44" name="Rectangle 43"/>
          <p:cNvSpPr/>
          <p:nvPr/>
        </p:nvSpPr>
        <p:spPr>
          <a:xfrm>
            <a:off x="8458200" y="6477000"/>
            <a:ext cx="609600" cy="304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Game</a:t>
            </a:r>
            <a:endParaRPr lang="en-GB" sz="1200" dirty="0"/>
          </a:p>
        </p:txBody>
      </p:sp>
      <p:cxnSp>
        <p:nvCxnSpPr>
          <p:cNvPr id="48" name="Straight Arrow Connector 47"/>
          <p:cNvCxnSpPr>
            <a:stCxn id="10" idx="3"/>
            <a:endCxn id="4" idx="1"/>
          </p:cNvCxnSpPr>
          <p:nvPr/>
        </p:nvCxnSpPr>
        <p:spPr>
          <a:xfrm>
            <a:off x="1981200" y="1866900"/>
            <a:ext cx="1676400" cy="172916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" idx="3"/>
            <a:endCxn id="4" idx="1"/>
          </p:cNvCxnSpPr>
          <p:nvPr/>
        </p:nvCxnSpPr>
        <p:spPr>
          <a:xfrm flipV="1">
            <a:off x="2009274" y="2039816"/>
            <a:ext cx="1648326" cy="1553307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3"/>
            <a:endCxn id="6" idx="1"/>
          </p:cNvCxnSpPr>
          <p:nvPr/>
        </p:nvCxnSpPr>
        <p:spPr>
          <a:xfrm flipV="1">
            <a:off x="2009274" y="3733800"/>
            <a:ext cx="1648326" cy="49530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1"/>
            <a:endCxn id="4" idx="3"/>
          </p:cNvCxnSpPr>
          <p:nvPr/>
        </p:nvCxnSpPr>
        <p:spPr>
          <a:xfrm rot="10800000">
            <a:off x="4981074" y="2039816"/>
            <a:ext cx="1876926" cy="2608384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" idx="3"/>
            <a:endCxn id="11" idx="1"/>
          </p:cNvCxnSpPr>
          <p:nvPr/>
        </p:nvCxnSpPr>
        <p:spPr>
          <a:xfrm flipV="1">
            <a:off x="4981074" y="1066800"/>
            <a:ext cx="1724526" cy="973016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" idx="2"/>
            <a:endCxn id="6" idx="0"/>
          </p:cNvCxnSpPr>
          <p:nvPr/>
        </p:nvCxnSpPr>
        <p:spPr>
          <a:xfrm rot="5400000">
            <a:off x="3867614" y="2901076"/>
            <a:ext cx="873369" cy="30079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3"/>
            <a:endCxn id="32" idx="1"/>
          </p:cNvCxnSpPr>
          <p:nvPr/>
        </p:nvCxnSpPr>
        <p:spPr>
          <a:xfrm>
            <a:off x="4920916" y="3733800"/>
            <a:ext cx="1708484" cy="182880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" idx="3"/>
            <a:endCxn id="39" idx="1"/>
          </p:cNvCxnSpPr>
          <p:nvPr/>
        </p:nvCxnSpPr>
        <p:spPr>
          <a:xfrm flipV="1">
            <a:off x="4920916" y="1905000"/>
            <a:ext cx="1403684" cy="182880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657600" y="914400"/>
            <a:ext cx="1295400" cy="53340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Browser Client</a:t>
            </a:r>
          </a:p>
          <a:p>
            <a:pPr algn="ctr"/>
            <a:r>
              <a:rPr lang="en-GB" sz="1200" dirty="0" smtClean="0"/>
              <a:t>(AJAX/J)</a:t>
            </a:r>
            <a:endParaRPr lang="en-GB" sz="1200" dirty="0"/>
          </a:p>
        </p:txBody>
      </p:sp>
      <p:cxnSp>
        <p:nvCxnSpPr>
          <p:cNvPr id="101" name="Straight Arrow Connector 100"/>
          <p:cNvCxnSpPr>
            <a:stCxn id="100" idx="2"/>
            <a:endCxn id="4" idx="0"/>
          </p:cNvCxnSpPr>
          <p:nvPr/>
        </p:nvCxnSpPr>
        <p:spPr>
          <a:xfrm rot="16200000" flipH="1">
            <a:off x="4236118" y="1516981"/>
            <a:ext cx="152400" cy="14037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85800" y="609600"/>
            <a:ext cx="1295400" cy="53340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Browser Client</a:t>
            </a:r>
          </a:p>
          <a:p>
            <a:pPr algn="ctr"/>
            <a:r>
              <a:rPr lang="en-GB" sz="1200" dirty="0" smtClean="0"/>
              <a:t>(AJAX/J)</a:t>
            </a:r>
            <a:endParaRPr lang="en-GB" sz="1200" dirty="0"/>
          </a:p>
        </p:txBody>
      </p:sp>
      <p:cxnSp>
        <p:nvCxnSpPr>
          <p:cNvPr id="123" name="Straight Arrow Connector 122"/>
          <p:cNvCxnSpPr>
            <a:stCxn id="122" idx="3"/>
            <a:endCxn id="4" idx="1"/>
          </p:cNvCxnSpPr>
          <p:nvPr/>
        </p:nvCxnSpPr>
        <p:spPr>
          <a:xfrm>
            <a:off x="1981200" y="876300"/>
            <a:ext cx="1676400" cy="1163516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85800" y="2133600"/>
            <a:ext cx="12954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App./market launcher</a:t>
            </a:r>
            <a:endParaRPr lang="en-GB" sz="1200" dirty="0"/>
          </a:p>
        </p:txBody>
      </p:sp>
      <p:sp>
        <p:nvSpPr>
          <p:cNvPr id="129" name="Rectangle 128"/>
          <p:cNvSpPr/>
          <p:nvPr/>
        </p:nvSpPr>
        <p:spPr>
          <a:xfrm>
            <a:off x="3276600" y="5410200"/>
            <a:ext cx="1066799" cy="5275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OpenSocial</a:t>
            </a:r>
            <a:r>
              <a:rPr lang="en-GB" sz="1200" dirty="0" smtClean="0"/>
              <a:t> </a:t>
            </a:r>
            <a:r>
              <a:rPr lang="en-GB" sz="1200" dirty="0" smtClean="0"/>
              <a:t>/ </a:t>
            </a:r>
            <a:r>
              <a:rPr lang="en-GB" sz="1200" dirty="0" err="1" smtClean="0"/>
              <a:t>Facebook</a:t>
            </a:r>
            <a:r>
              <a:rPr lang="en-GB" sz="1200" dirty="0" smtClean="0"/>
              <a:t> etc.</a:t>
            </a:r>
            <a:endParaRPr lang="en-GB" sz="1200" dirty="0"/>
          </a:p>
        </p:txBody>
      </p:sp>
      <p:cxnSp>
        <p:nvCxnSpPr>
          <p:cNvPr id="133" name="Straight Arrow Connector 132"/>
          <p:cNvCxnSpPr>
            <a:stCxn id="8" idx="0"/>
            <a:endCxn id="128" idx="2"/>
          </p:cNvCxnSpPr>
          <p:nvPr/>
        </p:nvCxnSpPr>
        <p:spPr>
          <a:xfrm rot="16200000" flipV="1">
            <a:off x="921419" y="2926681"/>
            <a:ext cx="838200" cy="14037"/>
          </a:xfrm>
          <a:prstGeom prst="straightConnector1">
            <a:avLst/>
          </a:prstGeom>
          <a:ln w="317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8" idx="0"/>
            <a:endCxn id="128" idx="2"/>
          </p:cNvCxnSpPr>
          <p:nvPr/>
        </p:nvCxnSpPr>
        <p:spPr>
          <a:xfrm rot="5400000" flipH="1" flipV="1">
            <a:off x="1257300" y="2590800"/>
            <a:ext cx="152400" cy="1588"/>
          </a:xfrm>
          <a:prstGeom prst="straightConnector1">
            <a:avLst/>
          </a:prstGeom>
          <a:ln w="317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800" y="2667000"/>
            <a:ext cx="1295400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App Store client</a:t>
            </a:r>
            <a:endParaRPr lang="en-GB" sz="1200" dirty="0"/>
          </a:p>
        </p:txBody>
      </p:sp>
      <p:cxnSp>
        <p:nvCxnSpPr>
          <p:cNvPr id="145" name="Straight Arrow Connector 144"/>
          <p:cNvCxnSpPr>
            <a:stCxn id="5" idx="0"/>
            <a:endCxn id="39" idx="2"/>
          </p:cNvCxnSpPr>
          <p:nvPr/>
        </p:nvCxnSpPr>
        <p:spPr>
          <a:xfrm rot="16200000" flipV="1">
            <a:off x="6924077" y="2179623"/>
            <a:ext cx="192701" cy="172453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Slide Number Placeholder 1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MRL/Horizon initial drivers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Previous experiences…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lent devices or SMS</a:t>
            </a:r>
          </a:p>
          <a:p>
            <a:pPr lvl="1"/>
            <a:r>
              <a:rPr lang="en-GB" dirty="0" smtClean="0"/>
              <a:t>Pre-configured</a:t>
            </a:r>
          </a:p>
          <a:p>
            <a:r>
              <a:rPr lang="en-GB" dirty="0" smtClean="0"/>
              <a:t>We operated the game(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(servers etc.)</a:t>
            </a:r>
          </a:p>
          <a:p>
            <a:pPr lvl="1"/>
            <a:r>
              <a:rPr lang="en-GB" i="1" dirty="0" smtClean="0"/>
              <a:t>For</a:t>
            </a:r>
            <a:r>
              <a:rPr lang="en-GB" dirty="0" smtClean="0"/>
              <a:t> ‘artists’ / ‘commissioners’</a:t>
            </a:r>
          </a:p>
          <a:p>
            <a:r>
              <a:rPr lang="en-GB" dirty="0" smtClean="0"/>
              <a:t>We provided dedicated event-specific server(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r>
              <a:rPr lang="en-GB" dirty="0" smtClean="0"/>
              <a:t>We provided the engine / client /</a:t>
            </a:r>
            <a:r>
              <a:rPr lang="en-GB" dirty="0" smtClean="0"/>
              <a:t> </a:t>
            </a:r>
            <a:r>
              <a:rPr lang="en-GB" dirty="0" smtClean="0"/>
              <a:t>etc.</a:t>
            </a:r>
          </a:p>
          <a:p>
            <a:r>
              <a:rPr lang="en-GB" dirty="0" smtClean="0"/>
              <a:t>Small scale, limited capacity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The [lobby-powered] future…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Player-owned devices</a:t>
            </a:r>
          </a:p>
          <a:p>
            <a:pPr lvl="1"/>
            <a:r>
              <a:rPr lang="en-GB" dirty="0" smtClean="0"/>
              <a:t>App store download or browser client</a:t>
            </a:r>
          </a:p>
          <a:p>
            <a:r>
              <a:rPr lang="en-GB" dirty="0" smtClean="0"/>
              <a:t>G</a:t>
            </a:r>
            <a:r>
              <a:rPr lang="en-GB" dirty="0" smtClean="0"/>
              <a:t>ame operation over-seen by artists / commissioners directly</a:t>
            </a:r>
          </a:p>
          <a:p>
            <a:pPr lvl="1"/>
            <a:r>
              <a:rPr lang="en-GB" dirty="0" smtClean="0"/>
              <a:t>Heavily automated</a:t>
            </a:r>
          </a:p>
          <a:p>
            <a:r>
              <a:rPr lang="en-GB" dirty="0" smtClean="0"/>
              <a:t>Cloud-hosted servers provided/managed automatically for artists / commissioners</a:t>
            </a:r>
          </a:p>
          <a:p>
            <a:r>
              <a:rPr lang="en-GB" dirty="0" smtClean="0"/>
              <a:t>We (and others) provide  engines / clients / etc.</a:t>
            </a:r>
          </a:p>
          <a:p>
            <a:r>
              <a:rPr lang="en-GB" dirty="0" smtClean="0"/>
              <a:t>Configurable scale / capacity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 user stories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Player discovers lobby service</a:t>
            </a:r>
          </a:p>
          <a:p>
            <a:pPr lvl="2"/>
            <a:r>
              <a:rPr lang="en-GB" dirty="0" smtClean="0"/>
              <a:t>Advert? Recommendation? </a:t>
            </a:r>
          </a:p>
          <a:p>
            <a:pPr lvl="1"/>
            <a:r>
              <a:rPr lang="en-GB" dirty="0" smtClean="0"/>
              <a:t>Player searches for something to do </a:t>
            </a:r>
          </a:p>
          <a:p>
            <a:pPr lvl="2"/>
            <a:r>
              <a:rPr lang="en-GB" dirty="0" smtClean="0"/>
              <a:t>[lobby player browser client]</a:t>
            </a:r>
          </a:p>
          <a:p>
            <a:pPr lvl="2"/>
            <a:r>
              <a:rPr lang="en-GB" dirty="0" smtClean="0"/>
              <a:t>Time? Location? Genre? Recommendation? Advert? Client?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	Player discovers game (lobby)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Player discovers game (lobby)</a:t>
            </a:r>
          </a:p>
          <a:p>
            <a:pPr lvl="2"/>
            <a:r>
              <a:rPr lang="en-GB" dirty="0" smtClean="0"/>
              <a:t>Advert? Recommendation? Tag/glyph? Push?</a:t>
            </a:r>
          </a:p>
          <a:p>
            <a:pPr lvl="1"/>
            <a:r>
              <a:rPr lang="en-GB" dirty="0" smtClean="0"/>
              <a:t>Player checks details and local availability</a:t>
            </a:r>
          </a:p>
          <a:p>
            <a:pPr lvl="2"/>
            <a:r>
              <a:rPr lang="en-GB" dirty="0" smtClean="0"/>
              <a:t>[lobby player browser client]</a:t>
            </a:r>
          </a:p>
          <a:p>
            <a:pPr lvl="2"/>
            <a:r>
              <a:rPr lang="en-GB" dirty="0" smtClean="0"/>
              <a:t>Time? Location? Genre? Recommendation? </a:t>
            </a:r>
            <a:r>
              <a:rPr lang="en-GB" dirty="0" smtClean="0"/>
              <a:t>Client?</a:t>
            </a:r>
            <a:endParaRPr lang="en-GB" dirty="0" smtClean="0"/>
          </a:p>
          <a:p>
            <a:pPr lvl="1"/>
            <a:r>
              <a:rPr lang="en-GB" dirty="0" smtClean="0"/>
              <a:t>Player selects specific </a:t>
            </a:r>
            <a:r>
              <a:rPr lang="en-GB" dirty="0" smtClean="0"/>
              <a:t>game (instance)</a:t>
            </a:r>
            <a:endParaRPr lang="en-GB" dirty="0" smtClean="0"/>
          </a:p>
          <a:p>
            <a:pPr lvl="1"/>
            <a:r>
              <a:rPr lang="en-GB" dirty="0" smtClean="0"/>
              <a:t>Player installs game client (if required)</a:t>
            </a:r>
          </a:p>
          <a:p>
            <a:pPr lvl="2"/>
            <a:r>
              <a:rPr lang="en-GB" dirty="0" smtClean="0"/>
              <a:t>[app store / market client]</a:t>
            </a:r>
          </a:p>
          <a:p>
            <a:pPr lvl="2"/>
            <a:r>
              <a:rPr lang="en-GB" dirty="0" smtClean="0"/>
              <a:t>Via app store / market link from lobby</a:t>
            </a:r>
          </a:p>
          <a:p>
            <a:pPr lvl="1"/>
            <a:r>
              <a:rPr lang="en-GB" dirty="0" smtClean="0"/>
              <a:t>Player signs up for game</a:t>
            </a:r>
          </a:p>
          <a:p>
            <a:pPr lvl="2"/>
            <a:r>
              <a:rPr lang="en-GB" dirty="0" smtClean="0"/>
              <a:t>[lobby player browser client]</a:t>
            </a:r>
          </a:p>
          <a:p>
            <a:pPr lvl="1"/>
            <a:r>
              <a:rPr lang="en-GB" dirty="0" smtClean="0"/>
              <a:t>Player starts </a:t>
            </a:r>
            <a:r>
              <a:rPr lang="en-GB" dirty="0" smtClean="0"/>
              <a:t>playing game</a:t>
            </a:r>
            <a:endParaRPr lang="en-GB" dirty="0" smtClean="0"/>
          </a:p>
          <a:p>
            <a:pPr lvl="2"/>
            <a:r>
              <a:rPr lang="en-GB" dirty="0" smtClean="0"/>
              <a:t>[game client]</a:t>
            </a:r>
          </a:p>
          <a:p>
            <a:pPr lvl="1"/>
            <a:endParaRPr lang="en-GB" dirty="0" smtClean="0"/>
          </a:p>
          <a:p>
            <a:pPr lvl="2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 user stories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Player discovers game </a:t>
            </a:r>
            <a:r>
              <a:rPr lang="en-GB" dirty="0" smtClean="0"/>
              <a:t>(client)</a:t>
            </a:r>
            <a:endParaRPr lang="en-GB" dirty="0" smtClean="0"/>
          </a:p>
          <a:p>
            <a:pPr lvl="2"/>
            <a:r>
              <a:rPr lang="en-GB" dirty="0" smtClean="0"/>
              <a:t>Advert? Recommendation?</a:t>
            </a:r>
          </a:p>
          <a:p>
            <a:pPr lvl="1"/>
            <a:r>
              <a:rPr lang="en-GB" dirty="0" smtClean="0"/>
              <a:t>Player installs game </a:t>
            </a:r>
            <a:r>
              <a:rPr lang="en-GB" dirty="0" smtClean="0"/>
              <a:t>client</a:t>
            </a:r>
            <a:endParaRPr lang="en-GB" dirty="0" smtClean="0"/>
          </a:p>
          <a:p>
            <a:pPr lvl="2"/>
            <a:r>
              <a:rPr lang="en-GB" dirty="0" smtClean="0"/>
              <a:t>[app store / market client]</a:t>
            </a:r>
          </a:p>
          <a:p>
            <a:pPr lvl="2"/>
            <a:r>
              <a:rPr lang="en-GB" dirty="0" smtClean="0"/>
              <a:t>Via app store / market link from lobby</a:t>
            </a:r>
          </a:p>
          <a:p>
            <a:pPr lvl="1"/>
            <a:r>
              <a:rPr lang="en-GB" dirty="0" smtClean="0"/>
              <a:t>Player starts </a:t>
            </a:r>
            <a:r>
              <a:rPr lang="en-GB" dirty="0" smtClean="0"/>
              <a:t>game app…</a:t>
            </a:r>
            <a:endParaRPr lang="en-GB" dirty="0" smtClean="0"/>
          </a:p>
          <a:p>
            <a:pPr lvl="1"/>
            <a:r>
              <a:rPr lang="en-GB" dirty="0" smtClean="0"/>
              <a:t>Player </a:t>
            </a:r>
            <a:r>
              <a:rPr lang="en-GB" dirty="0" smtClean="0"/>
              <a:t>checks details and local availability</a:t>
            </a:r>
          </a:p>
          <a:p>
            <a:pPr lvl="2"/>
            <a:r>
              <a:rPr lang="en-GB" dirty="0" smtClean="0"/>
              <a:t>[game client - lobby support]</a:t>
            </a:r>
            <a:endParaRPr lang="en-GB" dirty="0" smtClean="0"/>
          </a:p>
          <a:p>
            <a:pPr lvl="2"/>
            <a:r>
              <a:rPr lang="en-GB" dirty="0" smtClean="0"/>
              <a:t>Time? Location? </a:t>
            </a:r>
          </a:p>
          <a:p>
            <a:pPr lvl="1"/>
            <a:r>
              <a:rPr lang="en-GB" dirty="0" smtClean="0"/>
              <a:t>Player selects specific game (instance)</a:t>
            </a:r>
          </a:p>
          <a:p>
            <a:pPr lvl="1"/>
            <a:r>
              <a:rPr lang="en-GB" dirty="0" smtClean="0"/>
              <a:t>Player </a:t>
            </a:r>
            <a:r>
              <a:rPr lang="en-GB" dirty="0" smtClean="0"/>
              <a:t>signs up for game</a:t>
            </a:r>
          </a:p>
          <a:p>
            <a:pPr lvl="2"/>
            <a:r>
              <a:rPr lang="en-GB" dirty="0" smtClean="0"/>
              <a:t>[game client – lobby support]</a:t>
            </a:r>
            <a:endParaRPr lang="en-GB" dirty="0" smtClean="0"/>
          </a:p>
          <a:p>
            <a:pPr lvl="1"/>
            <a:r>
              <a:rPr lang="en-GB" dirty="0" smtClean="0"/>
              <a:t>Player starts </a:t>
            </a:r>
            <a:r>
              <a:rPr lang="en-GB" dirty="0" smtClean="0"/>
              <a:t>playing game</a:t>
            </a:r>
            <a:endParaRPr lang="en-GB" dirty="0" smtClean="0"/>
          </a:p>
          <a:p>
            <a:pPr lvl="2"/>
            <a:r>
              <a:rPr lang="en-GB" dirty="0" smtClean="0"/>
              <a:t>[game client]</a:t>
            </a:r>
          </a:p>
          <a:p>
            <a:pPr lvl="1"/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2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Creator user 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Game creator discovers lobby service</a:t>
            </a:r>
          </a:p>
          <a:p>
            <a:pPr lvl="1"/>
            <a:r>
              <a:rPr lang="en-GB" dirty="0" smtClean="0"/>
              <a:t>Decides to use/adopt lobby service</a:t>
            </a:r>
          </a:p>
          <a:p>
            <a:pPr lvl="2"/>
            <a:r>
              <a:rPr lang="en-GB" dirty="0" smtClean="0"/>
              <a:t>Demand limiting? Discoverability? Operation support? Financial support?</a:t>
            </a:r>
          </a:p>
          <a:p>
            <a:pPr lvl="1"/>
            <a:r>
              <a:rPr lang="en-GB" dirty="0" smtClean="0"/>
              <a:t>Develops client to support selected </a:t>
            </a:r>
            <a:r>
              <a:rPr lang="en-GB" dirty="0" smtClean="0"/>
              <a:t>lobby/client </a:t>
            </a:r>
            <a:r>
              <a:rPr lang="en-GB" dirty="0" smtClean="0"/>
              <a:t>interaction</a:t>
            </a:r>
          </a:p>
          <a:p>
            <a:pPr lvl="2"/>
            <a:r>
              <a:rPr lang="en-GB" dirty="0" smtClean="0"/>
              <a:t>Integration with game client</a:t>
            </a:r>
          </a:p>
          <a:p>
            <a:pPr lvl="2"/>
            <a:r>
              <a:rPr lang="en-GB" dirty="0" smtClean="0"/>
              <a:t>Separate lobby client</a:t>
            </a:r>
          </a:p>
          <a:p>
            <a:pPr lvl="1"/>
            <a:r>
              <a:rPr lang="en-GB" dirty="0" smtClean="0"/>
              <a:t>Develops server to support selected lobby/server management model</a:t>
            </a:r>
          </a:p>
          <a:p>
            <a:pPr lvl="2"/>
            <a:r>
              <a:rPr lang="en-GB" dirty="0" smtClean="0"/>
              <a:t>Independent / unmanaged</a:t>
            </a:r>
          </a:p>
          <a:p>
            <a:pPr lvl="2"/>
            <a:r>
              <a:rPr lang="en-GB" dirty="0" smtClean="0"/>
              <a:t>Managed games</a:t>
            </a:r>
          </a:p>
          <a:p>
            <a:pPr lvl="2"/>
            <a:r>
              <a:rPr lang="en-GB" dirty="0" smtClean="0"/>
              <a:t>Managed servers</a:t>
            </a:r>
          </a:p>
          <a:p>
            <a:pPr lvl="1"/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GB" dirty="0" smtClean="0"/>
              <a:t>Selects player payment model options and extends server/lobby interaction if required</a:t>
            </a:r>
          </a:p>
          <a:p>
            <a:pPr lvl="2"/>
            <a:r>
              <a:rPr lang="en-GB" dirty="0" smtClean="0"/>
              <a:t>No payment (no interaction)</a:t>
            </a:r>
          </a:p>
          <a:p>
            <a:pPr lvl="2"/>
            <a:r>
              <a:rPr lang="en-GB" dirty="0" smtClean="0"/>
              <a:t>Per game (no interaction)</a:t>
            </a:r>
          </a:p>
          <a:p>
            <a:pPr lvl="2"/>
            <a:r>
              <a:rPr lang="en-GB" dirty="0" smtClean="0"/>
              <a:t>Recurrent (needs interaction)</a:t>
            </a:r>
          </a:p>
          <a:p>
            <a:pPr lvl="1"/>
            <a:r>
              <a:rPr lang="en-GB" dirty="0" smtClean="0"/>
              <a:t>Packages system as template</a:t>
            </a:r>
          </a:p>
          <a:p>
            <a:pPr lvl="1"/>
            <a:r>
              <a:rPr lang="en-GB" dirty="0" smtClean="0"/>
              <a:t>Decides pricing/licensing</a:t>
            </a:r>
          </a:p>
          <a:p>
            <a:pPr lvl="1"/>
            <a:r>
              <a:rPr lang="en-GB" dirty="0" smtClean="0"/>
              <a:t>Makes available</a:t>
            </a:r>
          </a:p>
          <a:p>
            <a:pPr lvl="2"/>
            <a:r>
              <a:rPr lang="en-GB" dirty="0" smtClean="0"/>
              <a:t>Via lobby service </a:t>
            </a:r>
          </a:p>
          <a:p>
            <a:pPr lvl="2"/>
            <a:r>
              <a:rPr lang="en-GB" dirty="0" smtClean="0"/>
              <a:t>Via other channels</a:t>
            </a:r>
          </a:p>
          <a:p>
            <a:pPr lvl="1"/>
            <a:r>
              <a:rPr lang="en-GB" dirty="0" smtClean="0"/>
              <a:t>Provides support, etc. as appropriate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operator user stories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Game operator discovers lobby service</a:t>
            </a:r>
          </a:p>
          <a:p>
            <a:pPr lvl="1"/>
            <a:r>
              <a:rPr lang="en-GB" dirty="0" smtClean="0"/>
              <a:t>Game operator searches </a:t>
            </a:r>
            <a:r>
              <a:rPr lang="en-GB" dirty="0" smtClean="0"/>
              <a:t>for </a:t>
            </a:r>
            <a:r>
              <a:rPr lang="en-GB" dirty="0" smtClean="0"/>
              <a:t>game template </a:t>
            </a:r>
          </a:p>
          <a:p>
            <a:pPr lvl="2"/>
            <a:r>
              <a:rPr lang="en-GB" dirty="0" smtClean="0"/>
              <a:t>Via lobby template </a:t>
            </a:r>
            <a:r>
              <a:rPr lang="en-GB" dirty="0" smtClean="0"/>
              <a:t>market </a:t>
            </a:r>
            <a:r>
              <a:rPr lang="en-GB" dirty="0" smtClean="0"/>
              <a:t>or Via other channels</a:t>
            </a:r>
          </a:p>
          <a:p>
            <a:pPr lvl="2"/>
            <a:r>
              <a:rPr lang="en-GB" dirty="0" smtClean="0"/>
              <a:t>Duration</a:t>
            </a:r>
            <a:r>
              <a:rPr lang="en-GB" dirty="0" smtClean="0"/>
              <a:t>? Scale? Client(</a:t>
            </a:r>
            <a:r>
              <a:rPr lang="en-GB" dirty="0" err="1" smtClean="0"/>
              <a:t>s</a:t>
            </a:r>
            <a:r>
              <a:rPr lang="en-GB" dirty="0" smtClean="0"/>
              <a:t>)? Location? Genre? Scope? Effort?  Skills? Recommendation? Advert? Client?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>
                <a:sym typeface="Wingdings" pitchFamily="2" charset="2"/>
              </a:rPr>
              <a:t>	</a:t>
            </a:r>
            <a:r>
              <a:rPr lang="en-GB" dirty="0" smtClean="0">
                <a:sym typeface="Wingdings" pitchFamily="2" charset="2"/>
              </a:rPr>
              <a:t>Game operator discovers </a:t>
            </a:r>
            <a:r>
              <a:rPr lang="en-GB" dirty="0" smtClean="0">
                <a:sym typeface="Wingdings" pitchFamily="2" charset="2"/>
              </a:rPr>
              <a:t>game </a:t>
            </a:r>
            <a:r>
              <a:rPr lang="en-GB" dirty="0" smtClean="0">
                <a:sym typeface="Wingdings" pitchFamily="2" charset="2"/>
              </a:rPr>
              <a:t>template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>
                <a:sym typeface="Wingdings" pitchFamily="2" charset="2"/>
              </a:rPr>
              <a:t>Game operator discovers game </a:t>
            </a:r>
            <a:r>
              <a:rPr lang="en-GB" dirty="0" smtClean="0">
                <a:sym typeface="Wingdings" pitchFamily="2" charset="2"/>
              </a:rPr>
              <a:t>template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Game operator buys/licenses game template 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Via lobby or other channels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Game operator deploys template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On lobby service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Game operator customises and configures game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Game operator sets player payment option(</a:t>
            </a:r>
            <a:r>
              <a:rPr lang="en-GB" dirty="0" err="1" smtClean="0">
                <a:sym typeface="Wingdings" pitchFamily="2" charset="2"/>
              </a:rPr>
              <a:t>s</a:t>
            </a:r>
            <a:r>
              <a:rPr lang="en-GB" dirty="0" smtClean="0">
                <a:sym typeface="Wingdings" pitchFamily="2" charset="2"/>
              </a:rPr>
              <a:t>) and costs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Game operator makes game public</a:t>
            </a:r>
          </a:p>
          <a:p>
            <a:pPr lvl="1">
              <a:buNone/>
            </a:pPr>
            <a:r>
              <a:rPr lang="en-GB" dirty="0" smtClean="0">
                <a:sym typeface="Wingdings" pitchFamily="2" charset="2"/>
              </a:rPr>
              <a:t>?	Game operator markets game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study: Exploding Places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Pilot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Game creator = MRL/Horizon </a:t>
            </a:r>
          </a:p>
          <a:p>
            <a:r>
              <a:rPr lang="en-GB" dirty="0" smtClean="0"/>
              <a:t>Game operator = AI/</a:t>
            </a:r>
            <a:r>
              <a:rPr lang="en-GB" dirty="0" err="1" smtClean="0"/>
              <a:t>StreamArts</a:t>
            </a:r>
            <a:endParaRPr lang="en-GB" dirty="0" smtClean="0"/>
          </a:p>
          <a:p>
            <a:pPr lvl="1"/>
            <a:r>
              <a:rPr lang="en-GB" dirty="0" smtClean="0"/>
              <a:t>Technical support by MRL/Horizon</a:t>
            </a:r>
          </a:p>
          <a:p>
            <a:r>
              <a:rPr lang="en-GB" dirty="0" smtClean="0"/>
              <a:t>Player = </a:t>
            </a:r>
            <a:r>
              <a:rPr lang="en-GB" dirty="0" err="1" smtClean="0"/>
              <a:t>Player</a:t>
            </a:r>
            <a:endParaRPr lang="en-GB" dirty="0" smtClean="0"/>
          </a:p>
          <a:p>
            <a:pPr lvl="1"/>
            <a:r>
              <a:rPr lang="en-GB" dirty="0" smtClean="0"/>
              <a:t>Lent devices, pre-configured</a:t>
            </a:r>
          </a:p>
          <a:p>
            <a:r>
              <a:rPr lang="en-GB" dirty="0" smtClean="0"/>
              <a:t>Server = dedicated, hand-administered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942</Words>
  <Application>Microsoft Office PowerPoint</Application>
  <PresentationFormat>On-screen Show (4:3)</PresentationFormat>
  <Paragraphs>210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Horizon Urban Games Lobby Service – Overview</vt:lpstr>
      <vt:lpstr>Architectural overview: main components</vt:lpstr>
      <vt:lpstr>Architectural overview: main interactions</vt:lpstr>
      <vt:lpstr>MRL/Horizon initial drivers</vt:lpstr>
      <vt:lpstr>Player user stories (1)</vt:lpstr>
      <vt:lpstr>Player user stories (2)</vt:lpstr>
      <vt:lpstr>Game Creator user story</vt:lpstr>
      <vt:lpstr>Game operator user stories</vt:lpstr>
      <vt:lpstr>Case study: Exploding Places</vt:lpstr>
      <vt:lpstr>Option 1a: Own devices, separate lobby client</vt:lpstr>
      <vt:lpstr>Option 2a: support for game operator(s)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 Urban Games Lobby Service – Overview</dc:title>
  <dc:creator/>
  <cp:lastModifiedBy>Chris Greenhalgh</cp:lastModifiedBy>
  <cp:revision>36</cp:revision>
  <dcterms:created xsi:type="dcterms:W3CDTF">2006-08-16T00:00:00Z</dcterms:created>
  <dcterms:modified xsi:type="dcterms:W3CDTF">2010-09-10T15:24:24Z</dcterms:modified>
</cp:coreProperties>
</file>