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72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70" r:id="rId15"/>
    <p:sldId id="269" r:id="rId16"/>
    <p:sldId id="271" r:id="rId17"/>
    <p:sldId id="273" r:id="rId18"/>
    <p:sldId id="277" r:id="rId19"/>
    <p:sldId id="276" r:id="rId20"/>
    <p:sldId id="278" r:id="rId21"/>
    <p:sldId id="275" r:id="rId22"/>
    <p:sldId id="274" r:id="rId23"/>
    <p:sldId id="281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E1AF-9ED3-4188-A17D-BFFB8690E4D9}" type="datetimeFigureOut">
              <a:rPr lang="en-GB" smtClean="0"/>
              <a:t>02/08/2011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ED60-91E5-44DA-AD71-E62E0C67617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7C81-3A61-4411-B0BC-18470022F277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024-F399-49EE-B17A-C884E32C64B1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6B1-A45B-4FFD-9234-6D69798353E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4E5-ACFC-4E33-8A18-16074A8688BB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7D40-A884-454C-B1C2-FD991C706EA6}" type="datetime1">
              <a:rPr lang="en-GB" smtClean="0"/>
              <a:t>02/08/2011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13F6-0B76-4887-9CAC-FB231FF11EE5}" type="datetime1">
              <a:rPr lang="en-GB" smtClean="0"/>
              <a:t>02/08/2011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8627-E39F-4DB4-9277-3E692B9821E5}" type="datetime1">
              <a:rPr lang="en-GB" smtClean="0"/>
              <a:t>02/08/2011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C46-FBB5-4F20-8AD4-692765129358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2F37-A5C5-4685-8B37-CBB5D729C0F8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E1-57E9-49BE-A877-3ED51EAA2CBC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reenhalgh/webctdbexp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2011-08-02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302-0078-48BC-8A28-3C08E35C3956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Generated by application classes in </a:t>
            </a:r>
            <a:r>
              <a:rPr lang="en-GB" sz="2800" dirty="0" smtClean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github.com/cgreenhalgh/webctdbexport</a:t>
            </a:r>
            <a:r>
              <a:rPr lang="en-GB" sz="2800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webctdbexport.jdbc.DumpUsers</a:t>
            </a:r>
            <a:endParaRPr lang="en-GB" dirty="0" smtClean="0"/>
          </a:p>
          <a:p>
            <a:pPr lvl="2"/>
            <a:r>
              <a:rPr lang="en-GB" dirty="0" smtClean="0"/>
              <a:t>Optional command line list of user(</a:t>
            </a:r>
            <a:r>
              <a:rPr lang="en-GB" dirty="0" err="1" smtClean="0"/>
              <a:t>s</a:t>
            </a:r>
            <a:r>
              <a:rPr lang="en-GB" dirty="0" smtClean="0"/>
              <a:t>) to dump; by default attempts to dump ALL users</a:t>
            </a:r>
          </a:p>
          <a:p>
            <a:pPr lvl="1"/>
            <a:r>
              <a:rPr lang="en-GB" dirty="0" err="1" smtClean="0"/>
              <a:t>webctdbexport.jdbc.DumpAll</a:t>
            </a:r>
            <a:endParaRPr lang="en-GB" dirty="0" smtClean="0"/>
          </a:p>
          <a:p>
            <a:pPr lvl="2"/>
            <a:r>
              <a:rPr lang="en-GB" dirty="0" smtClean="0"/>
              <a:t>Dumps all courses, starting from root institution(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Requires configuration for JDBC connection to </a:t>
            </a:r>
            <a:r>
              <a:rPr lang="en-GB" dirty="0" err="1" smtClean="0"/>
              <a:t>WebCT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Copy etc/</a:t>
            </a:r>
            <a:r>
              <a:rPr lang="en-GB" dirty="0" err="1" smtClean="0"/>
              <a:t>jdbc.properties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err="1" smtClean="0"/>
              <a:t>etc/jdbc-local.properties</a:t>
            </a:r>
            <a:r>
              <a:rPr lang="en-GB" dirty="0" smtClean="0"/>
              <a:t> and fill in details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90E2-3611-43DB-B345-1DC6D4CB4A8B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top-level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files/ – the raw content files, stored based on SHA-1 hash of content bytes</a:t>
            </a:r>
          </a:p>
          <a:p>
            <a:pPr lvl="1"/>
            <a:r>
              <a:rPr lang="en-GB" dirty="0" smtClean="0"/>
              <a:t>Same trick used by </a:t>
            </a:r>
            <a:r>
              <a:rPr lang="en-GB" dirty="0" err="1" smtClean="0"/>
              <a:t>Moodle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folders/ – the structure of the course(</a:t>
            </a:r>
            <a:r>
              <a:rPr lang="en-GB" dirty="0" err="1" smtClean="0"/>
              <a:t>s</a:t>
            </a:r>
            <a:r>
              <a:rPr lang="en-GB" dirty="0" smtClean="0"/>
              <a:t>) and folders in </a:t>
            </a:r>
            <a:r>
              <a:rPr lang="en-GB" dirty="0" err="1" smtClean="0"/>
              <a:t>WebCT</a:t>
            </a:r>
            <a:r>
              <a:rPr lang="en-GB" dirty="0" smtClean="0"/>
              <a:t>, including links and references to file content in files/</a:t>
            </a:r>
          </a:p>
          <a:p>
            <a:r>
              <a:rPr lang="en-GB" dirty="0" smtClean="0"/>
              <a:t>folders/user/ - root of directories for information about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50-388A-473C-B4FE-61F30947038F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section or folder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lc12345/ = Learning Context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contents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permissions.json</a:t>
            </a:r>
            <a:r>
              <a:rPr lang="en-GB" dirty="0" smtClean="0"/>
              <a:t> file identifying members and their roles</a:t>
            </a:r>
          </a:p>
          <a:p>
            <a:pPr lvl="2"/>
            <a:r>
              <a:rPr lang="en-GB" dirty="0" smtClean="0"/>
              <a:t>Only seems to have useful content for a Course folder</a:t>
            </a:r>
          </a:p>
          <a:p>
            <a:r>
              <a:rPr lang="en-GB" dirty="0" smtClean="0"/>
              <a:t>Institution(</a:t>
            </a:r>
            <a:r>
              <a:rPr lang="en-GB" dirty="0" err="1" smtClean="0"/>
              <a:t>s</a:t>
            </a:r>
            <a:r>
              <a:rPr lang="en-GB" dirty="0" smtClean="0"/>
              <a:t>) are the top-level under folders/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176-B50D-4113-A739-99B042C725A6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user becomes a directory based on their username</a:t>
            </a:r>
          </a:p>
          <a:p>
            <a:pPr lvl="1"/>
            <a:r>
              <a:rPr lang="en-GB" dirty="0" smtClean="0"/>
              <a:t>E.g. “</a:t>
            </a:r>
            <a:r>
              <a:rPr lang="en-GB" dirty="0" err="1" smtClean="0"/>
              <a:t>pszcmg</a:t>
            </a:r>
            <a:r>
              <a:rPr lang="en-GB" dirty="0" smtClean="0"/>
              <a:t>” -&gt; </a:t>
            </a:r>
            <a:r>
              <a:rPr lang="en-GB" dirty="0" err="1" smtClean="0"/>
              <a:t>ps/psz/pszcmg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Hopefully avoids having too many entries in one directory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user’s personal file area (if any) and courses on which they are an instructor</a:t>
            </a:r>
          </a:p>
          <a:p>
            <a:r>
              <a:rPr lang="en-GB" dirty="0" smtClean="0"/>
              <a:t>User’s personal file area becomes a directory</a:t>
            </a:r>
          </a:p>
          <a:p>
            <a:pPr lvl="1"/>
            <a:r>
              <a:rPr lang="en-GB" dirty="0" smtClean="0"/>
              <a:t>Under user directory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person ID, e.g. p12345/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F0E-E873-4DCE-94AE-946A498F121D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file as seen in </a:t>
            </a:r>
            <a:r>
              <a:rPr lang="en-GB" dirty="0" err="1" smtClean="0"/>
              <a:t>WebCT</a:t>
            </a:r>
            <a:r>
              <a:rPr lang="en-GB" dirty="0" smtClean="0"/>
              <a:t>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</a:t>
            </a:r>
            <a:r>
              <a:rPr lang="en-GB" dirty="0" smtClean="0"/>
              <a:t>ce12345</a:t>
            </a:r>
            <a:r>
              <a:rPr lang="en-GB" dirty="0" smtClean="0"/>
              <a:t>/ = </a:t>
            </a:r>
            <a:r>
              <a:rPr lang="en-GB" dirty="0" smtClean="0"/>
              <a:t>CMS Entry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file.json</a:t>
            </a:r>
            <a:r>
              <a:rPr lang="en-GB" dirty="0" smtClean="0"/>
              <a:t> file with the file’s name, SHA-1 hash and path to file content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A80-20EA-4227-8D5A-4F2C5FC1DEAB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unique file (i.e. unique sequence of bytes) becomes a file under the files/ directory</a:t>
            </a:r>
          </a:p>
          <a:p>
            <a:pPr lvl="1"/>
            <a:r>
              <a:rPr lang="en-GB" dirty="0" smtClean="0"/>
              <a:t>File content is NOT stored in the folders/ cache</a:t>
            </a:r>
          </a:p>
          <a:p>
            <a:r>
              <a:rPr lang="en-GB" dirty="0" smtClean="0"/>
              <a:t>N.B. therefore the content file is separated from any filename or mime type information – this is in the </a:t>
            </a:r>
            <a:r>
              <a:rPr lang="en-GB" dirty="0" err="1" smtClean="0"/>
              <a:t>file.json</a:t>
            </a:r>
            <a:r>
              <a:rPr lang="en-GB" dirty="0" smtClean="0"/>
              <a:t> file(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N.B. the same file content may appear in several places in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via </a:t>
            </a:r>
            <a:r>
              <a:rPr lang="en-GB" dirty="0" err="1" smtClean="0"/>
              <a:t>WebCT</a:t>
            </a:r>
            <a:r>
              <a:rPr lang="en-GB" dirty="0" smtClean="0"/>
              <a:t> links or because uploaded multiple time or re-authored identically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EA8-AA70-45E1-907B-27534B36A021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content cache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SHA-1 hash is calculated for the bytes of each file</a:t>
            </a:r>
          </a:p>
          <a:p>
            <a:pPr lvl="1"/>
            <a:r>
              <a:rPr lang="en-GB" dirty="0" smtClean="0"/>
              <a:t>this is a 160 bit value represented as 40 hex digits</a:t>
            </a:r>
          </a:p>
          <a:p>
            <a:r>
              <a:rPr lang="en-GB" dirty="0" smtClean="0"/>
              <a:t>There are two levels of directories under files/:</a:t>
            </a:r>
          </a:p>
          <a:p>
            <a:pPr lvl="1"/>
            <a:r>
              <a:rPr lang="en-GB" dirty="0" smtClean="0"/>
              <a:t>First two hex digits of hash</a:t>
            </a:r>
          </a:p>
          <a:p>
            <a:pPr lvl="1"/>
            <a:r>
              <a:rPr lang="en-GB" dirty="0" smtClean="0"/>
              <a:t>Second two hex digits of hash</a:t>
            </a:r>
          </a:p>
          <a:p>
            <a:r>
              <a:rPr lang="en-GB" dirty="0" smtClean="0"/>
              <a:t>The file itself is stored in the appropriate subdirectory with its SHA-1 has as its name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57B-980D-4E78-A8CE-258A05709133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	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"path":[ … ],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…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"list":[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&lt;item description – see following slides&gt;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]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folder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</a:t>
            </a:r>
            <a:r>
              <a:rPr lang="en-GB" dirty="0" smtClean="0"/>
              <a:t>&lt;folder </a:t>
            </a:r>
            <a:r>
              <a:rPr lang="en-GB" dirty="0" smtClean="0"/>
              <a:t>name&gt;",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path": "&lt;folder path within cache</a:t>
            </a:r>
            <a:r>
              <a:rPr lang="en-GB" dirty="0" smtClean="0"/>
              <a:t>&gt;",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description": "&lt;description&gt;",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size": </a:t>
            </a:r>
            <a:r>
              <a:rPr lang="en-GB" dirty="0" smtClean="0"/>
              <a:t>0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children": []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635896" y="4509120"/>
            <a:ext cx="3816424" cy="1404736"/>
          </a:xfrm>
          <a:prstGeom prst="wedgeRoundRectCallout">
            <a:avLst>
              <a:gd name="adj1" fmla="val -65508"/>
              <a:gd name="adj2" fmla="val -1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NB children array always appears empty; must check </a:t>
            </a:r>
            <a:r>
              <a:rPr lang="en-GB" dirty="0" err="1" smtClean="0"/>
              <a:t>get_listing.json</a:t>
            </a:r>
            <a:r>
              <a:rPr lang="en-GB" dirty="0" smtClean="0"/>
              <a:t> under &lt;path&gt; to find child items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link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</a:t>
            </a:r>
            <a:r>
              <a:rPr lang="en-GB" dirty="0" smtClean="0"/>
              <a:t>&lt;link </a:t>
            </a:r>
            <a:r>
              <a:rPr lang="en-GB" dirty="0" smtClean="0"/>
              <a:t>name&gt;",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"source": "&lt;link URL&gt;",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description": "&lt;description&gt;",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err="1" smtClean="0"/>
              <a:t>webcttype</a:t>
            </a:r>
            <a:r>
              <a:rPr lang="en-GB" dirty="0" smtClean="0"/>
              <a:t>": </a:t>
            </a:r>
            <a:r>
              <a:rPr lang="en-GB" dirty="0" smtClean="0"/>
              <a:t>“URL_TYPE/Default",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size": </a:t>
            </a:r>
            <a:r>
              <a:rPr lang="en-GB" dirty="0" smtClean="0"/>
              <a:t>0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}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</a:t>
            </a:r>
            <a:r>
              <a:rPr lang="en-GB" dirty="0" smtClean="0"/>
              <a:t>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 database upgrade code (from XMLDB-Editor)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B558-5545-4639-BB72-F0885B865DA6}" type="datetime1">
              <a:rPr lang="en-GB" smtClean="0"/>
              <a:t>02/08/2011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file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</a:t>
            </a:r>
            <a:r>
              <a:rPr lang="en-GB" dirty="0" smtClean="0"/>
              <a:t>file/link </a:t>
            </a:r>
            <a:r>
              <a:rPr lang="en-GB" dirty="0" smtClean="0"/>
              <a:t>name&gt;",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"source": "&lt;file info path </a:t>
            </a:r>
            <a:r>
              <a:rPr lang="en-GB" dirty="0" smtClean="0"/>
              <a:t>within </a:t>
            </a:r>
            <a:r>
              <a:rPr lang="en-GB" dirty="0" smtClean="0"/>
              <a:t>folders cache&gt;",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description": "&lt;description&gt;",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smtClean="0"/>
              <a:t>size": </a:t>
            </a:r>
            <a:r>
              <a:rPr lang="en-GB" dirty="0" smtClean="0"/>
              <a:t>0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}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permissions.json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"&lt;username&gt;": [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	"&lt;role&gt;", …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], 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…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059832" y="3861048"/>
            <a:ext cx="3816424" cy="1404736"/>
          </a:xfrm>
          <a:prstGeom prst="wedgeRoundRectCallout">
            <a:avLst>
              <a:gd name="adj1" fmla="val -63511"/>
              <a:gd name="adj2" fmla="val -91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E.g. “SDES” = Section </a:t>
            </a:r>
            <a:r>
              <a:rPr lang="en-GB" dirty="0" err="1" smtClean="0"/>
              <a:t>DESigner</a:t>
            </a:r>
            <a:endParaRPr lang="en-GB" dirty="0" smtClean="0"/>
          </a:p>
          <a:p>
            <a:pPr algn="ctr"/>
            <a:r>
              <a:rPr lang="en-GB" dirty="0" smtClean="0"/>
              <a:t>“SINS” = Section </a:t>
            </a:r>
            <a:r>
              <a:rPr lang="en-GB" dirty="0" err="1" smtClean="0"/>
              <a:t>INStructor</a:t>
            </a:r>
            <a:endParaRPr lang="en-GB" dirty="0" smtClean="0"/>
          </a:p>
          <a:p>
            <a:pPr algn="ctr"/>
            <a:r>
              <a:rPr lang="en-GB" dirty="0" smtClean="0"/>
              <a:t>“SSTU” = Section </a:t>
            </a:r>
            <a:r>
              <a:rPr lang="en-GB" dirty="0" err="1" smtClean="0"/>
              <a:t>STUdent</a:t>
            </a:r>
            <a:endParaRPr lang="en-GB" dirty="0" smtClean="0"/>
          </a:p>
          <a:p>
            <a:pPr algn="ctr"/>
            <a:r>
              <a:rPr lang="en-GB" dirty="0" smtClean="0"/>
              <a:t>“SAUD” = Section </a:t>
            </a:r>
            <a:r>
              <a:rPr lang="en-GB" dirty="0" err="1" smtClean="0"/>
              <a:t>AUDitor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"filename": "&lt;filename&gt;",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"path": "&lt;file content path in file cache&gt;",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"sha1hash": "&lt;SHA-1 hash&gt;",</a:t>
            </a:r>
          </a:p>
          <a:p>
            <a:pPr>
              <a:buNone/>
            </a:pPr>
            <a:r>
              <a:rPr lang="en-GB" dirty="0" smtClean="0"/>
              <a:t>	 </a:t>
            </a:r>
            <a:r>
              <a:rPr lang="en-GB" dirty="0" smtClean="0"/>
              <a:t>"size": &lt;file size (bytes)&gt;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</a:t>
            </a:r>
            <a:r>
              <a:rPr lang="en-GB" dirty="0" smtClean="0"/>
              <a:t>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"</a:t>
            </a:r>
            <a:r>
              <a:rPr lang="en-GB" dirty="0" err="1" smtClean="0"/>
              <a:t>webctpath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internal file path&gt;"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cache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Created by dump process but not used by import:</a:t>
            </a:r>
          </a:p>
          <a:p>
            <a:pPr lvl="1"/>
            <a:r>
              <a:rPr lang="en-GB" dirty="0" err="1" smtClean="0"/>
              <a:t>done.ts</a:t>
            </a:r>
            <a:r>
              <a:rPr lang="en-GB" dirty="0" smtClean="0"/>
              <a:t> – created when a folder and all sub-folders have been completely dumped (prevents the folder being re-dumped)</a:t>
            </a:r>
          </a:p>
          <a:p>
            <a:pPr lvl="1"/>
            <a:r>
              <a:rPr lang="en-GB" dirty="0" err="1" smtClean="0"/>
              <a:t>index.html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get_listing.json</a:t>
            </a:r>
            <a:endParaRPr lang="en-GB" dirty="0" smtClean="0"/>
          </a:p>
          <a:p>
            <a:pPr lvl="1"/>
            <a:r>
              <a:rPr lang="en-GB" dirty="0" err="1" smtClean="0"/>
              <a:t>permissions.html</a:t>
            </a:r>
            <a:r>
              <a:rPr lang="en-GB" dirty="0" smtClean="0"/>
              <a:t> – human-readable version of </a:t>
            </a:r>
            <a:r>
              <a:rPr lang="en-GB" dirty="0" err="1" smtClean="0"/>
              <a:t>permissions.json</a:t>
            </a:r>
            <a:endParaRPr lang="en-GB" dirty="0" smtClean="0"/>
          </a:p>
          <a:p>
            <a:pPr lvl="1"/>
            <a:r>
              <a:rPr lang="en-GB" dirty="0" err="1" smtClean="0"/>
              <a:t>file.html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/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file.json</a:t>
            </a:r>
            <a:r>
              <a:rPr lang="en-GB" dirty="0" smtClean="0"/>
              <a:t> should probably include </a:t>
            </a:r>
            <a:r>
              <a:rPr lang="en-GB" dirty="0" err="1" smtClean="0"/>
              <a:t>mimetype</a:t>
            </a:r>
            <a:r>
              <a:rPr lang="en-GB" dirty="0" smtClean="0"/>
              <a:t> information from </a:t>
            </a:r>
            <a:r>
              <a:rPr lang="en-GB" dirty="0" err="1" smtClean="0"/>
              <a:t>WebCT</a:t>
            </a:r>
            <a:endParaRPr lang="en-GB" dirty="0" smtClean="0"/>
          </a:p>
          <a:p>
            <a:r>
              <a:rPr lang="en-GB" dirty="0" err="1" smtClean="0"/>
              <a:t>file.json</a:t>
            </a:r>
            <a:r>
              <a:rPr lang="en-GB" dirty="0" smtClean="0"/>
              <a:t> should probably include link property which tries to map a </a:t>
            </a:r>
            <a:r>
              <a:rPr lang="en-GB" dirty="0" err="1" smtClean="0"/>
              <a:t>CmsEntry</a:t>
            </a:r>
            <a:r>
              <a:rPr lang="en-GB" dirty="0" smtClean="0"/>
              <a:t> which is a link to a file to the corresponding file entry, to avoid unnecessary re-fetching of the file content</a:t>
            </a:r>
          </a:p>
          <a:p>
            <a:r>
              <a:rPr lang="en-GB" dirty="0" smtClean="0"/>
              <a:t>Various bugs in </a:t>
            </a:r>
            <a:r>
              <a:rPr lang="en-GB" dirty="0" err="1" smtClean="0"/>
              <a:t>mod_form.php</a:t>
            </a:r>
            <a:r>
              <a:rPr lang="en-GB" dirty="0" smtClean="0"/>
              <a:t> for view and update?!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file table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include:</a:t>
            </a:r>
          </a:p>
          <a:p>
            <a:pPr lvl="1"/>
            <a:r>
              <a:rPr lang="en-GB" dirty="0" smtClean="0"/>
              <a:t>id, </a:t>
            </a:r>
            <a:r>
              <a:rPr lang="en-GB" dirty="0" err="1" smtClean="0"/>
              <a:t>contenthash</a:t>
            </a:r>
            <a:r>
              <a:rPr lang="en-GB" dirty="0" smtClean="0"/>
              <a:t>, </a:t>
            </a:r>
            <a:r>
              <a:rPr lang="en-GB" dirty="0" err="1" smtClean="0"/>
              <a:t>pathnamehash</a:t>
            </a:r>
            <a:r>
              <a:rPr lang="en-GB" dirty="0" smtClean="0"/>
              <a:t>, </a:t>
            </a:r>
            <a:r>
              <a:rPr lang="en-GB" dirty="0" err="1" smtClean="0"/>
              <a:t>contextid</a:t>
            </a:r>
            <a:r>
              <a:rPr lang="en-GB" dirty="0" smtClean="0"/>
              <a:t>, component, </a:t>
            </a:r>
            <a:r>
              <a:rPr lang="en-GB" dirty="0" err="1" smtClean="0"/>
              <a:t>filearea</a:t>
            </a:r>
            <a:r>
              <a:rPr lang="en-GB" dirty="0" smtClean="0"/>
              <a:t>, </a:t>
            </a:r>
            <a:r>
              <a:rPr lang="en-GB" dirty="0" err="1" smtClean="0"/>
              <a:t>itemid</a:t>
            </a:r>
            <a:r>
              <a:rPr lang="en-GB" dirty="0" smtClean="0"/>
              <a:t>, </a:t>
            </a:r>
            <a:r>
              <a:rPr lang="en-GB" dirty="0" err="1" smtClean="0"/>
              <a:t>filepath</a:t>
            </a:r>
            <a:r>
              <a:rPr lang="en-GB" dirty="0" smtClean="0"/>
              <a:t>, filename, </a:t>
            </a:r>
            <a:r>
              <a:rPr lang="en-GB" dirty="0" err="1" smtClean="0"/>
              <a:t>userid</a:t>
            </a:r>
            <a:r>
              <a:rPr lang="en-GB" dirty="0" smtClean="0"/>
              <a:t> (opt), </a:t>
            </a:r>
            <a:r>
              <a:rPr lang="en-GB" dirty="0" err="1" smtClean="0"/>
              <a:t>filesize</a:t>
            </a:r>
            <a:r>
              <a:rPr lang="en-GB" dirty="0" smtClean="0"/>
              <a:t>, </a:t>
            </a:r>
            <a:r>
              <a:rPr lang="en-GB" dirty="0" err="1" smtClean="0"/>
              <a:t>mimetype</a:t>
            </a:r>
            <a:r>
              <a:rPr lang="en-GB" dirty="0" smtClean="0"/>
              <a:t> (opt), status, source</a:t>
            </a:r>
            <a:r>
              <a:rPr lang="en-GB" dirty="0" smtClean="0"/>
              <a:t> (opt)</a:t>
            </a:r>
            <a:r>
              <a:rPr lang="en-GB" dirty="0" smtClean="0"/>
              <a:t>, author</a:t>
            </a:r>
            <a:r>
              <a:rPr lang="en-GB" dirty="0" smtClean="0"/>
              <a:t> (opt)</a:t>
            </a:r>
            <a:r>
              <a:rPr lang="en-GB" dirty="0" smtClean="0"/>
              <a:t>, license</a:t>
            </a:r>
            <a:r>
              <a:rPr lang="en-GB" dirty="0" smtClean="0"/>
              <a:t> (opt)</a:t>
            </a:r>
            <a:r>
              <a:rPr lang="en-GB" dirty="0" smtClean="0"/>
              <a:t>, </a:t>
            </a:r>
            <a:r>
              <a:rPr lang="en-GB" dirty="0" err="1" smtClean="0"/>
              <a:t>timecreated</a:t>
            </a:r>
            <a:r>
              <a:rPr lang="en-GB" dirty="0" smtClean="0"/>
              <a:t>, </a:t>
            </a:r>
            <a:r>
              <a:rPr lang="en-GB" dirty="0" err="1" smtClean="0"/>
              <a:t>timemodified</a:t>
            </a:r>
            <a:endParaRPr lang="en-GB" dirty="0" smtClean="0"/>
          </a:p>
          <a:p>
            <a:pPr lvl="1"/>
            <a:r>
              <a:rPr lang="en-GB" dirty="0" smtClean="0"/>
              <a:t>Repository interface gives form view to populate (alt.) filename, author (text) and license (from drop-down list)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t>02/08/2011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</a:t>
            </a:r>
            <a:r>
              <a:rPr lang="en-GB" dirty="0" smtClean="0"/>
              <a:t>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Standard, internal files</a:t>
            </a:r>
            <a:endParaRPr lang="en-GB" dirty="0" smtClean="0"/>
          </a:p>
          <a:p>
            <a:pPr lvl="1"/>
            <a:r>
              <a:rPr lang="en-GB" dirty="0" err="1" smtClean="0"/>
              <a:t>lib.php</a:t>
            </a:r>
            <a:r>
              <a:rPr lang="en-GB" dirty="0" smtClean="0"/>
              <a:t> </a:t>
            </a:r>
            <a:r>
              <a:rPr lang="en-GB" dirty="0" smtClean="0"/>
              <a:t>– defines module </a:t>
            </a:r>
            <a:r>
              <a:rPr lang="en-GB" dirty="0" smtClean="0"/>
              <a:t>class with standard entry points</a:t>
            </a:r>
            <a:endParaRPr lang="en-GB" dirty="0" smtClean="0"/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</a:t>
            </a:r>
            <a:r>
              <a:rPr lang="en-GB" dirty="0" smtClean="0"/>
              <a:t>module-wide settings, e.g. cache </a:t>
            </a:r>
            <a:r>
              <a:rPr lang="en-GB" dirty="0" smtClean="0"/>
              <a:t>dir</a:t>
            </a:r>
            <a:endParaRPr lang="en-GB" dirty="0" smtClean="0"/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</a:t>
            </a:r>
            <a:r>
              <a:rPr lang="en-GB" dirty="0" smtClean="0"/>
              <a:t>version</a:t>
            </a:r>
          </a:p>
          <a:p>
            <a:r>
              <a:rPr lang="en-GB" dirty="0" smtClean="0"/>
              <a:t>Standard, visible pages</a:t>
            </a:r>
            <a:endParaRPr lang="en-GB" dirty="0" smtClean="0"/>
          </a:p>
          <a:p>
            <a:pPr lvl="1"/>
            <a:r>
              <a:rPr lang="en-GB" dirty="0" err="1" smtClean="0"/>
              <a:t>index.php</a:t>
            </a:r>
            <a:r>
              <a:rPr lang="en-GB" dirty="0" smtClean="0"/>
              <a:t> – show list of instances of this module</a:t>
            </a:r>
          </a:p>
          <a:p>
            <a:pPr lvl="1"/>
            <a:r>
              <a:rPr lang="en-GB" dirty="0" err="1" smtClean="0"/>
              <a:t>view.php</a:t>
            </a:r>
            <a:r>
              <a:rPr lang="en-GB" dirty="0" smtClean="0"/>
              <a:t> </a:t>
            </a:r>
            <a:r>
              <a:rPr lang="en-GB" dirty="0" smtClean="0"/>
              <a:t>– show one instance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Tree </a:t>
            </a:r>
            <a:r>
              <a:rPr lang="en-GB" dirty="0" smtClean="0"/>
              <a:t>view, all visible</a:t>
            </a:r>
            <a:endParaRPr lang="en-GB" dirty="0" smtClean="0"/>
          </a:p>
          <a:p>
            <a:pPr lvl="1"/>
            <a:r>
              <a:rPr lang="en-GB" dirty="0" err="1" smtClean="0"/>
              <a:t>treeview.php</a:t>
            </a:r>
            <a:r>
              <a:rPr lang="en-GB" dirty="0" smtClean="0"/>
              <a:t> – skeleton of tree view </a:t>
            </a:r>
            <a:r>
              <a:rPr lang="en-GB" dirty="0" smtClean="0"/>
              <a:t>page/form, included in frame in add form (see </a:t>
            </a:r>
            <a:r>
              <a:rPr lang="en-GB" dirty="0" err="1" smtClean="0"/>
              <a:t>mod_form.php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err="1" smtClean="0"/>
              <a:t>module.js</a:t>
            </a:r>
            <a:r>
              <a:rPr lang="en-GB" dirty="0" smtClean="0"/>
              <a:t> – </a:t>
            </a:r>
            <a:r>
              <a:rPr lang="en-GB" dirty="0" err="1" smtClean="0"/>
              <a:t>Javascript</a:t>
            </a:r>
            <a:r>
              <a:rPr lang="en-GB" dirty="0" smtClean="0"/>
              <a:t> for this </a:t>
            </a:r>
            <a:r>
              <a:rPr lang="en-GB" dirty="0" smtClean="0"/>
              <a:t>module, loaded by </a:t>
            </a:r>
            <a:r>
              <a:rPr lang="en-GB" dirty="0" err="1" smtClean="0"/>
              <a:t>treeview.php</a:t>
            </a:r>
            <a:endParaRPr lang="en-GB" dirty="0" smtClean="0"/>
          </a:p>
          <a:p>
            <a:pPr lvl="1"/>
            <a:r>
              <a:rPr lang="en-GB" dirty="0" err="1" smtClean="0"/>
              <a:t>treeviewsubmit.php</a:t>
            </a:r>
            <a:r>
              <a:rPr lang="en-GB" dirty="0" smtClean="0"/>
              <a:t> </a:t>
            </a:r>
            <a:r>
              <a:rPr lang="en-GB" dirty="0" smtClean="0"/>
              <a:t>– handle submit of tree view </a:t>
            </a:r>
            <a:r>
              <a:rPr lang="en-GB" dirty="0" smtClean="0"/>
              <a:t>form (i.e</a:t>
            </a:r>
            <a:r>
              <a:rPr lang="en-GB" dirty="0" smtClean="0"/>
              <a:t>. add)</a:t>
            </a:r>
          </a:p>
          <a:p>
            <a:r>
              <a:rPr lang="en-GB" dirty="0" smtClean="0"/>
              <a:t>Tree view, AJAX entry point(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get_listing.php</a:t>
            </a:r>
            <a:r>
              <a:rPr lang="en-GB" dirty="0" smtClean="0"/>
              <a:t> –  called by tree view JS to return folder info from cache and build tree</a:t>
            </a:r>
          </a:p>
          <a:p>
            <a:r>
              <a:rPr lang="en-GB" dirty="0" smtClean="0"/>
              <a:t>Tree view, preview file</a:t>
            </a:r>
          </a:p>
          <a:p>
            <a:pPr lvl="1"/>
            <a:r>
              <a:rPr lang="en-GB" dirty="0" err="1" smtClean="0"/>
              <a:t>read_file.php</a:t>
            </a:r>
            <a:r>
              <a:rPr lang="en-GB" dirty="0" smtClean="0"/>
              <a:t> </a:t>
            </a:r>
            <a:r>
              <a:rPr lang="en-GB" dirty="0" smtClean="0"/>
              <a:t>– reads </a:t>
            </a:r>
            <a:r>
              <a:rPr lang="en-GB" dirty="0" smtClean="0"/>
              <a:t>file info in cache and redirects to </a:t>
            </a:r>
            <a:r>
              <a:rPr lang="en-GB" dirty="0" err="1" smtClean="0"/>
              <a:t>read_rawfile.php</a:t>
            </a:r>
            <a:endParaRPr lang="en-GB" dirty="0" smtClean="0"/>
          </a:p>
          <a:p>
            <a:pPr lvl="1"/>
            <a:r>
              <a:rPr lang="en-GB" dirty="0" err="1" smtClean="0"/>
              <a:t>read_rawfile.php</a:t>
            </a:r>
            <a:r>
              <a:rPr lang="en-GB" dirty="0" smtClean="0"/>
              <a:t> – reads (previews) file in cache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t>02/08/2011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webctimport</a:t>
            </a:r>
            <a:r>
              <a:rPr lang="en-GB" dirty="0" smtClean="0"/>
              <a:t> </a:t>
            </a:r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Row </a:t>
            </a:r>
            <a:r>
              <a:rPr lang="en-GB" dirty="0" smtClean="0"/>
              <a:t>per </a:t>
            </a:r>
            <a:r>
              <a:rPr lang="en-GB" dirty="0" err="1" smtClean="0"/>
              <a:t>webctimport</a:t>
            </a:r>
            <a:r>
              <a:rPr lang="en-GB" dirty="0" smtClean="0"/>
              <a:t> place-holder activity instance</a:t>
            </a:r>
            <a:endParaRPr lang="en-GB" dirty="0" smtClean="0"/>
          </a:p>
          <a:p>
            <a:r>
              <a:rPr lang="en-GB" dirty="0" smtClean="0"/>
              <a:t>Standard module columns:</a:t>
            </a:r>
          </a:p>
          <a:p>
            <a:pPr lvl="1"/>
            <a:r>
              <a:rPr lang="en-GB" dirty="0" smtClean="0"/>
              <a:t>id (</a:t>
            </a:r>
            <a:r>
              <a:rPr lang="en-GB" dirty="0" err="1" smtClean="0"/>
              <a:t>int</a:t>
            </a:r>
            <a:r>
              <a:rPr lang="en-GB" dirty="0" smtClean="0"/>
              <a:t>) – instance ID</a:t>
            </a:r>
          </a:p>
          <a:p>
            <a:pPr lvl="1"/>
            <a:r>
              <a:rPr lang="en-GB" dirty="0" smtClean="0"/>
              <a:t>course – </a:t>
            </a:r>
            <a:r>
              <a:rPr lang="en-GB" dirty="0" err="1" smtClean="0"/>
              <a:t>course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name – </a:t>
            </a:r>
            <a:r>
              <a:rPr lang="en-GB" dirty="0" err="1" smtClean="0"/>
              <a:t>name</a:t>
            </a:r>
            <a:r>
              <a:rPr lang="en-GB" dirty="0" smtClean="0"/>
              <a:t> (in course)</a:t>
            </a:r>
          </a:p>
          <a:p>
            <a:pPr lvl="1"/>
            <a:r>
              <a:rPr lang="en-GB" dirty="0" smtClean="0"/>
              <a:t>intro – description (in course)</a:t>
            </a:r>
          </a:p>
          <a:p>
            <a:pPr lvl="1"/>
            <a:r>
              <a:rPr lang="en-GB" dirty="0" err="1" smtClean="0"/>
              <a:t>introformat</a:t>
            </a:r>
            <a:r>
              <a:rPr lang="en-GB" dirty="0" smtClean="0"/>
              <a:t> - ? Html flag</a:t>
            </a:r>
          </a:p>
          <a:p>
            <a:pPr lvl="1"/>
            <a:r>
              <a:rPr lang="en-GB" dirty="0" err="1" smtClean="0"/>
              <a:t>timemodified</a:t>
            </a:r>
            <a:r>
              <a:rPr lang="en-GB" dirty="0" smtClean="0"/>
              <a:t> – for placeholder in </a:t>
            </a:r>
            <a:r>
              <a:rPr lang="en-GB" dirty="0" err="1" smtClean="0"/>
              <a:t>webct</a:t>
            </a:r>
            <a:r>
              <a:rPr lang="en-GB" dirty="0" smtClean="0"/>
              <a:t>, not file</a:t>
            </a:r>
          </a:p>
          <a:p>
            <a:r>
              <a:rPr lang="en-GB" dirty="0" smtClean="0"/>
              <a:t>Standard URL/link columns:</a:t>
            </a:r>
          </a:p>
          <a:p>
            <a:pPr lvl="1"/>
            <a:r>
              <a:rPr lang="en-GB" dirty="0" smtClean="0"/>
              <a:t>display </a:t>
            </a:r>
            <a:r>
              <a:rPr lang="en-GB" dirty="0" smtClean="0"/>
              <a:t>– </a:t>
            </a:r>
            <a:r>
              <a:rPr lang="en-GB" dirty="0" err="1" smtClean="0"/>
              <a:t>display</a:t>
            </a:r>
            <a:r>
              <a:rPr lang="en-GB" dirty="0" smtClean="0"/>
              <a:t> type</a:t>
            </a:r>
          </a:p>
          <a:p>
            <a:pPr lvl="1"/>
            <a:r>
              <a:rPr lang="en-GB" dirty="0" err="1" smtClean="0"/>
              <a:t>displayoptions</a:t>
            </a:r>
            <a:r>
              <a:rPr lang="en-GB" dirty="0" smtClean="0"/>
              <a:t> - … options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Non-standard columns: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file INFO path within folder cache	</a:t>
            </a:r>
          </a:p>
          <a:p>
            <a:pPr lvl="2"/>
            <a:r>
              <a:rPr lang="en-GB" dirty="0" smtClean="0"/>
              <a:t>N.B. originally was file CONTENT path</a:t>
            </a:r>
          </a:p>
          <a:p>
            <a:r>
              <a:rPr lang="en-GB" dirty="0" smtClean="0"/>
              <a:t>Not currently used:</a:t>
            </a:r>
          </a:p>
          <a:p>
            <a:pPr lvl="1"/>
            <a:r>
              <a:rPr lang="en-GB" dirty="0" smtClean="0"/>
              <a:t>error - </a:t>
            </a:r>
            <a:r>
              <a:rPr lang="en-GB" dirty="0" smtClean="0"/>
              <a:t>error to report to </a:t>
            </a:r>
            <a:r>
              <a:rPr lang="en-GB" dirty="0" smtClean="0"/>
              <a:t>user (?)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</a:t>
            </a:r>
            <a:r>
              <a:rPr lang="en-GB" dirty="0" err="1" smtClean="0"/>
              <a:t>CmsFileContent</a:t>
            </a:r>
            <a:r>
              <a:rPr lang="en-GB" dirty="0" smtClean="0"/>
              <a:t> id from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  <a:r>
              <a:rPr lang="en-GB" dirty="0" smtClean="0"/>
              <a:t>(?)</a:t>
            </a:r>
          </a:p>
          <a:p>
            <a:pPr lvl="1"/>
            <a:r>
              <a:rPr lang="en-GB" dirty="0" smtClean="0"/>
              <a:t>metadata – JSON-encoded metadata for import to </a:t>
            </a:r>
            <a:r>
              <a:rPr lang="en-GB" dirty="0" err="1" smtClean="0"/>
              <a:t>Equella</a:t>
            </a:r>
            <a:r>
              <a:rPr lang="en-GB" dirty="0" smtClean="0"/>
              <a:t> etc (?)</a:t>
            </a:r>
          </a:p>
          <a:p>
            <a:pPr lvl="1"/>
            <a:r>
              <a:rPr lang="en-GB" dirty="0" smtClean="0"/>
              <a:t>owners – Nominal access list from </a:t>
            </a:r>
            <a:r>
              <a:rPr lang="en-GB" dirty="0" err="1" smtClean="0"/>
              <a:t>WebCT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472-90E9-4CF6-A7E5-7CBCDB001AFB}" type="datetime1">
              <a:rPr lang="en-GB" smtClean="0"/>
              <a:t>02/08/2011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Not yet implemented </a:t>
            </a:r>
            <a:endParaRPr lang="en-GB" b="1" dirty="0" smtClean="0"/>
          </a:p>
          <a:p>
            <a:r>
              <a:rPr lang="en-GB" dirty="0" smtClean="0"/>
              <a:t>Row </a:t>
            </a:r>
            <a:r>
              <a:rPr lang="en-GB" dirty="0" smtClean="0"/>
              <a:t>per imported </a:t>
            </a:r>
            <a:r>
              <a:rPr lang="en-GB" dirty="0" smtClean="0"/>
              <a:t>file</a:t>
            </a:r>
          </a:p>
          <a:p>
            <a:pPr lvl="1"/>
            <a:r>
              <a:rPr lang="en-GB" dirty="0" smtClean="0"/>
              <a:t>Many-to-one mapping to </a:t>
            </a:r>
            <a:r>
              <a:rPr lang="en-GB" dirty="0" err="1" smtClean="0"/>
              <a:t>webctimport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i.e. the same file may appear in several places in </a:t>
            </a:r>
            <a:r>
              <a:rPr lang="en-GB" dirty="0" err="1" smtClean="0"/>
              <a:t>Moodle</a:t>
            </a:r>
            <a:r>
              <a:rPr lang="en-GB" dirty="0" smtClean="0"/>
              <a:t> =&gt; one </a:t>
            </a:r>
            <a:r>
              <a:rPr lang="en-GB" dirty="0" err="1" smtClean="0"/>
              <a:t>webctfile</a:t>
            </a:r>
            <a:r>
              <a:rPr lang="en-GB" dirty="0" smtClean="0"/>
              <a:t> row, several </a:t>
            </a:r>
            <a:r>
              <a:rPr lang="en-GB" dirty="0" err="1" smtClean="0"/>
              <a:t>webctimport</a:t>
            </a:r>
            <a:r>
              <a:rPr lang="en-GB" dirty="0" smtClean="0"/>
              <a:t> rows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Columns:</a:t>
            </a:r>
          </a:p>
          <a:p>
            <a:pPr lvl="1"/>
            <a:r>
              <a:rPr lang="en-GB" dirty="0" smtClean="0"/>
              <a:t>id – PK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Key, </a:t>
            </a:r>
            <a:r>
              <a:rPr lang="en-GB" dirty="0" err="1" smtClean="0"/>
              <a:t>CmsFileContent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status – new, in progress, success, failure/retry, failure/give up</a:t>
            </a:r>
          </a:p>
          <a:p>
            <a:pPr lvl="1"/>
            <a:r>
              <a:rPr lang="en-GB" dirty="0" smtClean="0"/>
              <a:t>metadata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smtClean="0"/>
              <a:t>owners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err="1" smtClean="0"/>
              <a:t>equellainfo</a:t>
            </a:r>
            <a:r>
              <a:rPr lang="en-GB" dirty="0" smtClean="0"/>
              <a:t> – result of successful </a:t>
            </a:r>
            <a:r>
              <a:rPr lang="en-GB" dirty="0" err="1" smtClean="0"/>
              <a:t>Equella</a:t>
            </a:r>
            <a:r>
              <a:rPr lang="en-GB" dirty="0" smtClean="0"/>
              <a:t> import</a:t>
            </a:r>
          </a:p>
          <a:p>
            <a:pPr lvl="1"/>
            <a:r>
              <a:rPr lang="en-GB" dirty="0" err="1" smtClean="0"/>
              <a:t>fileinfo</a:t>
            </a:r>
            <a:r>
              <a:rPr lang="en-GB" dirty="0" smtClean="0"/>
              <a:t> – result of successful file import</a:t>
            </a:r>
          </a:p>
          <a:p>
            <a:pPr lvl="1"/>
            <a:r>
              <a:rPr lang="en-GB" dirty="0" err="1" smtClean="0"/>
              <a:t>workerid</a:t>
            </a:r>
            <a:r>
              <a:rPr lang="en-GB" dirty="0" smtClean="0"/>
              <a:t>  - thread (?) doing import</a:t>
            </a:r>
          </a:p>
          <a:p>
            <a:pPr lvl="1"/>
            <a:r>
              <a:rPr lang="en-GB" dirty="0" err="1" smtClean="0"/>
              <a:t>workertimestamp</a:t>
            </a:r>
            <a:r>
              <a:rPr lang="en-GB" dirty="0" smtClean="0"/>
              <a:t> – timestamp of import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228-D550-42DF-BB33-D50F94922FDF}" type="datetime1">
              <a:rPr lang="en-GB" smtClean="0"/>
              <a:t>02/08/2011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resource(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</a:p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adme_development_diagrams_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380" b="11898"/>
          <a:stretch>
            <a:fillRect/>
          </a:stretch>
        </p:blipFill>
        <p:spPr>
          <a:xfrm>
            <a:off x="1907704" y="138510"/>
            <a:ext cx="6984777" cy="67194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24837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 </a:t>
            </a:r>
            <a:br>
              <a:rPr lang="en-GB" dirty="0" smtClean="0"/>
            </a:b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AA8-149E-4FD6-BF3E-86240B10BB88}" type="datetime1">
              <a:rPr lang="en-GB" smtClean="0"/>
              <a:t>02/08/2011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236" b="7720"/>
          <a:stretch>
            <a:fillRect/>
          </a:stretch>
        </p:blipFill>
        <p:spPr>
          <a:xfrm>
            <a:off x="1759144" y="1988840"/>
            <a:ext cx="5625712" cy="424847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E30-C87E-4571-A657-C1E63936A567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pic>
        <p:nvPicPr>
          <p:cNvPr id="4" name="Content Placeholder 3" descr="readme_development_diagrams_ed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6542" b="2317"/>
          <a:stretch>
            <a:fillRect/>
          </a:stretch>
        </p:blipFill>
        <p:spPr>
          <a:xfrm>
            <a:off x="2973896" y="1556792"/>
            <a:ext cx="3196207" cy="497370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D6B8-6007-4958-B20D-C491E567D5AC}" type="datetime1">
              <a:rPr lang="en-GB" smtClean="0"/>
              <a:t>02/08/2011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1264</Words>
  <Application>Microsoft Office PowerPoint</Application>
  <PresentationFormat>On-screen Show (4:3)</PresentationFormat>
  <Paragraphs>274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Some implementation documentation for mod/webctimport</vt:lpstr>
      <vt:lpstr>Module source files (1)</vt:lpstr>
      <vt:lpstr>Module source files (2) (top-level)</vt:lpstr>
      <vt:lpstr>Database tables (see db/install.xml): webctimport table</vt:lpstr>
      <vt:lpstr>Database tables (see db/install.xml): webctfile table</vt:lpstr>
      <vt:lpstr>Sequence diagrams</vt:lpstr>
      <vt:lpstr>Adding a  resource</vt:lpstr>
      <vt:lpstr>Viewing a webctimport instance</vt:lpstr>
      <vt:lpstr>Editing a webctimport instance</vt:lpstr>
      <vt:lpstr>WebCT cache</vt:lpstr>
      <vt:lpstr>Cache top-level structure</vt:lpstr>
      <vt:lpstr>File cache structure: courses</vt:lpstr>
      <vt:lpstr>File cache structure: users</vt:lpstr>
      <vt:lpstr>File cache structure: files</vt:lpstr>
      <vt:lpstr>File cache structure: file content</vt:lpstr>
      <vt:lpstr>File content cache details</vt:lpstr>
      <vt:lpstr>File format: get_listing.json</vt:lpstr>
      <vt:lpstr>File format: get_listing.json, folder item</vt:lpstr>
      <vt:lpstr>File format: get_listing.json, link item</vt:lpstr>
      <vt:lpstr>File format: get_listing.json, file item</vt:lpstr>
      <vt:lpstr>File format: permissions.json</vt:lpstr>
      <vt:lpstr>File format: file.json</vt:lpstr>
      <vt:lpstr>Other cache files</vt:lpstr>
      <vt:lpstr>Notes / issues</vt:lpstr>
      <vt:lpstr>Moodle file table notes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Chris Greenhalgh</cp:lastModifiedBy>
  <cp:revision>37</cp:revision>
  <dcterms:created xsi:type="dcterms:W3CDTF">2011-07-27T15:30:58Z</dcterms:created>
  <dcterms:modified xsi:type="dcterms:W3CDTF">2011-08-02T13:31:11Z</dcterms:modified>
</cp:coreProperties>
</file>