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caedm.et.byu.edu/wiki/index.php/J_Drive#Accessing_the_J_Drive_from_Off_Campus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ME 273 Autograder v4.0.1</a:t>
            </a:r>
            <a:br/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USER DOCUMENTATION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Tasks and Skill Levels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5" name="Table 3"/>
          <p:cNvGraphicFramePr/>
          <p:nvPr/>
        </p:nvGraphicFramePr>
        <p:xfrm>
          <a:off x="148320" y="1634400"/>
          <a:ext cx="9545760" cy="4856760"/>
        </p:xfrm>
        <a:graphic>
          <a:graphicData uri="http://schemas.openxmlformats.org/drawingml/2006/table">
            <a:tbl>
              <a:tblPr/>
              <a:tblGrid>
                <a:gridCol w="1519920"/>
                <a:gridCol w="1540800"/>
                <a:gridCol w="6485400"/>
              </a:tblGrid>
              <a:tr h="4323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Skill Level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User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Tasks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4731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Basic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* Running the </a:t>
                      </a:r>
                      <a:r>
                        <a:rPr b="0" lang="en-US" sz="1800" spc="-1" strike="noStrike">
                          <a:latin typeface="Arial"/>
                        </a:rPr>
                        <a:t>Autograder </a:t>
                      </a:r>
                      <a:r>
                        <a:rPr b="0" lang="en-US" sz="1800" spc="-1" strike="noStrike">
                          <a:latin typeface="Arial"/>
                        </a:rPr>
                        <a:t>(original/resub</a:t>
                      </a:r>
                      <a:r>
                        <a:rPr b="0" lang="en-US" sz="1800" spc="-1" strike="noStrike">
                          <a:latin typeface="Arial"/>
                        </a:rPr>
                        <a:t>mission/manu</a:t>
                      </a:r>
                      <a:r>
                        <a:rPr b="0" lang="en-US" sz="1800" spc="-1" strike="noStrike">
                          <a:latin typeface="Arial"/>
                        </a:rPr>
                        <a:t>al grading)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* Learning </a:t>
                      </a:r>
                      <a:r>
                        <a:rPr b="0" lang="en-US" sz="1800" spc="-1" strike="noStrike">
                          <a:latin typeface="Arial"/>
                        </a:rPr>
                        <a:t>Suite and </a:t>
                      </a:r>
                      <a:r>
                        <a:rPr b="0" lang="en-US" sz="1800" spc="-1" strike="noStrike">
                          <a:latin typeface="Arial"/>
                        </a:rPr>
                        <a:t>Google Drive </a:t>
                      </a:r>
                      <a:r>
                        <a:rPr b="0" lang="en-US" sz="1800" spc="-1" strike="noStrike">
                          <a:latin typeface="Arial"/>
                        </a:rPr>
                        <a:t>uploads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* Manual edits </a:t>
                      </a:r>
                      <a:r>
                        <a:rPr b="0" lang="en-US" sz="1800" spc="-1" strike="noStrike">
                          <a:latin typeface="Arial"/>
                        </a:rPr>
                        <a:t>to grading </a:t>
                      </a:r>
                      <a:r>
                        <a:rPr b="0" lang="en-US" sz="1800" spc="-1" strike="noStrike">
                          <a:latin typeface="Arial"/>
                        </a:rPr>
                        <a:t>documents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4731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Intermediate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Instructor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Head 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* Adding labs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* Changing section dates and grading weights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* Pseudodate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* Updating the roster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4781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Advanced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Some unlucky soul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* Understanding the system architecture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ve</a:t>
            </a:r>
            <a:r>
              <a:rPr b="0" lang="en-US" sz="4400" spc="-1" strike="noStrike">
                <a:latin typeface="Arial"/>
              </a:rPr>
              <a:t>rvi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w: </a:t>
            </a:r>
            <a:r>
              <a:rPr b="0" lang="en-US" sz="4400" spc="-1" strike="noStrike">
                <a:latin typeface="Arial"/>
              </a:rPr>
              <a:t>La</a:t>
            </a:r>
            <a:r>
              <a:rPr b="0" lang="en-US" sz="4400" spc="-1" strike="noStrike">
                <a:latin typeface="Arial"/>
              </a:rPr>
              <a:t>b </a:t>
            </a:r>
            <a:r>
              <a:rPr b="0" lang="en-US" sz="4400" spc="-1" strike="noStrike">
                <a:latin typeface="Arial"/>
              </a:rPr>
              <a:t>St</a:t>
            </a:r>
            <a:r>
              <a:rPr b="0" lang="en-US" sz="4400" spc="-1" strike="noStrike">
                <a:latin typeface="Arial"/>
              </a:rPr>
              <a:t>ru</a:t>
            </a:r>
            <a:r>
              <a:rPr b="0" lang="en-US" sz="4400" spc="-1" strike="noStrike">
                <a:latin typeface="Arial"/>
              </a:rPr>
              <a:t>ct</a:t>
            </a:r>
            <a:r>
              <a:rPr b="0" lang="en-US" sz="4400" spc="-1" strike="noStrike">
                <a:latin typeface="Arial"/>
              </a:rPr>
              <a:t>ur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867920" y="1828800"/>
            <a:ext cx="2103120" cy="109728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Lab 9</a:t>
            </a:r>
            <a:br/>
            <a:r>
              <a:rPr b="0" lang="en-US" sz="1800" spc="-1" strike="noStrike">
                <a:latin typeface="Arial"/>
              </a:rPr>
              <a:t>(Solving Differential</a:t>
            </a:r>
            <a:br/>
            <a:r>
              <a:rPr b="0" lang="en-US" sz="1800" spc="-1" strike="noStrike">
                <a:latin typeface="Arial"/>
              </a:rPr>
              <a:t>Equations)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790000" y="3383280"/>
            <a:ext cx="1463040" cy="822960"/>
          </a:xfrm>
          <a:prstGeom prst="flowChartProcess">
            <a:avLst/>
          </a:prstGeom>
          <a:solidFill>
            <a:srgbClr val="8ccfb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Euler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5214240" y="3383640"/>
            <a:ext cx="1463040" cy="822960"/>
          </a:xfrm>
          <a:prstGeom prst="flowChartProcess">
            <a:avLst/>
          </a:prstGeom>
          <a:solidFill>
            <a:srgbClr val="8ccfb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Heun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7614360" y="3383640"/>
            <a:ext cx="1463040" cy="822960"/>
          </a:xfrm>
          <a:prstGeom prst="flowChartProcess">
            <a:avLst/>
          </a:prstGeom>
          <a:solidFill>
            <a:srgbClr val="8ccfb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RK4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91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92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93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94" name="CustomShape 9"/>
          <p:cNvSpPr/>
          <p:nvPr/>
        </p:nvSpPr>
        <p:spPr>
          <a:xfrm>
            <a:off x="3512880" y="4937760"/>
            <a:ext cx="1571760" cy="1463040"/>
          </a:xfrm>
          <a:prstGeom prst="flowChartProcess">
            <a:avLst/>
          </a:prstGeom>
          <a:solidFill>
            <a:srgbClr val="f37b7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 u="sng">
                <a:uFillTx/>
                <a:latin typeface="Arial"/>
              </a:rPr>
              <a:t>Code</a:t>
            </a:r>
            <a:endParaRPr b="0" lang="en-US" sz="1800" spc="-1" strike="noStrike" u="sng">
              <a:uFillTx/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* Does it run?</a:t>
            </a:r>
            <a:br/>
            <a:r>
              <a:rPr b="0" lang="en-US" sz="1800" spc="-1" strike="noStrike">
                <a:latin typeface="Arial"/>
              </a:rPr>
              <a:t>* Does it prod-</a:t>
            </a:r>
            <a:br/>
            <a:r>
              <a:rPr b="0" lang="en-US" sz="1800" spc="-1" strike="noStrike">
                <a:latin typeface="Arial"/>
              </a:rPr>
              <a:t>uce the expec-</a:t>
            </a:r>
            <a:br/>
            <a:r>
              <a:rPr b="0" lang="en-US" sz="1800" spc="-1" strike="noStrike">
                <a:latin typeface="Arial"/>
              </a:rPr>
              <a:t>ted outcome?</a:t>
            </a:r>
            <a:endParaRPr b="0" lang="en-US" sz="1800" spc="-1" strike="noStrike" u="sng">
              <a:uFillTx/>
              <a:latin typeface="Arial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5194800" y="4937760"/>
            <a:ext cx="1535760" cy="1463040"/>
          </a:xfrm>
          <a:prstGeom prst="flowChartProcess">
            <a:avLst/>
          </a:prstGeom>
          <a:solidFill>
            <a:srgbClr val="f37b7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 u="sng">
                <a:uFillTx/>
                <a:latin typeface="Arial"/>
              </a:rPr>
              <a:t>Header</a:t>
            </a:r>
            <a:endParaRPr b="0" lang="en-US" sz="1800" spc="-1" strike="noStrike" u="sng">
              <a:uFillTx/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* Does it exist?</a:t>
            </a:r>
            <a:br/>
            <a:r>
              <a:rPr b="0" lang="en-US" sz="1800" spc="-1" strike="noStrike">
                <a:latin typeface="Arial"/>
              </a:rPr>
              <a:t>* Is it about</a:t>
            </a:r>
            <a:br/>
            <a:r>
              <a:rPr b="0" lang="en-US" sz="1800" spc="-1" strike="noStrike">
                <a:latin typeface="Arial"/>
              </a:rPr>
              <a:t>the expected</a:t>
            </a:r>
            <a:br/>
            <a:r>
              <a:rPr b="0" lang="en-US" sz="1800" spc="-1" strike="noStrike">
                <a:latin typeface="Arial"/>
              </a:rPr>
              <a:t>size?</a:t>
            </a:r>
            <a:endParaRPr b="0" lang="en-US" sz="1800" spc="-1" strike="noStrike" u="sng">
              <a:uFillTx/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6887160" y="4938120"/>
            <a:ext cx="1433880" cy="1462680"/>
          </a:xfrm>
          <a:prstGeom prst="flowChartProcess">
            <a:avLst/>
          </a:prstGeom>
          <a:solidFill>
            <a:srgbClr val="f37b7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 u="sng">
                <a:uFillTx/>
                <a:latin typeface="Arial"/>
              </a:rPr>
              <a:t>Comments</a:t>
            </a:r>
            <a:endParaRPr b="0" lang="en-US" sz="1800" spc="-1" strike="noStrike" u="sng">
              <a:uFillTx/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* On almost</a:t>
            </a:r>
            <a:br/>
            <a:r>
              <a:rPr b="0" lang="en-US" sz="1800" spc="-1" strike="noStrike">
                <a:latin typeface="Arial"/>
              </a:rPr>
              <a:t>every line?</a:t>
            </a:r>
            <a:endParaRPr b="0" lang="en-US" sz="1800" spc="-1" strike="noStrike" u="sng">
              <a:uFillTx/>
              <a:latin typeface="Arial"/>
            </a:endParaRPr>
          </a:p>
        </p:txBody>
      </p:sp>
      <p:cxnSp>
        <p:nvCxnSpPr>
          <p:cNvPr id="97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98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99" name="Line 1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00" name="Line 15"/>
          <p:cNvCxnSpPr>
            <a:stCxn id="88" idx="2"/>
          </p:cNvCxnSpPr>
          <p:nvPr/>
        </p:nvCxnSpPr>
        <p:spPr>
          <a:xfrm flipH="1">
            <a:off x="3519720" y="4206240"/>
            <a:ext cx="2160" cy="3870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1" name="Line 16"/>
          <p:cNvCxnSpPr>
            <a:stCxn id="90" idx="2"/>
          </p:cNvCxnSpPr>
          <p:nvPr/>
        </p:nvCxnSpPr>
        <p:spPr>
          <a:xfrm>
            <a:off x="8345880" y="4206600"/>
            <a:ext cx="14760" cy="3996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02" name="TextShape 17"/>
          <p:cNvSpPr txBox="1"/>
          <p:nvPr/>
        </p:nvSpPr>
        <p:spPr>
          <a:xfrm>
            <a:off x="382320" y="2288880"/>
            <a:ext cx="10058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Lab 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TextShape 18"/>
          <p:cNvSpPr txBox="1"/>
          <p:nvPr/>
        </p:nvSpPr>
        <p:spPr>
          <a:xfrm>
            <a:off x="382320" y="3520080"/>
            <a:ext cx="192024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Lab Part/</a:t>
            </a:r>
            <a:br/>
            <a:r>
              <a:rPr b="0" lang="en-US" sz="1800" spc="-1" strike="noStrike">
                <a:latin typeface="Arial"/>
              </a:rPr>
              <a:t>Subassignment 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TextShape 19"/>
          <p:cNvSpPr txBox="1"/>
          <p:nvPr/>
        </p:nvSpPr>
        <p:spPr>
          <a:xfrm>
            <a:off x="382320" y="5419080"/>
            <a:ext cx="182880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Evaluated Components 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Overview: Grading Timeline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06" name="Table 2"/>
          <p:cNvGraphicFramePr/>
          <p:nvPr/>
        </p:nvGraphicFramePr>
        <p:xfrm>
          <a:off x="3978000" y="1730520"/>
          <a:ext cx="5679360" cy="4340160"/>
        </p:xfrm>
        <a:graphic>
          <a:graphicData uri="http://schemas.openxmlformats.org/drawingml/2006/table">
            <a:tbl>
              <a:tblPr/>
              <a:tblGrid>
                <a:gridCol w="811080"/>
                <a:gridCol w="811080"/>
                <a:gridCol w="811080"/>
                <a:gridCol w="811080"/>
                <a:gridCol w="811080"/>
                <a:gridCol w="811080"/>
                <a:gridCol w="812880"/>
              </a:tblGrid>
              <a:tr h="40536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676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676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676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697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697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7" name="CustomShape 3"/>
          <p:cNvSpPr/>
          <p:nvPr/>
        </p:nvSpPr>
        <p:spPr>
          <a:xfrm>
            <a:off x="5394960" y="2286000"/>
            <a:ext cx="4206240" cy="548640"/>
          </a:xfrm>
          <a:custGeom>
            <a:avLst/>
            <a:gdLst/>
            <a:ahLst/>
            <a:rect l="0" t="0" r="r" b="b"/>
            <a:pathLst>
              <a:path w="11686" h="1525">
                <a:moveTo>
                  <a:pt x="0" y="464"/>
                </a:moveTo>
                <a:lnTo>
                  <a:pt x="10278" y="464"/>
                </a:lnTo>
                <a:lnTo>
                  <a:pt x="10278" y="0"/>
                </a:lnTo>
                <a:lnTo>
                  <a:pt x="11685" y="762"/>
                </a:lnTo>
                <a:lnTo>
                  <a:pt x="10278" y="1524"/>
                </a:lnTo>
                <a:lnTo>
                  <a:pt x="10278" y="1061"/>
                </a:lnTo>
                <a:lnTo>
                  <a:pt x="0" y="1061"/>
                </a:lnTo>
                <a:lnTo>
                  <a:pt x="0" y="464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3978000" y="3291840"/>
            <a:ext cx="1416960" cy="365760"/>
          </a:xfrm>
          <a:custGeom>
            <a:avLst/>
            <a:gdLst/>
            <a:ahLst/>
            <a:rect l="0" t="0" r="r" b="b"/>
            <a:pathLst>
              <a:path w="3938" h="1018">
                <a:moveTo>
                  <a:pt x="0" y="254"/>
                </a:moveTo>
                <a:lnTo>
                  <a:pt x="2952" y="254"/>
                </a:lnTo>
                <a:lnTo>
                  <a:pt x="2952" y="0"/>
                </a:lnTo>
                <a:lnTo>
                  <a:pt x="3937" y="508"/>
                </a:lnTo>
                <a:lnTo>
                  <a:pt x="2952" y="1017"/>
                </a:lnTo>
                <a:lnTo>
                  <a:pt x="2952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5"/>
          <p:cNvSpPr/>
          <p:nvPr/>
        </p:nvSpPr>
        <p:spPr>
          <a:xfrm>
            <a:off x="5395320" y="3150360"/>
            <a:ext cx="4206240" cy="548640"/>
          </a:xfrm>
          <a:custGeom>
            <a:avLst/>
            <a:gdLst/>
            <a:ahLst/>
            <a:rect l="0" t="0" r="r" b="b"/>
            <a:pathLst>
              <a:path w="11686" h="1525">
                <a:moveTo>
                  <a:pt x="0" y="464"/>
                </a:moveTo>
                <a:lnTo>
                  <a:pt x="10278" y="464"/>
                </a:lnTo>
                <a:lnTo>
                  <a:pt x="10278" y="0"/>
                </a:lnTo>
                <a:lnTo>
                  <a:pt x="11685" y="762"/>
                </a:lnTo>
                <a:lnTo>
                  <a:pt x="10278" y="1524"/>
                </a:lnTo>
                <a:lnTo>
                  <a:pt x="10278" y="1061"/>
                </a:lnTo>
                <a:lnTo>
                  <a:pt x="0" y="1061"/>
                </a:lnTo>
                <a:lnTo>
                  <a:pt x="0" y="464"/>
                </a:lnTo>
              </a:path>
            </a:pathLst>
          </a:custGeom>
          <a:solidFill>
            <a:srgbClr val="ef413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6"/>
          <p:cNvSpPr/>
          <p:nvPr/>
        </p:nvSpPr>
        <p:spPr>
          <a:xfrm>
            <a:off x="3978360" y="4192200"/>
            <a:ext cx="1416960" cy="365760"/>
          </a:xfrm>
          <a:custGeom>
            <a:avLst/>
            <a:gdLst/>
            <a:ahLst/>
            <a:rect l="0" t="0" r="r" b="b"/>
            <a:pathLst>
              <a:path w="3938" h="1018">
                <a:moveTo>
                  <a:pt x="0" y="254"/>
                </a:moveTo>
                <a:lnTo>
                  <a:pt x="2952" y="254"/>
                </a:lnTo>
                <a:lnTo>
                  <a:pt x="2952" y="0"/>
                </a:lnTo>
                <a:lnTo>
                  <a:pt x="3937" y="508"/>
                </a:lnTo>
                <a:lnTo>
                  <a:pt x="2952" y="1017"/>
                </a:lnTo>
                <a:lnTo>
                  <a:pt x="2952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ef413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Shape 7"/>
          <p:cNvSpPr txBox="1"/>
          <p:nvPr/>
        </p:nvSpPr>
        <p:spPr>
          <a:xfrm>
            <a:off x="6457680" y="2399760"/>
            <a:ext cx="19548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Full-Credit Period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TextShape 8"/>
          <p:cNvSpPr txBox="1"/>
          <p:nvPr/>
        </p:nvSpPr>
        <p:spPr>
          <a:xfrm>
            <a:off x="6289920" y="3258720"/>
            <a:ext cx="23342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Resubmission Period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TextShape 9"/>
          <p:cNvSpPr txBox="1"/>
          <p:nvPr/>
        </p:nvSpPr>
        <p:spPr>
          <a:xfrm>
            <a:off x="274320" y="1737360"/>
            <a:ext cx="3291840" cy="464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Lab assignments will typically be assigned a week before they are due.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During the week before they are due, the student can submit as many tries as he/she desires.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After the due date, the TA for that student’s lab section will run the autograder, which will only grade the latest submission before the cutoff.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During the week following the due date, students can resubmit for up to 80% credit.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Overview: File Flow (What You’ll Do)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rcRect l="34891" t="23169" r="35169" b="24987"/>
          <a:stretch/>
        </p:blipFill>
        <p:spPr>
          <a:xfrm>
            <a:off x="4408560" y="1668240"/>
            <a:ext cx="1554480" cy="1413000"/>
          </a:xfrm>
          <a:prstGeom prst="rect">
            <a:avLst/>
          </a:prstGeom>
          <a:ln>
            <a:noFill/>
          </a:ln>
        </p:spPr>
      </p:pic>
      <p:sp>
        <p:nvSpPr>
          <p:cNvPr id="116" name="TextShape 2"/>
          <p:cNvSpPr txBox="1"/>
          <p:nvPr/>
        </p:nvSpPr>
        <p:spPr>
          <a:xfrm>
            <a:off x="4039200" y="3131280"/>
            <a:ext cx="23616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ME 273 Google Drive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rcRect l="0" t="31465" r="0" b="32852"/>
          <a:stretch/>
        </p:blipFill>
        <p:spPr>
          <a:xfrm>
            <a:off x="7129440" y="2194560"/>
            <a:ext cx="2563200" cy="91404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735480" y="5069520"/>
            <a:ext cx="2286000" cy="15238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4"/>
          <a:srcRect l="0" t="13175" r="0" b="10869"/>
          <a:stretch/>
        </p:blipFill>
        <p:spPr>
          <a:xfrm>
            <a:off x="5852160" y="4846320"/>
            <a:ext cx="2857320" cy="127980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2743200" y="2011680"/>
            <a:ext cx="1371600" cy="4206240"/>
          </a:xfrm>
          <a:custGeom>
            <a:avLst/>
            <a:gdLst/>
            <a:ahLst/>
            <a:rect l="l" t="t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ef413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 rot="3908400">
            <a:off x="4743720" y="4141440"/>
            <a:ext cx="1728720" cy="274320"/>
          </a:xfrm>
          <a:custGeom>
            <a:avLst/>
            <a:gdLst/>
            <a:ahLst/>
            <a:rect l="0" t="0" r="r" b="b"/>
            <a:pathLst>
              <a:path w="4804" h="765">
                <a:moveTo>
                  <a:pt x="0" y="194"/>
                </a:moveTo>
                <a:lnTo>
                  <a:pt x="3602" y="191"/>
                </a:lnTo>
                <a:lnTo>
                  <a:pt x="3603" y="0"/>
                </a:lnTo>
                <a:lnTo>
                  <a:pt x="4803" y="380"/>
                </a:lnTo>
                <a:lnTo>
                  <a:pt x="3603" y="764"/>
                </a:lnTo>
                <a:lnTo>
                  <a:pt x="3603" y="572"/>
                </a:lnTo>
                <a:lnTo>
                  <a:pt x="1" y="577"/>
                </a:lnTo>
                <a:lnTo>
                  <a:pt x="0" y="194"/>
                </a:lnTo>
              </a:path>
            </a:pathLst>
          </a:custGeom>
          <a:solidFill>
            <a:srgbClr val="454fa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 rot="17332200">
            <a:off x="7309800" y="3686760"/>
            <a:ext cx="1747800" cy="465480"/>
          </a:xfrm>
          <a:custGeom>
            <a:avLst/>
            <a:gdLst/>
            <a:ahLst/>
            <a:rect l="0" t="0" r="r" b="b"/>
            <a:pathLst>
              <a:path w="4858" h="1296">
                <a:moveTo>
                  <a:pt x="0" y="325"/>
                </a:moveTo>
                <a:lnTo>
                  <a:pt x="3643" y="323"/>
                </a:lnTo>
                <a:lnTo>
                  <a:pt x="3642" y="0"/>
                </a:lnTo>
                <a:lnTo>
                  <a:pt x="4857" y="646"/>
                </a:lnTo>
                <a:lnTo>
                  <a:pt x="3643" y="1295"/>
                </a:lnTo>
                <a:lnTo>
                  <a:pt x="3642" y="970"/>
                </a:lnTo>
                <a:lnTo>
                  <a:pt x="1" y="972"/>
                </a:lnTo>
                <a:lnTo>
                  <a:pt x="0" y="325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6"/>
          <p:cNvSpPr/>
          <p:nvPr/>
        </p:nvSpPr>
        <p:spPr>
          <a:xfrm rot="14244000">
            <a:off x="5859360" y="3838320"/>
            <a:ext cx="1550160" cy="461160"/>
          </a:xfrm>
          <a:custGeom>
            <a:avLst/>
            <a:gdLst/>
            <a:ahLst/>
            <a:rect l="0" t="0" r="r" b="b"/>
            <a:pathLst>
              <a:path w="4309" h="1283">
                <a:moveTo>
                  <a:pt x="0" y="320"/>
                </a:moveTo>
                <a:lnTo>
                  <a:pt x="3230" y="319"/>
                </a:lnTo>
                <a:lnTo>
                  <a:pt x="3230" y="0"/>
                </a:lnTo>
                <a:lnTo>
                  <a:pt x="4308" y="640"/>
                </a:lnTo>
                <a:lnTo>
                  <a:pt x="3230" y="1282"/>
                </a:lnTo>
                <a:lnTo>
                  <a:pt x="3231" y="961"/>
                </a:lnTo>
                <a:lnTo>
                  <a:pt x="0" y="961"/>
                </a:lnTo>
                <a:lnTo>
                  <a:pt x="0" y="32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7"/>
          <p:cNvSpPr txBox="1"/>
          <p:nvPr/>
        </p:nvSpPr>
        <p:spPr>
          <a:xfrm>
            <a:off x="274320" y="1645920"/>
            <a:ext cx="2560320" cy="31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1. Students upload files to Google Drive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TA’s download files and run autograder.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TA uploads grades Learning Suite.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4. TA uploads grades to Google Drive and sends out feedback.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TextShape 8"/>
          <p:cNvSpPr txBox="1"/>
          <p:nvPr/>
        </p:nvSpPr>
        <p:spPr>
          <a:xfrm>
            <a:off x="3092400" y="4134240"/>
            <a:ext cx="37116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TextShape 9"/>
          <p:cNvSpPr txBox="1"/>
          <p:nvPr/>
        </p:nvSpPr>
        <p:spPr>
          <a:xfrm>
            <a:off x="5303520" y="4206240"/>
            <a:ext cx="37116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TextShape 10"/>
          <p:cNvSpPr txBox="1"/>
          <p:nvPr/>
        </p:nvSpPr>
        <p:spPr>
          <a:xfrm>
            <a:off x="7994160" y="3879360"/>
            <a:ext cx="37116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3.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TextShape 11"/>
          <p:cNvSpPr txBox="1"/>
          <p:nvPr/>
        </p:nvSpPr>
        <p:spPr>
          <a:xfrm>
            <a:off x="6531120" y="3970800"/>
            <a:ext cx="37116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4.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Shape 12"/>
          <p:cNvSpPr txBox="1"/>
          <p:nvPr/>
        </p:nvSpPr>
        <p:spPr>
          <a:xfrm>
            <a:off x="1188720" y="6514560"/>
            <a:ext cx="14630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Students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Running the Autograder: Start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5760" y="1645920"/>
            <a:ext cx="9326880" cy="160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Where can I run the autograder program from?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The autograder program will need to be run from its location in the folder your instructor shares with you on your CAEDM J: drive. This gives you three options: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1188720" y="2834640"/>
            <a:ext cx="7772400" cy="186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1. (</a:t>
            </a:r>
            <a:r>
              <a:rPr b="0" i="1" lang="en-US" sz="1800" spc="-1" strike="noStrike">
                <a:latin typeface="Arial"/>
              </a:rPr>
              <a:t>Recommended</a:t>
            </a:r>
            <a:r>
              <a:rPr b="0" lang="en-US" sz="1800" spc="-1" strike="noStrike">
                <a:latin typeface="Arial"/>
              </a:rPr>
              <a:t>) Login to a CAEDM computer on-campus and run the program from your J: drive there.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(Windows users) Map your J: drive to your computer (see </a:t>
            </a:r>
            <a:r>
              <a:rPr b="0" lang="en-US" sz="1800" spc="-1" strike="noStrike">
                <a:latin typeface="Arial"/>
                <a:hlinkClick r:id="rId1"/>
              </a:rPr>
              <a:t>https://caedm.et.byu.edu/wiki/index.php/J_Drive#Accessing_the_J_Drive_from_Off_Campus</a:t>
            </a:r>
            <a:r>
              <a:rPr b="0" lang="en-US" sz="1800" spc="-1" strike="noStrike">
                <a:latin typeface="Arial"/>
              </a:rPr>
              <a:t> _x0001_) and then run the program remotely through your computer connection.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Use Citrix to run Matlab and remotely run the autograder program (guaranteed headache).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Running the Autograder: Run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768040" y="1593360"/>
            <a:ext cx="6924600" cy="38930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rcRect l="0" t="0" r="19282" b="0"/>
          <a:stretch/>
        </p:blipFill>
        <p:spPr>
          <a:xfrm>
            <a:off x="3931920" y="2690640"/>
            <a:ext cx="5851800" cy="4075920"/>
          </a:xfrm>
          <a:prstGeom prst="rect">
            <a:avLst/>
          </a:prstGeom>
          <a:ln>
            <a:noFill/>
          </a:ln>
        </p:spPr>
      </p:pic>
      <p:sp>
        <p:nvSpPr>
          <p:cNvPr id="136" name="TextShape 2"/>
          <p:cNvSpPr txBox="1"/>
          <p:nvPr/>
        </p:nvSpPr>
        <p:spPr>
          <a:xfrm>
            <a:off x="365760" y="2103120"/>
            <a:ext cx="2103120" cy="457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1. Navigate</a:t>
            </a:r>
            <a:br/>
            <a:r>
              <a:rPr b="0" lang="en-US" sz="1800" spc="-1" strike="noStrike">
                <a:latin typeface="Arial"/>
              </a:rPr>
              <a:t>to the</a:t>
            </a:r>
            <a:br/>
            <a:r>
              <a:rPr b="0" lang="en-US" sz="1800" spc="-1" strike="noStrike">
                <a:latin typeface="Arial"/>
              </a:rPr>
              <a:t>autograder_core</a:t>
            </a:r>
            <a:br/>
            <a:r>
              <a:rPr b="0" lang="en-US" sz="1800" spc="-1" strike="noStrike">
                <a:latin typeface="Arial"/>
              </a:rPr>
              <a:t>directory.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Open and run ‘main.m’.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4939</TotalTime>
  <Application>LibreOffice/5.4.0.3$Linux_X86_64 LibreOffice_project/7556cbc6811c9d992f4064ab9287069087d7f62c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2018-08-24T09:50:31Z</dcterms:created>
  <dc:creator/>
  <dc:description/>
  <dc:language>en-US</dc:language>
  <cp:lastModifiedBy/>
  <dcterms:modified xsi:type="dcterms:W3CDTF">2018-08-28T23:19:51Z</dcterms:modified>
  <cp:revision>5</cp:revision>
  <dc:subject/>
  <dc:title/>
</cp:coreProperties>
</file>