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F02BAC-1DF1-40B7-A9D4-DD83D593F75C}">
  <a:tblStyle styleId="{82F02BAC-1DF1-40B7-A9D4-DD83D593F7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1252" y="11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nap\Downloads\Healthy%20Co_Raw%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nap\Downloads\Healthy%20Co_Raw%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nap\Downloads\Healthy%20Co_Raw%20Dat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[Healthy Co_Raw Data.xlsx]Avg Wait Time by Time of Day!PivotTable1</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Wait Time by Time of Day</a:t>
            </a:r>
          </a:p>
        </c:rich>
      </c:tx>
      <c:layout>
        <c:manualLayout>
          <c:xMode val="edge"/>
          <c:yMode val="edge"/>
          <c:x val="0.15239955034812475"/>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'Avg Wait Time by Time of Day'!$B$3</c:f>
              <c:strCache>
                <c:ptCount val="1"/>
                <c:pt idx="0">
                  <c:v>Total</c:v>
                </c:pt>
              </c:strCache>
            </c:strRef>
          </c:tx>
          <c:spPr>
            <a:solidFill>
              <a:schemeClr val="accent1"/>
            </a:solidFill>
            <a:ln>
              <a:noFill/>
            </a:ln>
            <a:effectLst/>
          </c:spPr>
          <c:invertIfNegative val="0"/>
          <c:cat>
            <c:strRef>
              <c:f>'Avg Wait Time by Time of Day'!$A$4:$A$16</c:f>
              <c:strCache>
                <c:ptCount val="12"/>
                <c:pt idx="0">
                  <c:v>9</c:v>
                </c:pt>
                <c:pt idx="1">
                  <c:v>10</c:v>
                </c:pt>
                <c:pt idx="2">
                  <c:v>11</c:v>
                </c:pt>
                <c:pt idx="3">
                  <c:v>12</c:v>
                </c:pt>
                <c:pt idx="4">
                  <c:v>13</c:v>
                </c:pt>
                <c:pt idx="5">
                  <c:v>14</c:v>
                </c:pt>
                <c:pt idx="6">
                  <c:v>15</c:v>
                </c:pt>
                <c:pt idx="7">
                  <c:v>16</c:v>
                </c:pt>
                <c:pt idx="8">
                  <c:v>17</c:v>
                </c:pt>
                <c:pt idx="9">
                  <c:v>18</c:v>
                </c:pt>
                <c:pt idx="10">
                  <c:v>19</c:v>
                </c:pt>
                <c:pt idx="11">
                  <c:v>20</c:v>
                </c:pt>
              </c:strCache>
            </c:strRef>
          </c:cat>
          <c:val>
            <c:numRef>
              <c:f>'Avg Wait Time by Time of Day'!$B$4:$B$16</c:f>
              <c:numCache>
                <c:formatCode>0.00</c:formatCode>
                <c:ptCount val="12"/>
                <c:pt idx="0">
                  <c:v>47.619975000000011</c:v>
                </c:pt>
                <c:pt idx="1">
                  <c:v>40.142371364653215</c:v>
                </c:pt>
                <c:pt idx="2">
                  <c:v>37.425899280575543</c:v>
                </c:pt>
                <c:pt idx="3">
                  <c:v>48.299056603773586</c:v>
                </c:pt>
                <c:pt idx="4">
                  <c:v>40.6856281407035</c:v>
                </c:pt>
                <c:pt idx="5">
                  <c:v>34.85043969849243</c:v>
                </c:pt>
                <c:pt idx="6">
                  <c:v>33.44009433962264</c:v>
                </c:pt>
                <c:pt idx="7">
                  <c:v>31.503891752577339</c:v>
                </c:pt>
                <c:pt idx="8">
                  <c:v>35.496086956521744</c:v>
                </c:pt>
                <c:pt idx="9">
                  <c:v>43.676803874092002</c:v>
                </c:pt>
                <c:pt idx="10">
                  <c:v>46.44141604010025</c:v>
                </c:pt>
                <c:pt idx="11">
                  <c:v>36.674487471526191</c:v>
                </c:pt>
              </c:numCache>
            </c:numRef>
          </c:val>
          <c:extLst>
            <c:ext xmlns:c16="http://schemas.microsoft.com/office/drawing/2014/chart" uri="{C3380CC4-5D6E-409C-BE32-E72D297353CC}">
              <c16:uniqueId val="{00000000-18A0-40B6-A3E7-43DAAB65DFCE}"/>
            </c:ext>
          </c:extLst>
        </c:ser>
        <c:dLbls>
          <c:showLegendKey val="0"/>
          <c:showVal val="0"/>
          <c:showCatName val="0"/>
          <c:showSerName val="0"/>
          <c:showPercent val="0"/>
          <c:showBubbleSize val="0"/>
        </c:dLbls>
        <c:gapWidth val="219"/>
        <c:overlap val="-27"/>
        <c:axId val="1341582528"/>
        <c:axId val="1341584448"/>
      </c:barChart>
      <c:catAx>
        <c:axId val="13415825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1584448"/>
        <c:crosses val="autoZero"/>
        <c:auto val="1"/>
        <c:lblAlgn val="ctr"/>
        <c:lblOffset val="100"/>
        <c:noMultiLvlLbl val="0"/>
      </c:catAx>
      <c:valAx>
        <c:axId val="13415844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1582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[Healthy Co_Raw Data.xlsx]Avg Wait for Doctor!PivotTable5</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Average Wait for Doctor</a:t>
            </a:r>
          </a:p>
        </c:rich>
      </c:tx>
      <c:layout>
        <c:manualLayout>
          <c:xMode val="edge"/>
          <c:yMode val="edge"/>
          <c:x val="0.16689217386880292"/>
          <c:y val="3.083741800969962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'Avg Wait for Doctor'!$B$3</c:f>
              <c:strCache>
                <c:ptCount val="1"/>
                <c:pt idx="0">
                  <c:v>Total</c:v>
                </c:pt>
              </c:strCache>
            </c:strRef>
          </c:tx>
          <c:spPr>
            <a:solidFill>
              <a:schemeClr val="accent1"/>
            </a:solidFill>
            <a:ln>
              <a:noFill/>
            </a:ln>
            <a:effectLst/>
          </c:spPr>
          <c:invertIfNegative val="0"/>
          <c:cat>
            <c:strRef>
              <c:f>'Avg Wait for Doctor'!$A$4:$A$9</c:f>
              <c:strCache>
                <c:ptCount val="5"/>
                <c:pt idx="0">
                  <c:v>Dr. Balla</c:v>
                </c:pt>
                <c:pt idx="1">
                  <c:v>Dr. Campbell</c:v>
                </c:pt>
                <c:pt idx="2">
                  <c:v>Dr. Campos</c:v>
                </c:pt>
                <c:pt idx="3">
                  <c:v>Dr. Jankowski</c:v>
                </c:pt>
                <c:pt idx="4">
                  <c:v>Dr. Yung</c:v>
                </c:pt>
              </c:strCache>
            </c:strRef>
          </c:cat>
          <c:val>
            <c:numRef>
              <c:f>'Avg Wait for Doctor'!$B$4:$B$9</c:f>
              <c:numCache>
                <c:formatCode>0.00</c:formatCode>
                <c:ptCount val="5"/>
                <c:pt idx="0">
                  <c:v>29.632828485456358</c:v>
                </c:pt>
                <c:pt idx="1">
                  <c:v>21.84693158953722</c:v>
                </c:pt>
                <c:pt idx="2">
                  <c:v>21.413535589264878</c:v>
                </c:pt>
                <c:pt idx="3">
                  <c:v>21.80092105263158</c:v>
                </c:pt>
                <c:pt idx="4">
                  <c:v>21.648895582329338</c:v>
                </c:pt>
              </c:numCache>
            </c:numRef>
          </c:val>
          <c:extLst>
            <c:ext xmlns:c16="http://schemas.microsoft.com/office/drawing/2014/chart" uri="{C3380CC4-5D6E-409C-BE32-E72D297353CC}">
              <c16:uniqueId val="{00000000-35C8-483C-8A39-37BAF1816483}"/>
            </c:ext>
          </c:extLst>
        </c:ser>
        <c:dLbls>
          <c:showLegendKey val="0"/>
          <c:showVal val="0"/>
          <c:showCatName val="0"/>
          <c:showSerName val="0"/>
          <c:showPercent val="0"/>
          <c:showBubbleSize val="0"/>
        </c:dLbls>
        <c:gapWidth val="219"/>
        <c:overlap val="-27"/>
        <c:axId val="1484047840"/>
        <c:axId val="1542301807"/>
      </c:barChart>
      <c:catAx>
        <c:axId val="1484047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2301807"/>
        <c:crosses val="autoZero"/>
        <c:auto val="1"/>
        <c:lblAlgn val="ctr"/>
        <c:lblOffset val="100"/>
        <c:noMultiLvlLbl val="0"/>
      </c:catAx>
      <c:valAx>
        <c:axId val="154230180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047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[Healthy Co_Raw Data.xlsx]Revenue Loss by Doctor!PivotTable7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Loss by Doctor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'Revenue Loss by Doctor'!$B$3</c:f>
              <c:strCache>
                <c:ptCount val="1"/>
                <c:pt idx="0">
                  <c:v>Total</c:v>
                </c:pt>
              </c:strCache>
            </c:strRef>
          </c:tx>
          <c:spPr>
            <a:solidFill>
              <a:schemeClr val="accent1"/>
            </a:solidFill>
            <a:ln>
              <a:noFill/>
            </a:ln>
            <a:effectLst/>
          </c:spPr>
          <c:invertIfNegative val="0"/>
          <c:cat>
            <c:strRef>
              <c:f>'Revenue Loss by Doctor'!$A$4:$A$9</c:f>
              <c:strCache>
                <c:ptCount val="5"/>
                <c:pt idx="0">
                  <c:v>Dr. Campos</c:v>
                </c:pt>
                <c:pt idx="1">
                  <c:v>Dr. Yung</c:v>
                </c:pt>
                <c:pt idx="2">
                  <c:v>Dr. Campbell</c:v>
                </c:pt>
                <c:pt idx="3">
                  <c:v>Dr. Jankowski</c:v>
                </c:pt>
                <c:pt idx="4">
                  <c:v>Dr. Balla</c:v>
                </c:pt>
              </c:strCache>
            </c:strRef>
          </c:cat>
          <c:val>
            <c:numRef>
              <c:f>'Revenue Loss by Doctor'!$B$4:$B$9</c:f>
              <c:numCache>
                <c:formatCode>"$"#,##0.00</c:formatCode>
                <c:ptCount val="5"/>
                <c:pt idx="0">
                  <c:v>917570</c:v>
                </c:pt>
                <c:pt idx="1">
                  <c:v>1078115</c:v>
                </c:pt>
                <c:pt idx="2">
                  <c:v>1085792.5</c:v>
                </c:pt>
                <c:pt idx="3">
                  <c:v>1242652.5</c:v>
                </c:pt>
                <c:pt idx="4">
                  <c:v>1477196.5</c:v>
                </c:pt>
              </c:numCache>
            </c:numRef>
          </c:val>
          <c:extLst>
            <c:ext xmlns:c16="http://schemas.microsoft.com/office/drawing/2014/chart" uri="{C3380CC4-5D6E-409C-BE32-E72D297353CC}">
              <c16:uniqueId val="{00000000-9C27-4E0C-853C-4AD8CB13EB57}"/>
            </c:ext>
          </c:extLst>
        </c:ser>
        <c:dLbls>
          <c:showLegendKey val="0"/>
          <c:showVal val="0"/>
          <c:showCatName val="0"/>
          <c:showSerName val="0"/>
          <c:showPercent val="0"/>
          <c:showBubbleSize val="0"/>
        </c:dLbls>
        <c:gapWidth val="182"/>
        <c:axId val="1516982624"/>
        <c:axId val="1516982144"/>
      </c:barChart>
      <c:catAx>
        <c:axId val="15169826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982144"/>
        <c:crosses val="autoZero"/>
        <c:auto val="1"/>
        <c:lblAlgn val="ctr"/>
        <c:lblOffset val="100"/>
        <c:noMultiLvlLbl val="0"/>
      </c:catAx>
      <c:valAx>
        <c:axId val="1516982144"/>
        <c:scaling>
          <c:orientation val="minMax"/>
          <c:max val="1500000"/>
        </c:scaling>
        <c:delete val="0"/>
        <c:axPos val="b"/>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69826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28f721c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428f721c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428f721c8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428f721c8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428f721c8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428f721c8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428f721c8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428f721c8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fe20b05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fe20b05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212897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212056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2101013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414940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31740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208713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0645671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549749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8749142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20281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1483698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5017750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5867621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771145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8578482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6725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4970589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63192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7/29/2024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36830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pic>
        <p:nvPicPr>
          <p:cNvPr id="58" name="Picture 57" descr="Aerial view of robots sitting on blue chairs">
            <a:extLst>
              <a:ext uri="{FF2B5EF4-FFF2-40B4-BE49-F238E27FC236}">
                <a16:creationId xmlns:a16="http://schemas.microsoft.com/office/drawing/2014/main" id="{D440B367-86F6-40EB-55C5-04087F1E69C7}"/>
              </a:ext>
            </a:extLst>
          </p:cNvPr>
          <p:cNvPicPr>
            <a:picLocks noChangeAspect="1"/>
          </p:cNvPicPr>
          <p:nvPr/>
        </p:nvPicPr>
        <p:blipFill>
          <a:blip r:embed="rId3"/>
          <a:srcRect l="47567" r="8183"/>
          <a:stretch/>
        </p:blipFill>
        <p:spPr>
          <a:xfrm>
            <a:off x="20" y="10"/>
            <a:ext cx="4046200" cy="5143490"/>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54" name="Google Shape;54;p13"/>
          <p:cNvSpPr txBox="1">
            <a:spLocks noGrp="1"/>
          </p:cNvSpPr>
          <p:nvPr>
            <p:ph type="ctrTitle"/>
          </p:nvPr>
        </p:nvSpPr>
        <p:spPr>
          <a:xfrm>
            <a:off x="4035422" y="1258998"/>
            <a:ext cx="2915879" cy="1779126"/>
          </a:xfrm>
          <a:prstGeom prst="rect">
            <a:avLst/>
          </a:prstGeom>
        </p:spPr>
        <p:txBody>
          <a:bodyPr spcFirstLastPara="1" vert="horz" lIns="91440" tIns="45720" rIns="91440" bIns="45720" rtlCol="0" anchor="b" anchorCtr="0">
            <a:normAutofit/>
          </a:bodyPr>
          <a:lstStyle/>
          <a:p>
            <a:pPr marL="0" lvl="0" indent="0" defTabSz="457200">
              <a:lnSpc>
                <a:spcPct val="90000"/>
              </a:lnSpc>
              <a:spcAft>
                <a:spcPts val="0"/>
              </a:spcAft>
            </a:pPr>
            <a:r>
              <a:rPr lang="en-US" sz="4200"/>
              <a:t>Facility Wait Times</a:t>
            </a:r>
          </a:p>
        </p:txBody>
      </p:sp>
      <p:sp>
        <p:nvSpPr>
          <p:cNvPr id="55" name="Google Shape;55;p13"/>
          <p:cNvSpPr txBox="1">
            <a:spLocks noGrp="1"/>
          </p:cNvSpPr>
          <p:nvPr>
            <p:ph type="subTitle" idx="1"/>
          </p:nvPr>
        </p:nvSpPr>
        <p:spPr>
          <a:xfrm>
            <a:off x="4035422" y="3038124"/>
            <a:ext cx="2920080" cy="822675"/>
          </a:xfrm>
          <a:prstGeom prst="rect">
            <a:avLst/>
          </a:prstGeom>
        </p:spPr>
        <p:txBody>
          <a:bodyPr spcFirstLastPara="1" vert="horz" lIns="91440" tIns="45720" rIns="91440" bIns="45720" rtlCol="0" anchor="t" anchorCtr="0">
            <a:normAutofit/>
          </a:bodyPr>
          <a:lstStyle/>
          <a:p>
            <a:pPr lvl="0" defTabSz="457200">
              <a:spcBef>
                <a:spcPts val="1000"/>
              </a:spcBef>
            </a:pPr>
            <a:r>
              <a:rPr lang="en-US" sz="1800"/>
              <a:t>Healthy Co</a:t>
            </a:r>
          </a:p>
        </p:txBody>
      </p:sp>
      <p:sp>
        <p:nvSpPr>
          <p:cNvPr id="56" name="Google Shape;56;p13"/>
          <p:cNvSpPr/>
          <p:nvPr/>
        </p:nvSpPr>
        <p:spPr>
          <a:xfrm>
            <a:off x="4253450" y="4356525"/>
            <a:ext cx="4787400" cy="72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600"/>
              </a:spcAft>
              <a:buNone/>
            </a:pPr>
            <a:r>
              <a:rPr lang="en-GB" sz="1100" b="1" i="1"/>
              <a:t>Note:</a:t>
            </a:r>
            <a:r>
              <a:rPr lang="en-GB" sz="1100" i="1"/>
              <a:t> clients typically have their own template that we use for an engagement, so you won’t have to decide on colors, slide backgrounds, cover page illustrations, etc., but feel free to do so if you wish to practice</a:t>
            </a:r>
            <a:endParaRPr lang="en-US" sz="11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4"/>
                                        </p:tgtEl>
                                        <p:attrNameLst>
                                          <p:attrName>style.visibility</p:attrName>
                                        </p:attrNameLst>
                                      </p:cBhvr>
                                      <p:to>
                                        <p:strVal val="visible"/>
                                      </p:to>
                                    </p:set>
                                    <p:animEffect transition="in" filter="fade">
                                      <p:cBhvr>
                                        <p:cTn id="7" dur="400"/>
                                        <p:tgtEl>
                                          <p:spTgt spid="54"/>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55">
                                            <p:txEl>
                                              <p:pRg st="0" end="0"/>
                                            </p:txEl>
                                          </p:spTgt>
                                        </p:tgtEl>
                                        <p:attrNameLst>
                                          <p:attrName>style.visibility</p:attrName>
                                        </p:attrNameLst>
                                      </p:cBhvr>
                                      <p:to>
                                        <p:strVal val="visible"/>
                                      </p:to>
                                    </p:set>
                                    <p:animEffect transition="in" filter="fade">
                                      <p:cBhvr>
                                        <p:cTn id="10" dur="4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Executive summary</a:t>
            </a:r>
            <a:endParaRPr/>
          </a:p>
        </p:txBody>
      </p:sp>
      <p:sp>
        <p:nvSpPr>
          <p:cNvPr id="62" name="Google Shape;62;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GB" sz="1700" dirty="0"/>
              <a:t>Tasked with uncovering key insights on wait times at facility.</a:t>
            </a:r>
            <a:endParaRPr sz="1700" dirty="0"/>
          </a:p>
          <a:p>
            <a:pPr marL="914400" lvl="1" indent="-311150" algn="l" rtl="0">
              <a:spcBef>
                <a:spcPts val="0"/>
              </a:spcBef>
              <a:spcAft>
                <a:spcPts val="0"/>
              </a:spcAft>
              <a:buSzPts val="1300"/>
              <a:buChar char="○"/>
            </a:pPr>
            <a:r>
              <a:rPr lang="en-US" sz="1300" dirty="0"/>
              <a:t>Healthy Co is concerned with correlation between patient satisfaction and wait times in facility.</a:t>
            </a:r>
            <a:endParaRPr sz="1300" dirty="0"/>
          </a:p>
          <a:p>
            <a:pPr marL="457200" lvl="0" indent="-336550" algn="l" rtl="0">
              <a:spcBef>
                <a:spcPts val="0"/>
              </a:spcBef>
              <a:spcAft>
                <a:spcPts val="0"/>
              </a:spcAft>
              <a:buSzPts val="1700"/>
              <a:buChar char="●"/>
            </a:pPr>
            <a:r>
              <a:rPr lang="en-US" sz="1700" dirty="0"/>
              <a:t>Nearly 5000 observations used in dataset.</a:t>
            </a:r>
            <a:endParaRPr sz="1700" dirty="0"/>
          </a:p>
          <a:p>
            <a:pPr marL="457200" lvl="0" indent="-336550" algn="l" rtl="0">
              <a:spcBef>
                <a:spcPts val="0"/>
              </a:spcBef>
              <a:spcAft>
                <a:spcPts val="0"/>
              </a:spcAft>
              <a:buSzPts val="1700"/>
              <a:buChar char="●"/>
            </a:pPr>
            <a:r>
              <a:rPr lang="en-US" sz="1700" dirty="0"/>
              <a:t>Observations taken from dataset include:</a:t>
            </a:r>
            <a:endParaRPr sz="1700" dirty="0"/>
          </a:p>
          <a:p>
            <a:pPr marL="914400" lvl="1" indent="-311150" algn="l" rtl="0">
              <a:spcBef>
                <a:spcPts val="0"/>
              </a:spcBef>
              <a:spcAft>
                <a:spcPts val="0"/>
              </a:spcAft>
              <a:buSzPts val="1300"/>
              <a:buChar char="○"/>
            </a:pPr>
            <a:r>
              <a:rPr lang="en-GB" sz="1300" dirty="0"/>
              <a:t>Check-in times</a:t>
            </a:r>
          </a:p>
          <a:p>
            <a:pPr marL="914400" lvl="1" indent="-311150" algn="l" rtl="0">
              <a:spcBef>
                <a:spcPts val="0"/>
              </a:spcBef>
              <a:spcAft>
                <a:spcPts val="0"/>
              </a:spcAft>
              <a:buSzPts val="1300"/>
              <a:buChar char="○"/>
            </a:pPr>
            <a:r>
              <a:rPr lang="en-GB" sz="1300" dirty="0"/>
              <a:t>Vitals times (time it takes a nurse to take a patient’s vitals)</a:t>
            </a:r>
          </a:p>
          <a:p>
            <a:pPr marL="914400" lvl="1" indent="-311150" algn="l" rtl="0">
              <a:spcBef>
                <a:spcPts val="0"/>
              </a:spcBef>
              <a:spcAft>
                <a:spcPts val="0"/>
              </a:spcAft>
              <a:buSzPts val="1300"/>
              <a:buChar char="○"/>
            </a:pPr>
            <a:r>
              <a:rPr lang="en-GB" sz="1300" dirty="0"/>
              <a:t>Doctor wait times (time it takes for doctor to see patient after </a:t>
            </a:r>
          </a:p>
          <a:p>
            <a:pPr marL="914400" lvl="1" indent="-311150" algn="l" rtl="0">
              <a:spcBef>
                <a:spcPts val="0"/>
              </a:spcBef>
              <a:spcAft>
                <a:spcPts val="0"/>
              </a:spcAft>
              <a:buSzPts val="1300"/>
              <a:buChar char="○"/>
            </a:pPr>
            <a:r>
              <a:rPr lang="en-GB" sz="1300" dirty="0"/>
              <a:t>Revenue loss due to wait times</a:t>
            </a:r>
          </a:p>
          <a:p>
            <a:pPr marL="914400" lvl="1" indent="-311150" algn="l" rtl="0">
              <a:spcBef>
                <a:spcPts val="0"/>
              </a:spcBef>
              <a:spcAft>
                <a:spcPts val="0"/>
              </a:spcAft>
              <a:buSzPts val="1300"/>
              <a:buChar char="○"/>
            </a:pPr>
            <a:r>
              <a:rPr lang="en-GB" sz="1300" dirty="0"/>
              <a:t>Total visit times</a:t>
            </a:r>
          </a:p>
          <a:p>
            <a:pPr marL="603250" lvl="1" indent="0" algn="l" rtl="0">
              <a:spcBef>
                <a:spcPts val="0"/>
              </a:spcBef>
              <a:spcAft>
                <a:spcPts val="0"/>
              </a:spcAft>
              <a:buSzPts val="1300"/>
              <a:buNone/>
            </a:pPr>
            <a:endParaRPr lang="en-GB" sz="1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Visualization of the effects on wait times</a:t>
            </a:r>
            <a:endParaRPr dirty="0"/>
          </a:p>
        </p:txBody>
      </p:sp>
      <p:graphicFrame>
        <p:nvGraphicFramePr>
          <p:cNvPr id="5" name="Chart 4">
            <a:extLst>
              <a:ext uri="{FF2B5EF4-FFF2-40B4-BE49-F238E27FC236}">
                <a16:creationId xmlns:a16="http://schemas.microsoft.com/office/drawing/2014/main" id="{80A13C4C-9DF4-CF48-B65C-5A70A774DC30}"/>
              </a:ext>
            </a:extLst>
          </p:cNvPr>
          <p:cNvGraphicFramePr>
            <a:graphicFrameLocks/>
          </p:cNvGraphicFramePr>
          <p:nvPr>
            <p:extLst>
              <p:ext uri="{D42A27DB-BD31-4B8C-83A1-F6EECF244321}">
                <p14:modId xmlns:p14="http://schemas.microsoft.com/office/powerpoint/2010/main" val="805782940"/>
              </p:ext>
            </p:extLst>
          </p:nvPr>
        </p:nvGraphicFramePr>
        <p:xfrm>
          <a:off x="311696" y="1338315"/>
          <a:ext cx="2381261" cy="24668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400F1B03-4B38-7AB0-2270-6A2213F63DE3}"/>
              </a:ext>
            </a:extLst>
          </p:cNvPr>
          <p:cNvGraphicFramePr>
            <a:graphicFrameLocks/>
          </p:cNvGraphicFramePr>
          <p:nvPr>
            <p:extLst>
              <p:ext uri="{D42A27DB-BD31-4B8C-83A1-F6EECF244321}">
                <p14:modId xmlns:p14="http://schemas.microsoft.com/office/powerpoint/2010/main" val="2785896783"/>
              </p:ext>
            </p:extLst>
          </p:nvPr>
        </p:nvGraphicFramePr>
        <p:xfrm>
          <a:off x="2905229" y="1334160"/>
          <a:ext cx="2908998" cy="247102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20FDC471-D2ED-21F0-2664-9CF88120DF70}"/>
              </a:ext>
            </a:extLst>
          </p:cNvPr>
          <p:cNvGraphicFramePr>
            <a:graphicFrameLocks/>
          </p:cNvGraphicFramePr>
          <p:nvPr>
            <p:extLst>
              <p:ext uri="{D42A27DB-BD31-4B8C-83A1-F6EECF244321}">
                <p14:modId xmlns:p14="http://schemas.microsoft.com/office/powerpoint/2010/main" val="1900478963"/>
              </p:ext>
            </p:extLst>
          </p:nvPr>
        </p:nvGraphicFramePr>
        <p:xfrm>
          <a:off x="6026499" y="1334160"/>
          <a:ext cx="3117501" cy="2471024"/>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Best practices for addressing wait times</a:t>
            </a:r>
            <a:endParaRPr dirty="0"/>
          </a:p>
        </p:txBody>
      </p:sp>
      <p:sp>
        <p:nvSpPr>
          <p:cNvPr id="74" name="Google Shape;74;p16"/>
          <p:cNvSpPr txBox="1">
            <a:spLocks noGrp="1"/>
          </p:cNvSpPr>
          <p:nvPr>
            <p:ph type="body" idx="1"/>
          </p:nvPr>
        </p:nvSpPr>
        <p:spPr>
          <a:prstGeom prst="rect">
            <a:avLst/>
          </a:prstGeom>
        </p:spPr>
        <p:txBody>
          <a:bodyPr spcFirstLastPara="1" wrap="square" lIns="91425" tIns="91425" rIns="91425" bIns="91425" anchor="t" anchorCtr="0">
            <a:normAutofit fontScale="92500" lnSpcReduction="20000"/>
          </a:bodyPr>
          <a:lstStyle/>
          <a:p>
            <a:pPr marL="285750" indent="-285750">
              <a:spcAft>
                <a:spcPts val="1200"/>
              </a:spcAft>
            </a:pPr>
            <a:r>
              <a:rPr lang="en-GB" sz="1700" dirty="0"/>
              <a:t>Invest in Technology.</a:t>
            </a:r>
          </a:p>
          <a:p>
            <a:pPr marL="742950" lvl="1" indent="-285750">
              <a:spcAft>
                <a:spcPts val="1200"/>
              </a:spcAft>
            </a:pPr>
            <a:r>
              <a:rPr lang="en-GB" sz="1300" dirty="0"/>
              <a:t>Check-in systems, pre-arrival confirmations, automated registration.</a:t>
            </a:r>
          </a:p>
          <a:p>
            <a:pPr marL="285750" indent="-285750">
              <a:spcAft>
                <a:spcPts val="1200"/>
              </a:spcAft>
            </a:pPr>
            <a:r>
              <a:rPr lang="en-GB" sz="1700" dirty="0"/>
              <a:t>Training on being a low time-waster and highly responsible at work.</a:t>
            </a:r>
          </a:p>
          <a:p>
            <a:pPr marL="285750" indent="-285750">
              <a:spcAft>
                <a:spcPts val="1200"/>
              </a:spcAft>
            </a:pPr>
            <a:r>
              <a:rPr lang="en-GB" sz="1700" dirty="0"/>
              <a:t>Study on the effectiveness of a facility’s time management abilities.</a:t>
            </a:r>
          </a:p>
          <a:p>
            <a:pPr marL="742950" lvl="1" indent="-285750">
              <a:spcAft>
                <a:spcPts val="1200"/>
              </a:spcAft>
            </a:pPr>
            <a:r>
              <a:rPr lang="en-GB" sz="1300" dirty="0"/>
              <a:t>Are policies, compensation, work satisfaction, or other internal factors causing longer wait times?</a:t>
            </a:r>
          </a:p>
          <a:p>
            <a:pPr marL="285750" indent="-285750">
              <a:spcAft>
                <a:spcPts val="1200"/>
              </a:spcAft>
            </a:pPr>
            <a:endParaRPr lang="en-GB" sz="1700" dirty="0"/>
          </a:p>
          <a:p>
            <a:pPr marL="285750" indent="-285750">
              <a:spcAft>
                <a:spcPts val="1200"/>
              </a:spcAft>
            </a:pPr>
            <a:endParaRPr lang="en-GB" sz="1700" dirty="0"/>
          </a:p>
          <a:p>
            <a:pPr marL="285750" indent="-285750">
              <a:spcAft>
                <a:spcPts val="1200"/>
              </a:spcAft>
            </a:pPr>
            <a:endParaRPr lang="en-GB" sz="1700" dirty="0"/>
          </a:p>
          <a:p>
            <a:pPr marL="0" indent="0">
              <a:spcAft>
                <a:spcPts val="1200"/>
              </a:spcAft>
              <a:buNone/>
            </a:pPr>
            <a:r>
              <a:rPr lang="en-GB" sz="1700" i="1" dirty="0"/>
              <a:t>Sources: Fierce Healthcare, National Library of Medicines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Next steps</a:t>
            </a:r>
            <a:endParaRPr dirty="0"/>
          </a:p>
        </p:txBody>
      </p:sp>
      <p:sp>
        <p:nvSpPr>
          <p:cNvPr id="80" name="Google Shape;80;p17"/>
          <p:cNvSpPr txBox="1">
            <a:spLocks noGrp="1"/>
          </p:cNvSpPr>
          <p:nvPr>
            <p:ph type="body" idx="1"/>
          </p:nvPr>
        </p:nvSpPr>
        <p:spPr>
          <a:prstGeom prst="rect">
            <a:avLst/>
          </a:prstGeom>
        </p:spPr>
        <p:txBody>
          <a:bodyPr spcFirstLastPara="1" wrap="square" lIns="91425" tIns="91425" rIns="91425" bIns="91425" anchor="t" anchorCtr="0">
            <a:normAutofit/>
          </a:bodyPr>
          <a:lstStyle/>
          <a:p>
            <a:pPr marL="285750" indent="-285750">
              <a:spcAft>
                <a:spcPts val="1200"/>
              </a:spcAft>
            </a:pPr>
            <a:r>
              <a:rPr lang="en-GB" sz="1700" dirty="0"/>
              <a:t>Research technological solutions that could help reduce wait times.</a:t>
            </a:r>
          </a:p>
          <a:p>
            <a:pPr marL="285750" indent="-285750">
              <a:spcAft>
                <a:spcPts val="1200"/>
              </a:spcAft>
            </a:pPr>
            <a:r>
              <a:rPr lang="en-GB" sz="1700" dirty="0"/>
              <a:t>Research third party analysts to research organization’s responsibility for wait times.</a:t>
            </a:r>
          </a:p>
          <a:p>
            <a:pPr marL="285750" indent="-285750">
              <a:spcAft>
                <a:spcPts val="1200"/>
              </a:spcAft>
            </a:pPr>
            <a:r>
              <a:rPr lang="en-GB" sz="1700" dirty="0"/>
              <a:t>Continuous monitoring and improvement. </a:t>
            </a:r>
          </a:p>
          <a:p>
            <a:pPr marL="742950" lvl="1" indent="-285750">
              <a:spcAft>
                <a:spcPts val="1200"/>
              </a:spcAft>
            </a:pPr>
            <a:r>
              <a:rPr lang="en-GB" sz="1300" dirty="0"/>
              <a:t>Set up task force to regularly </a:t>
            </a:r>
            <a:r>
              <a:rPr lang="en-GB" sz="1300" dirty="0" err="1"/>
              <a:t>analyze</a:t>
            </a:r>
            <a:r>
              <a:rPr lang="en-GB" sz="1300" dirty="0"/>
              <a:t> patient wait times and satisfaction. </a:t>
            </a:r>
          </a:p>
          <a:p>
            <a:pPr marL="742950" lvl="1" indent="-285750">
              <a:spcAft>
                <a:spcPts val="1200"/>
              </a:spcAft>
            </a:pPr>
            <a:r>
              <a:rPr lang="en-GB" sz="1300" dirty="0"/>
              <a:t>Report findings to stakeholders and adjust strategy as needed.</a:t>
            </a:r>
            <a:endParaRPr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3001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Self-reflection form</a:t>
            </a:r>
            <a:endParaRPr/>
          </a:p>
        </p:txBody>
      </p:sp>
      <p:sp>
        <p:nvSpPr>
          <p:cNvPr id="86" name="Google Shape;86;p18"/>
          <p:cNvSpPr txBox="1">
            <a:spLocks noGrp="1"/>
          </p:cNvSpPr>
          <p:nvPr>
            <p:ph type="title" idx="4294967295"/>
          </p:nvPr>
        </p:nvSpPr>
        <p:spPr>
          <a:xfrm>
            <a:off x="3503613" y="444500"/>
            <a:ext cx="5640387" cy="57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GB" sz="1148" i="1"/>
              <a:t>Once you are happy with your presentation, read through the presentation checklist, and then record yourself presenting (you won’t submit this recording). Watch the recording, and complete this self-reflection slide. Submit as part of your deck.</a:t>
            </a:r>
            <a:endParaRPr sz="1148" i="1"/>
          </a:p>
        </p:txBody>
      </p:sp>
      <p:graphicFrame>
        <p:nvGraphicFramePr>
          <p:cNvPr id="87" name="Google Shape;87;p18"/>
          <p:cNvGraphicFramePr/>
          <p:nvPr>
            <p:extLst>
              <p:ext uri="{D42A27DB-BD31-4B8C-83A1-F6EECF244321}">
                <p14:modId xmlns:p14="http://schemas.microsoft.com/office/powerpoint/2010/main" val="761119080"/>
              </p:ext>
            </p:extLst>
          </p:nvPr>
        </p:nvGraphicFramePr>
        <p:xfrm>
          <a:off x="356500" y="1247450"/>
          <a:ext cx="3944525" cy="3613330"/>
        </p:xfrm>
        <a:graphic>
          <a:graphicData uri="http://schemas.openxmlformats.org/drawingml/2006/table">
            <a:tbl>
              <a:tblPr>
                <a:noFill/>
                <a:tableStyleId>{82F02BAC-1DF1-40B7-A9D4-DD83D593F75C}</a:tableStyleId>
              </a:tblPr>
              <a:tblGrid>
                <a:gridCol w="3944525">
                  <a:extLst>
                    <a:ext uri="{9D8B030D-6E8A-4147-A177-3AD203B41FA5}">
                      <a16:colId xmlns:a16="http://schemas.microsoft.com/office/drawing/2014/main" val="20000"/>
                    </a:ext>
                  </a:extLst>
                </a:gridCol>
              </a:tblGrid>
              <a:tr h="587400">
                <a:tc>
                  <a:txBody>
                    <a:bodyPr/>
                    <a:lstStyle/>
                    <a:p>
                      <a:pPr marL="0" lvl="0" indent="0" algn="l" rtl="0">
                        <a:spcBef>
                          <a:spcPts val="0"/>
                        </a:spcBef>
                        <a:spcAft>
                          <a:spcPts val="0"/>
                        </a:spcAft>
                        <a:buNone/>
                      </a:pPr>
                      <a:r>
                        <a:rPr lang="en-GB" b="1"/>
                        <a:t>What did you do well? What are your areas of strength?</a:t>
                      </a:r>
                      <a:endParaRPr b="1"/>
                    </a:p>
                  </a:txBody>
                  <a:tcPr marL="91425" marR="91425" marT="91425" marB="91425"/>
                </a:tc>
                <a:extLst>
                  <a:ext uri="{0D108BD9-81ED-4DB2-BD59-A6C34878D82A}">
                    <a16:rowId xmlns:a16="http://schemas.microsoft.com/office/drawing/2014/main" val="10000"/>
                  </a:ext>
                </a:extLst>
              </a:tr>
              <a:tr h="3019000">
                <a:tc>
                  <a:txBody>
                    <a:bodyPr/>
                    <a:lstStyle/>
                    <a:p>
                      <a:pPr marL="457200" lvl="0" indent="-317500" algn="l" rtl="0">
                        <a:spcBef>
                          <a:spcPts val="0"/>
                        </a:spcBef>
                        <a:spcAft>
                          <a:spcPts val="0"/>
                        </a:spcAft>
                        <a:buSzPts val="1400"/>
                        <a:buChar char="●"/>
                      </a:pPr>
                      <a:r>
                        <a:rPr lang="en-US" dirty="0"/>
                        <a:t>Spoke clearly and with enthusiasm</a:t>
                      </a:r>
                    </a:p>
                    <a:p>
                      <a:pPr marL="457200" lvl="0" indent="-317500" algn="l" rtl="0">
                        <a:spcBef>
                          <a:spcPts val="0"/>
                        </a:spcBef>
                        <a:spcAft>
                          <a:spcPts val="0"/>
                        </a:spcAft>
                        <a:buSzPts val="1400"/>
                        <a:buChar char="●"/>
                      </a:pPr>
                      <a:r>
                        <a:rPr lang="en-US" dirty="0"/>
                        <a:t>Smiled often</a:t>
                      </a:r>
                    </a:p>
                    <a:p>
                      <a:pPr marL="457200" lvl="0" indent="-317500" algn="l" rtl="0">
                        <a:spcBef>
                          <a:spcPts val="0"/>
                        </a:spcBef>
                        <a:spcAft>
                          <a:spcPts val="0"/>
                        </a:spcAft>
                        <a:buSzPts val="1400"/>
                        <a:buChar char="●"/>
                      </a:pPr>
                      <a:r>
                        <a:rPr lang="en-US" dirty="0"/>
                        <a:t>Knowledgeable on subject matter</a:t>
                      </a:r>
                    </a:p>
                    <a:p>
                      <a:pPr marL="457200" lvl="0" indent="-317500" algn="l" rtl="0">
                        <a:spcBef>
                          <a:spcPts val="0"/>
                        </a:spcBef>
                        <a:spcAft>
                          <a:spcPts val="0"/>
                        </a:spcAft>
                        <a:buSzPts val="1400"/>
                        <a:buChar char="●"/>
                      </a:pPr>
                      <a:r>
                        <a:rPr lang="en-US" dirty="0"/>
                        <a:t>Clear and concise </a:t>
                      </a:r>
                      <a:endParaRPr dirty="0"/>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88" name="Google Shape;88;p18"/>
          <p:cNvGraphicFramePr/>
          <p:nvPr>
            <p:extLst>
              <p:ext uri="{D42A27DB-BD31-4B8C-83A1-F6EECF244321}">
                <p14:modId xmlns:p14="http://schemas.microsoft.com/office/powerpoint/2010/main" val="3640004512"/>
              </p:ext>
            </p:extLst>
          </p:nvPr>
        </p:nvGraphicFramePr>
        <p:xfrm>
          <a:off x="4648100" y="1247450"/>
          <a:ext cx="3944525" cy="3631880"/>
        </p:xfrm>
        <a:graphic>
          <a:graphicData uri="http://schemas.openxmlformats.org/drawingml/2006/table">
            <a:tbl>
              <a:tblPr>
                <a:noFill/>
                <a:tableStyleId>{82F02BAC-1DF1-40B7-A9D4-DD83D593F75C}</a:tableStyleId>
              </a:tblPr>
              <a:tblGrid>
                <a:gridCol w="3944525">
                  <a:extLst>
                    <a:ext uri="{9D8B030D-6E8A-4147-A177-3AD203B41FA5}">
                      <a16:colId xmlns:a16="http://schemas.microsoft.com/office/drawing/2014/main" val="20000"/>
                    </a:ext>
                  </a:extLst>
                </a:gridCol>
              </a:tblGrid>
              <a:tr h="591025">
                <a:tc>
                  <a:txBody>
                    <a:bodyPr/>
                    <a:lstStyle/>
                    <a:p>
                      <a:pPr marL="0" lvl="0" indent="0" algn="l" rtl="0">
                        <a:spcBef>
                          <a:spcPts val="0"/>
                        </a:spcBef>
                        <a:spcAft>
                          <a:spcPts val="0"/>
                        </a:spcAft>
                        <a:buNone/>
                      </a:pPr>
                      <a:r>
                        <a:rPr lang="en-GB" b="1"/>
                        <a:t>What could have gone better? What are your areas of focus for next time?</a:t>
                      </a:r>
                      <a:endParaRPr b="1"/>
                    </a:p>
                  </a:txBody>
                  <a:tcPr marL="91425" marR="91425" marT="91425" marB="91425"/>
                </a:tc>
                <a:extLst>
                  <a:ext uri="{0D108BD9-81ED-4DB2-BD59-A6C34878D82A}">
                    <a16:rowId xmlns:a16="http://schemas.microsoft.com/office/drawing/2014/main" val="10000"/>
                  </a:ext>
                </a:extLst>
              </a:tr>
              <a:tr h="3037550">
                <a:tc>
                  <a:txBody>
                    <a:bodyPr/>
                    <a:lstStyle/>
                    <a:p>
                      <a:pPr marL="457200" lvl="0" indent="-317500" algn="l" rtl="0">
                        <a:spcBef>
                          <a:spcPts val="0"/>
                        </a:spcBef>
                        <a:spcAft>
                          <a:spcPts val="0"/>
                        </a:spcAft>
                        <a:buSzPts val="1400"/>
                        <a:buChar char="●"/>
                      </a:pPr>
                      <a:r>
                        <a:rPr lang="en-US" dirty="0"/>
                        <a:t>Said “um” too many times.</a:t>
                      </a:r>
                    </a:p>
                    <a:p>
                      <a:pPr marL="457200" lvl="0" indent="-317500" algn="l" rtl="0">
                        <a:spcBef>
                          <a:spcPts val="0"/>
                        </a:spcBef>
                        <a:spcAft>
                          <a:spcPts val="0"/>
                        </a:spcAft>
                        <a:buSzPts val="1400"/>
                        <a:buChar char="●"/>
                      </a:pPr>
                      <a:r>
                        <a:rPr lang="en-US" dirty="0"/>
                        <a:t>Got lost in train </a:t>
                      </a:r>
                      <a:r>
                        <a:rPr lang="en-US"/>
                        <a:t>of thought</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802</TotalTime>
  <Words>372</Words>
  <Application>Microsoft Office PowerPoint</Application>
  <PresentationFormat>On-screen Show (16:9)</PresentationFormat>
  <Paragraphs>43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Facility Wait Times</vt:lpstr>
      <vt:lpstr>Executive summary</vt:lpstr>
      <vt:lpstr>Visualization of the effects on wait times</vt:lpstr>
      <vt:lpstr>Best practices for addressing wait times</vt:lpstr>
      <vt:lpstr>Next steps</vt:lpstr>
      <vt:lpstr>Once you are happy with your presentation, read through the presentation checklist, and then record yourself presenting (you won’t submit this recording). Watch the recording, and complete this self-reflection slide. Submit as part of your deck.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title</dc:title>
  <cp:lastModifiedBy>Anna Foster</cp:lastModifiedBy>
  <cp:revision>2</cp:revision>
  <dcterms:modified xsi:type="dcterms:W3CDTF">2024-07-29T16:48:27Z</dcterms:modified>
</cp:coreProperties>
</file>