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1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884BEA-C04C-4213-8003-CEBA86BFA33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9F2142F-ACED-4ECD-8329-67A00F336478}">
      <dgm:prSet/>
      <dgm:spPr/>
      <dgm:t>
        <a:bodyPr/>
        <a:lstStyle/>
        <a:p>
          <a:r>
            <a:rPr lang="he-IL"/>
            <a:t>מר צבי ווב</a:t>
          </a:r>
          <a:endParaRPr lang="en-US"/>
        </a:p>
      </dgm:t>
    </dgm:pt>
    <dgm:pt modelId="{C9BA06E3-5B2D-4139-A588-7E66C38FCB82}" type="parTrans" cxnId="{B4F77842-89DA-49D8-9E13-A5646EBA1C0F}">
      <dgm:prSet/>
      <dgm:spPr/>
      <dgm:t>
        <a:bodyPr/>
        <a:lstStyle/>
        <a:p>
          <a:endParaRPr lang="en-US"/>
        </a:p>
      </dgm:t>
    </dgm:pt>
    <dgm:pt modelId="{0444F22F-A599-4401-B3CE-92BAD58BFE10}" type="sibTrans" cxnId="{B4F77842-89DA-49D8-9E13-A5646EBA1C0F}">
      <dgm:prSet/>
      <dgm:spPr/>
      <dgm:t>
        <a:bodyPr/>
        <a:lstStyle/>
        <a:p>
          <a:endParaRPr lang="en-US"/>
        </a:p>
      </dgm:t>
    </dgm:pt>
    <dgm:pt modelId="{A2B6DDC5-E320-4412-A5FD-BDDF73DBF36F}">
      <dgm:prSet/>
      <dgm:spPr/>
      <dgm:t>
        <a:bodyPr/>
        <a:lstStyle/>
        <a:p>
          <a:r>
            <a:rPr lang="he-IL"/>
            <a:t>פרופסור יוסי שחם</a:t>
          </a:r>
          <a:endParaRPr lang="en-US"/>
        </a:p>
      </dgm:t>
    </dgm:pt>
    <dgm:pt modelId="{0B51B346-555E-4951-88F9-38237238B936}" type="parTrans" cxnId="{A3EEECB1-7A06-4CEF-AB41-3E683B059365}">
      <dgm:prSet/>
      <dgm:spPr/>
      <dgm:t>
        <a:bodyPr/>
        <a:lstStyle/>
        <a:p>
          <a:endParaRPr lang="en-US"/>
        </a:p>
      </dgm:t>
    </dgm:pt>
    <dgm:pt modelId="{4027FD98-CF20-45B2-A588-A7D7EB3A3187}" type="sibTrans" cxnId="{A3EEECB1-7A06-4CEF-AB41-3E683B059365}">
      <dgm:prSet/>
      <dgm:spPr/>
      <dgm:t>
        <a:bodyPr/>
        <a:lstStyle/>
        <a:p>
          <a:endParaRPr lang="en-US"/>
        </a:p>
      </dgm:t>
    </dgm:pt>
    <dgm:pt modelId="{5B24BAE1-8058-4D6D-94E2-373659A7DF06}" type="pres">
      <dgm:prSet presAssocID="{C7884BEA-C04C-4213-8003-CEBA86BFA33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15CA8E-5C96-44B8-80D2-4E00A3CC3351}" type="pres">
      <dgm:prSet presAssocID="{19F2142F-ACED-4ECD-8329-67A00F336478}" presName="hierRoot1" presStyleCnt="0"/>
      <dgm:spPr/>
    </dgm:pt>
    <dgm:pt modelId="{2786A952-44A3-4B57-8227-5E021499B685}" type="pres">
      <dgm:prSet presAssocID="{19F2142F-ACED-4ECD-8329-67A00F336478}" presName="composite" presStyleCnt="0"/>
      <dgm:spPr/>
    </dgm:pt>
    <dgm:pt modelId="{A0C5C796-6CA1-4768-BE72-3B9CA289DEFC}" type="pres">
      <dgm:prSet presAssocID="{19F2142F-ACED-4ECD-8329-67A00F336478}" presName="background" presStyleLbl="node0" presStyleIdx="0" presStyleCnt="2"/>
      <dgm:spPr/>
    </dgm:pt>
    <dgm:pt modelId="{5E0FB793-7EB0-4513-929F-F65905EE9130}" type="pres">
      <dgm:prSet presAssocID="{19F2142F-ACED-4ECD-8329-67A00F336478}" presName="text" presStyleLbl="fgAcc0" presStyleIdx="0" presStyleCnt="2">
        <dgm:presLayoutVars>
          <dgm:chPref val="3"/>
        </dgm:presLayoutVars>
      </dgm:prSet>
      <dgm:spPr/>
    </dgm:pt>
    <dgm:pt modelId="{2D417FAA-4399-40A1-B082-1396ED9B6284}" type="pres">
      <dgm:prSet presAssocID="{19F2142F-ACED-4ECD-8329-67A00F336478}" presName="hierChild2" presStyleCnt="0"/>
      <dgm:spPr/>
    </dgm:pt>
    <dgm:pt modelId="{7FAF007E-527A-496E-906D-75D07B990080}" type="pres">
      <dgm:prSet presAssocID="{A2B6DDC5-E320-4412-A5FD-BDDF73DBF36F}" presName="hierRoot1" presStyleCnt="0"/>
      <dgm:spPr/>
    </dgm:pt>
    <dgm:pt modelId="{A5A17237-9D73-4712-AE37-A1E4B1CB4FF8}" type="pres">
      <dgm:prSet presAssocID="{A2B6DDC5-E320-4412-A5FD-BDDF73DBF36F}" presName="composite" presStyleCnt="0"/>
      <dgm:spPr/>
    </dgm:pt>
    <dgm:pt modelId="{B447F352-7BE9-4C12-BFB9-1AFD27722FB7}" type="pres">
      <dgm:prSet presAssocID="{A2B6DDC5-E320-4412-A5FD-BDDF73DBF36F}" presName="background" presStyleLbl="node0" presStyleIdx="1" presStyleCnt="2"/>
      <dgm:spPr/>
    </dgm:pt>
    <dgm:pt modelId="{A6A9BEFF-B2C4-46A6-ABA1-8DA244939E7C}" type="pres">
      <dgm:prSet presAssocID="{A2B6DDC5-E320-4412-A5FD-BDDF73DBF36F}" presName="text" presStyleLbl="fgAcc0" presStyleIdx="1" presStyleCnt="2">
        <dgm:presLayoutVars>
          <dgm:chPref val="3"/>
        </dgm:presLayoutVars>
      </dgm:prSet>
      <dgm:spPr/>
    </dgm:pt>
    <dgm:pt modelId="{8D2ED647-E58F-4F6B-847A-30F1DAC20080}" type="pres">
      <dgm:prSet presAssocID="{A2B6DDC5-E320-4412-A5FD-BDDF73DBF36F}" presName="hierChild2" presStyleCnt="0"/>
      <dgm:spPr/>
    </dgm:pt>
  </dgm:ptLst>
  <dgm:cxnLst>
    <dgm:cxn modelId="{B4F77842-89DA-49D8-9E13-A5646EBA1C0F}" srcId="{C7884BEA-C04C-4213-8003-CEBA86BFA33F}" destId="{19F2142F-ACED-4ECD-8329-67A00F336478}" srcOrd="0" destOrd="0" parTransId="{C9BA06E3-5B2D-4139-A588-7E66C38FCB82}" sibTransId="{0444F22F-A599-4401-B3CE-92BAD58BFE10}"/>
    <dgm:cxn modelId="{78F23D8A-086D-4ED1-BA28-FEC1E5F0E9A3}" type="presOf" srcId="{A2B6DDC5-E320-4412-A5FD-BDDF73DBF36F}" destId="{A6A9BEFF-B2C4-46A6-ABA1-8DA244939E7C}" srcOrd="0" destOrd="0" presId="urn:microsoft.com/office/officeart/2005/8/layout/hierarchy1"/>
    <dgm:cxn modelId="{BC475D93-977E-4954-857E-A0FA6F00A7F9}" type="presOf" srcId="{C7884BEA-C04C-4213-8003-CEBA86BFA33F}" destId="{5B24BAE1-8058-4D6D-94E2-373659A7DF06}" srcOrd="0" destOrd="0" presId="urn:microsoft.com/office/officeart/2005/8/layout/hierarchy1"/>
    <dgm:cxn modelId="{A3EEECB1-7A06-4CEF-AB41-3E683B059365}" srcId="{C7884BEA-C04C-4213-8003-CEBA86BFA33F}" destId="{A2B6DDC5-E320-4412-A5FD-BDDF73DBF36F}" srcOrd="1" destOrd="0" parTransId="{0B51B346-555E-4951-88F9-38237238B936}" sibTransId="{4027FD98-CF20-45B2-A588-A7D7EB3A3187}"/>
    <dgm:cxn modelId="{75A95DD8-5870-4EE6-9AE5-C80CE5D76EA2}" type="presOf" srcId="{19F2142F-ACED-4ECD-8329-67A00F336478}" destId="{5E0FB793-7EB0-4513-929F-F65905EE9130}" srcOrd="0" destOrd="0" presId="urn:microsoft.com/office/officeart/2005/8/layout/hierarchy1"/>
    <dgm:cxn modelId="{ABF03CE0-514B-4325-B350-23E199850FF8}" type="presParOf" srcId="{5B24BAE1-8058-4D6D-94E2-373659A7DF06}" destId="{8D15CA8E-5C96-44B8-80D2-4E00A3CC3351}" srcOrd="0" destOrd="0" presId="urn:microsoft.com/office/officeart/2005/8/layout/hierarchy1"/>
    <dgm:cxn modelId="{A6117E8C-20C0-458F-A609-2FDC558750F5}" type="presParOf" srcId="{8D15CA8E-5C96-44B8-80D2-4E00A3CC3351}" destId="{2786A952-44A3-4B57-8227-5E021499B685}" srcOrd="0" destOrd="0" presId="urn:microsoft.com/office/officeart/2005/8/layout/hierarchy1"/>
    <dgm:cxn modelId="{A33F567A-AB10-4076-9F37-D3088A74199C}" type="presParOf" srcId="{2786A952-44A3-4B57-8227-5E021499B685}" destId="{A0C5C796-6CA1-4768-BE72-3B9CA289DEFC}" srcOrd="0" destOrd="0" presId="urn:microsoft.com/office/officeart/2005/8/layout/hierarchy1"/>
    <dgm:cxn modelId="{DE62E8A0-CD47-4005-A8D4-4B6C3B39737F}" type="presParOf" srcId="{2786A952-44A3-4B57-8227-5E021499B685}" destId="{5E0FB793-7EB0-4513-929F-F65905EE9130}" srcOrd="1" destOrd="0" presId="urn:microsoft.com/office/officeart/2005/8/layout/hierarchy1"/>
    <dgm:cxn modelId="{66F3204D-7DF0-4260-B4AD-ED3FED2818C3}" type="presParOf" srcId="{8D15CA8E-5C96-44B8-80D2-4E00A3CC3351}" destId="{2D417FAA-4399-40A1-B082-1396ED9B6284}" srcOrd="1" destOrd="0" presId="urn:microsoft.com/office/officeart/2005/8/layout/hierarchy1"/>
    <dgm:cxn modelId="{52FD6813-6774-449E-85A6-951555BEE5C9}" type="presParOf" srcId="{5B24BAE1-8058-4D6D-94E2-373659A7DF06}" destId="{7FAF007E-527A-496E-906D-75D07B990080}" srcOrd="1" destOrd="0" presId="urn:microsoft.com/office/officeart/2005/8/layout/hierarchy1"/>
    <dgm:cxn modelId="{26E98C25-64DB-4219-B6FC-2FB564938A93}" type="presParOf" srcId="{7FAF007E-527A-496E-906D-75D07B990080}" destId="{A5A17237-9D73-4712-AE37-A1E4B1CB4FF8}" srcOrd="0" destOrd="0" presId="urn:microsoft.com/office/officeart/2005/8/layout/hierarchy1"/>
    <dgm:cxn modelId="{1C2A1957-6764-40AF-ACCB-177892AABAD4}" type="presParOf" srcId="{A5A17237-9D73-4712-AE37-A1E4B1CB4FF8}" destId="{B447F352-7BE9-4C12-BFB9-1AFD27722FB7}" srcOrd="0" destOrd="0" presId="urn:microsoft.com/office/officeart/2005/8/layout/hierarchy1"/>
    <dgm:cxn modelId="{7021B98B-B545-4932-8FC7-955423AAC835}" type="presParOf" srcId="{A5A17237-9D73-4712-AE37-A1E4B1CB4FF8}" destId="{A6A9BEFF-B2C4-46A6-ABA1-8DA244939E7C}" srcOrd="1" destOrd="0" presId="urn:microsoft.com/office/officeart/2005/8/layout/hierarchy1"/>
    <dgm:cxn modelId="{76EA4681-762B-406A-91CF-431F3ABF8944}" type="presParOf" srcId="{7FAF007E-527A-496E-906D-75D07B990080}" destId="{8D2ED647-E58F-4F6B-847A-30F1DAC2008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5C796-6CA1-4768-BE72-3B9CA289DEFC}">
      <dsp:nvSpPr>
        <dsp:cNvPr id="0" name=""/>
        <dsp:cNvSpPr/>
      </dsp:nvSpPr>
      <dsp:spPr>
        <a:xfrm>
          <a:off x="1283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FB793-7EB0-4513-929F-F65905EE9130}">
      <dsp:nvSpPr>
        <dsp:cNvPr id="0" name=""/>
        <dsp:cNvSpPr/>
      </dsp:nvSpPr>
      <dsp:spPr>
        <a:xfrm>
          <a:off x="501904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500" kern="1200"/>
            <a:t>מר צבי ווב</a:t>
          </a:r>
          <a:endParaRPr lang="en-US" sz="6500" kern="1200"/>
        </a:p>
      </dsp:txBody>
      <dsp:txXfrm>
        <a:off x="585701" y="1067340"/>
        <a:ext cx="4337991" cy="2693452"/>
      </dsp:txXfrm>
    </dsp:sp>
    <dsp:sp modelId="{B447F352-7BE9-4C12-BFB9-1AFD27722FB7}">
      <dsp:nvSpPr>
        <dsp:cNvPr id="0" name=""/>
        <dsp:cNvSpPr/>
      </dsp:nvSpPr>
      <dsp:spPr>
        <a:xfrm>
          <a:off x="5508110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A9BEFF-B2C4-46A6-ABA1-8DA244939E7C}">
      <dsp:nvSpPr>
        <dsp:cNvPr id="0" name=""/>
        <dsp:cNvSpPr/>
      </dsp:nvSpPr>
      <dsp:spPr>
        <a:xfrm>
          <a:off x="6008730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500" kern="1200"/>
            <a:t>פרופסור יוסי שחם</a:t>
          </a:r>
          <a:endParaRPr lang="en-US" sz="6500" kern="1200"/>
        </a:p>
      </dsp:txBody>
      <dsp:txXfrm>
        <a:off x="6092527" y="1067340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7D54-C329-4186-B0DA-FA41922CF9C5}" type="datetimeFigureOut">
              <a:rPr lang="he-IL" smtClean="0"/>
              <a:t>ה'/תשרי/תשפ"א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FCFD-91BA-4B1E-949D-F371131F96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473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7D54-C329-4186-B0DA-FA41922CF9C5}" type="datetimeFigureOut">
              <a:rPr lang="he-IL" smtClean="0"/>
              <a:t>ה'/תשרי/תשפ"א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FCFD-91BA-4B1E-949D-F371131F96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711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7D54-C329-4186-B0DA-FA41922CF9C5}" type="datetimeFigureOut">
              <a:rPr lang="he-IL" smtClean="0"/>
              <a:t>ה'/תשרי/תשפ"א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FCFD-91BA-4B1E-949D-F371131F96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616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7D54-C329-4186-B0DA-FA41922CF9C5}" type="datetimeFigureOut">
              <a:rPr lang="he-IL" smtClean="0"/>
              <a:t>ה'/תשרי/תשפ"א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FCFD-91BA-4B1E-949D-F371131F96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587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7D54-C329-4186-B0DA-FA41922CF9C5}" type="datetimeFigureOut">
              <a:rPr lang="he-IL" smtClean="0"/>
              <a:t>ה'/תשרי/תשפ"א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FCFD-91BA-4B1E-949D-F371131F96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376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7D54-C329-4186-B0DA-FA41922CF9C5}" type="datetimeFigureOut">
              <a:rPr lang="he-IL" smtClean="0"/>
              <a:t>ה'/תשרי/תשפ"א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FCFD-91BA-4B1E-949D-F371131F96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680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7D54-C329-4186-B0DA-FA41922CF9C5}" type="datetimeFigureOut">
              <a:rPr lang="he-IL" smtClean="0"/>
              <a:t>ה'/תשרי/תשפ"א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FCFD-91BA-4B1E-949D-F371131F96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547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7D54-C329-4186-B0DA-FA41922CF9C5}" type="datetimeFigureOut">
              <a:rPr lang="he-IL" smtClean="0"/>
              <a:t>ה'/תשרי/תשפ"א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FCFD-91BA-4B1E-949D-F371131F96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651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7D54-C329-4186-B0DA-FA41922CF9C5}" type="datetimeFigureOut">
              <a:rPr lang="he-IL" smtClean="0"/>
              <a:t>ה'/תשרי/תשפ"א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FCFD-91BA-4B1E-949D-F371131F96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030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7D54-C329-4186-B0DA-FA41922CF9C5}" type="datetimeFigureOut">
              <a:rPr lang="he-IL" smtClean="0"/>
              <a:t>ה'/תשרי/תשפ"א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FCFD-91BA-4B1E-949D-F371131F96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396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7D54-C329-4186-B0DA-FA41922CF9C5}" type="datetimeFigureOut">
              <a:rPr lang="he-IL" smtClean="0"/>
              <a:t>ה'/תשרי/תשפ"א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FCFD-91BA-4B1E-949D-F371131F96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895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57D54-C329-4186-B0DA-FA41922CF9C5}" type="datetimeFigureOut">
              <a:rPr lang="he-IL" smtClean="0"/>
              <a:t>ה'/תשרי/תשפ"א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FCFD-91BA-4B1E-949D-F371131F96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769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2" r:id="rId1"/>
    <p:sldLayoutId id="2147484163" r:id="rId2"/>
    <p:sldLayoutId id="2147484164" r:id="rId3"/>
    <p:sldLayoutId id="2147484165" r:id="rId4"/>
    <p:sldLayoutId id="2147484166" r:id="rId5"/>
    <p:sldLayoutId id="2147484167" r:id="rId6"/>
    <p:sldLayoutId id="2147484168" r:id="rId7"/>
    <p:sldLayoutId id="2147484169" r:id="rId8"/>
    <p:sldLayoutId id="2147484170" r:id="rId9"/>
    <p:sldLayoutId id="2147484171" r:id="rId10"/>
    <p:sldLayoutId id="2147484172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pic>
        <p:nvPicPr>
          <p:cNvPr id="7" name="Picture 6" descr="chip Archives - 8bitwork">
            <a:extLst>
              <a:ext uri="{FF2B5EF4-FFF2-40B4-BE49-F238E27FC236}">
                <a16:creationId xmlns:a16="http://schemas.microsoft.com/office/drawing/2014/main" id="{AAA28564-12D9-4D9B-8687-D3E53D6F62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" t="3838" r="24829" b="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0A6DF-3BE2-42C2-BB8F-3462A73EE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719" y="533952"/>
            <a:ext cx="4023360" cy="17851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1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פרויקט</a:t>
            </a:r>
            <a:r>
              <a:rPr lang="en-US" b="1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b="1" i="1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תכנון</a:t>
            </a:r>
            <a:r>
              <a:rPr lang="en-US" b="1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ALU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E8FCE-C44E-43EC-B197-C2405A3F1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179901"/>
            <a:ext cx="4023359" cy="24941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i="1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מגישים</a:t>
            </a:r>
            <a:r>
              <a:rPr lang="en-US" sz="2800" b="1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</a:p>
          <a:p>
            <a:r>
              <a:rPr lang="en-US" sz="2800" b="1" i="1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דקל</a:t>
            </a:r>
            <a:r>
              <a:rPr lang="en-US" sz="2800" b="1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800" b="1" i="1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מיוחס</a:t>
            </a:r>
            <a:br>
              <a:rPr lang="en-US" sz="2800" b="1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2800" b="1" i="1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גולן</a:t>
            </a:r>
            <a:r>
              <a:rPr lang="en-US" sz="2800" b="1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800" b="1" i="1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מימון</a:t>
            </a:r>
            <a:br>
              <a:rPr lang="en-US" sz="2800" b="1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2800" b="1" i="1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דניאל</a:t>
            </a:r>
            <a:r>
              <a:rPr lang="en-US" sz="2800" b="1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800" b="1" i="1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קינדרמן</a:t>
            </a:r>
            <a:br>
              <a:rPr lang="en-US" sz="2800" b="1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2800" b="1" i="1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אלעד</a:t>
            </a:r>
            <a:r>
              <a:rPr lang="en-US" sz="2800" b="1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800" b="1" i="1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טימסטיט</a:t>
            </a:r>
            <a:endParaRPr lang="en-US" sz="2800" b="1" i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CAFE2-79C3-4987-86CD-3068F8428EA6}"/>
              </a:ext>
            </a:extLst>
          </p:cNvPr>
          <p:cNvSpPr txBox="1"/>
          <p:nvPr/>
        </p:nvSpPr>
        <p:spPr>
          <a:xfrm>
            <a:off x="190669" y="2861359"/>
            <a:ext cx="4597979" cy="5676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 rtl="1">
              <a:lnSpc>
                <a:spcPct val="90000"/>
              </a:lnSpc>
              <a:spcAft>
                <a:spcPts val="600"/>
              </a:spcAft>
            </a:pPr>
            <a:r>
              <a:rPr lang="en-US" sz="4400" b="1" i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קורס</a:t>
            </a:r>
            <a:r>
              <a:rPr lang="en-US" sz="44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400" b="1" i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מבוא</a:t>
            </a:r>
            <a:r>
              <a:rPr lang="en-US" sz="44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400" b="1" i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לVLSI</a:t>
            </a:r>
            <a:endParaRPr lang="en-US" sz="4400" b="1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271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ip Archives - 8bitwork">
            <a:extLst>
              <a:ext uri="{FF2B5EF4-FFF2-40B4-BE49-F238E27FC236}">
                <a16:creationId xmlns:a16="http://schemas.microsoft.com/office/drawing/2014/main" id="{2D8A2DA9-671A-4C8F-AA00-3140E8C9E5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" t="3838" r="24829" b="1"/>
          <a:stretch/>
        </p:blipFill>
        <p:spPr bwMode="auto">
          <a:xfrm>
            <a:off x="0" y="-605581"/>
            <a:ext cx="12192000" cy="955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05E33FD-C994-4CB6-8316-F54F6DDB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he-IL" b="1" i="1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cs"/>
              </a:rPr>
              <a:t>סכמה כללית</a:t>
            </a:r>
            <a:br>
              <a:rPr lang="he-IL" b="1" i="1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cs"/>
              </a:rPr>
            </a:br>
            <a:r>
              <a:rPr lang="he-IL" b="1" i="1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cs"/>
              </a:rPr>
              <a:t>תכנון ה</a:t>
            </a:r>
            <a:r>
              <a:rPr lang="en-US" b="1" i="1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cs"/>
              </a:rPr>
              <a:t>ALU</a:t>
            </a:r>
            <a:r>
              <a:rPr lang="he-IL" b="1" i="1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cs"/>
              </a:rPr>
              <a:t> התבצע בשלבים הבאים: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8D2FF8DA-0850-4001-A0B4-325D9E8DB82A}"/>
              </a:ext>
            </a:extLst>
          </p:cNvPr>
          <p:cNvPicPr/>
          <p:nvPr/>
        </p:nvPicPr>
        <p:blipFill rotWithShape="1">
          <a:blip r:embed="rId3"/>
          <a:srcRect r="3" b="3786"/>
          <a:stretch/>
        </p:blipFill>
        <p:spPr>
          <a:xfrm>
            <a:off x="1310640" y="2386584"/>
            <a:ext cx="6236208" cy="366018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7C5BF0-9528-41F9-89BE-7985855D1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rtl="1">
              <a:buFont typeface="Wingdings" panose="05000000000000000000" pitchFamily="2" charset="2"/>
              <a:buChar char="§"/>
            </a:pPr>
            <a:r>
              <a:rPr lang="he-IL" sz="17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תוכן הרגיסטרים </a:t>
            </a:r>
            <a:r>
              <a:rPr lang="he-IL" sz="1700" b="1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והאופקוד</a:t>
            </a:r>
            <a:r>
              <a:rPr lang="he-IL" sz="17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מוזנים חיצונית אל ה</a:t>
            </a:r>
            <a:r>
              <a:rPr lang="en-US" sz="17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ALU</a:t>
            </a:r>
            <a:endParaRPr lang="he-IL" sz="170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rtl="1">
              <a:buFont typeface="Wingdings" panose="05000000000000000000" pitchFamily="2" charset="2"/>
              <a:buChar char="§"/>
            </a:pPr>
            <a:r>
              <a:rPr lang="he-IL" sz="17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בנפרד </a:t>
            </a:r>
            <a:r>
              <a:rPr lang="he-IL" sz="1700" b="1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לאופקוד</a:t>
            </a:r>
            <a:r>
              <a:rPr lang="he-IL" sz="17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ימומשו שלושה בלוקים של פעולות </a:t>
            </a:r>
            <a:r>
              <a:rPr lang="he-IL" sz="1700" b="1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אריתמתיות</a:t>
            </a:r>
            <a:endParaRPr lang="he-IL" sz="170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rtl="1">
              <a:buFont typeface="Wingdings" panose="05000000000000000000" pitchFamily="2" charset="2"/>
              <a:buChar char="§"/>
            </a:pPr>
            <a:r>
              <a:rPr lang="he-IL" sz="17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רכיב </a:t>
            </a:r>
            <a:r>
              <a:rPr lang="he-IL" sz="1700" b="1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האופקוד</a:t>
            </a:r>
            <a:r>
              <a:rPr lang="he-IL" sz="17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יפרש את סוג הפעולה הדרושה</a:t>
            </a:r>
          </a:p>
          <a:p>
            <a:pPr rtl="1">
              <a:buFont typeface="Wingdings" panose="05000000000000000000" pitchFamily="2" charset="2"/>
              <a:buChar char="§"/>
            </a:pPr>
            <a:r>
              <a:rPr lang="he-IL" sz="17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ידאג לקחת את ביטי המידע מהרגיסטרים המתאימים</a:t>
            </a:r>
          </a:p>
          <a:p>
            <a:pPr rtl="1">
              <a:buFont typeface="Wingdings" panose="05000000000000000000" pitchFamily="2" charset="2"/>
              <a:buChar char="§"/>
            </a:pPr>
            <a:r>
              <a:rPr lang="he-IL" sz="17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במקביל יזרים את המידע </a:t>
            </a:r>
            <a:r>
              <a:rPr lang="he-IL" sz="1700" b="1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מהרגסטרים</a:t>
            </a:r>
            <a:r>
              <a:rPr lang="he-IL" sz="17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אל הבלוק המתאים.</a:t>
            </a:r>
          </a:p>
          <a:p>
            <a:pPr rtl="1">
              <a:buFont typeface="Wingdings" panose="05000000000000000000" pitchFamily="2" charset="2"/>
              <a:buChar char="§"/>
            </a:pPr>
            <a:r>
              <a:rPr lang="he-IL" sz="17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פעולה זו תבוצע באופן מחזורי המדמה את פעולת המעבד</a:t>
            </a:r>
          </a:p>
        </p:txBody>
      </p:sp>
    </p:spTree>
    <p:extLst>
      <p:ext uri="{BB962C8B-B14F-4D97-AF65-F5344CB8AC3E}">
        <p14:creationId xmlns:p14="http://schemas.microsoft.com/office/powerpoint/2010/main" val="401905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Vector Blue Electronic Circuit Board Background Royalty Free Cliparts,  Vectors, And Stock Illustration. Image 81477230.">
            <a:extLst>
              <a:ext uri="{FF2B5EF4-FFF2-40B4-BE49-F238E27FC236}">
                <a16:creationId xmlns:a16="http://schemas.microsoft.com/office/drawing/2014/main" id="{D7385EA0-48C0-4429-8E8B-BE7792DBF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" y="-149269"/>
            <a:ext cx="12211897" cy="762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FB1E72-55AC-4A7F-B302-7A32FC676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510" y="107673"/>
            <a:ext cx="6313132" cy="1188467"/>
          </a:xfrm>
        </p:spPr>
        <p:txBody>
          <a:bodyPr>
            <a:normAutofit/>
          </a:bodyPr>
          <a:lstStyle/>
          <a:p>
            <a:pPr algn="r" rtl="1"/>
            <a:r>
              <a:rPr lang="he-IL" sz="4800" b="1" i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cs"/>
              </a:rPr>
              <a:t>ארכיטקטורת ה</a:t>
            </a:r>
            <a:r>
              <a:rPr lang="en-US" sz="4800" b="1" i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cs"/>
              </a:rPr>
              <a:t>ALU</a:t>
            </a:r>
            <a:r>
              <a:rPr lang="he-IL" sz="4800" b="1" i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cs"/>
              </a:rPr>
              <a:t>:</a:t>
            </a:r>
            <a:endParaRPr lang="he-IL" sz="6000" b="1" i="1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1032B-B9B5-42A0-ACCF-B2C699BD8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700" y="1242874"/>
            <a:ext cx="5903650" cy="5250001"/>
          </a:xfr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r" rtl="1">
              <a:lnSpc>
                <a:spcPct val="160000"/>
              </a:lnSpc>
            </a:pPr>
            <a:r>
              <a:rPr lang="he-IL" sz="23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תכנון אופטימלי – התחשבות בהשהיות וגודל</a:t>
            </a:r>
          </a:p>
          <a:p>
            <a:pPr algn="r" rtl="1">
              <a:lnSpc>
                <a:spcPct val="160000"/>
              </a:lnSpc>
            </a:pPr>
            <a:r>
              <a:rPr lang="he-IL" sz="23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התחשבות בגיאומטריה של הבלוקים השונים</a:t>
            </a:r>
          </a:p>
          <a:p>
            <a:pPr algn="r" rtl="1">
              <a:lnSpc>
                <a:spcPct val="160000"/>
              </a:lnSpc>
            </a:pPr>
            <a:r>
              <a:rPr lang="he-IL" sz="23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תכנון </a:t>
            </a:r>
            <a:r>
              <a:rPr lang="en-US" sz="23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ALU</a:t>
            </a:r>
            <a:r>
              <a:rPr lang="he-IL" sz="23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ריבועי ככל הניתן.</a:t>
            </a:r>
          </a:p>
          <a:p>
            <a:pPr algn="r" rtl="1">
              <a:lnSpc>
                <a:spcPct val="160000"/>
              </a:lnSpc>
            </a:pPr>
            <a:r>
              <a:rPr lang="en-US" sz="23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ALU</a:t>
            </a:r>
            <a:r>
              <a:rPr lang="he-IL" sz="23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ריבועי מאפשר מרחק מינימלי של זמני ההשהיות במעבר הנתונים בין כל הרכיבים</a:t>
            </a:r>
          </a:p>
          <a:p>
            <a:pPr algn="r" rtl="1">
              <a:lnSpc>
                <a:spcPct val="160000"/>
              </a:lnSpc>
            </a:pPr>
            <a:r>
              <a:rPr lang="he-IL" sz="23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בלוק </a:t>
            </a:r>
            <a:r>
              <a:rPr lang="he-IL" sz="23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האופקוד</a:t>
            </a:r>
            <a:r>
              <a:rPr lang="he-IL" sz="23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במרכז</a:t>
            </a:r>
          </a:p>
          <a:p>
            <a:pPr algn="r" rtl="1">
              <a:lnSpc>
                <a:spcPct val="160000"/>
              </a:lnSpc>
            </a:pPr>
            <a:r>
              <a:rPr lang="he-IL" sz="23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רגיסטרי</a:t>
            </a:r>
            <a:r>
              <a:rPr lang="he-IL" sz="23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הזיכרון (</a:t>
            </a:r>
            <a:r>
              <a:rPr lang="en-US" sz="23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FF</a:t>
            </a:r>
            <a:r>
              <a:rPr lang="he-IL" sz="23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 צמודים זה לזה למזעור השהיות בין שני </a:t>
            </a:r>
            <a:r>
              <a:rPr lang="he-IL" sz="23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הרגיסטירים</a:t>
            </a:r>
            <a:endParaRPr lang="he-IL" sz="23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EE880-8226-4648-801D-1BC9A807A33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8049" y="1936503"/>
            <a:ext cx="5903651" cy="455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8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8818-21A1-4609-8F1B-EED1DF0E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412" y="828503"/>
            <a:ext cx="10652493" cy="703591"/>
          </a:xfrm>
        </p:spPr>
        <p:txBody>
          <a:bodyPr>
            <a:noAutofit/>
          </a:bodyPr>
          <a:lstStyle/>
          <a:p>
            <a:pPr algn="r" rtl="1"/>
            <a:r>
              <a:rPr lang="he-IL" sz="3600" b="1" i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cs"/>
              </a:rPr>
              <a:t>עקרון </a:t>
            </a:r>
            <a:r>
              <a:rPr lang="he-IL" sz="3600" b="1" i="1" u="sng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cs"/>
              </a:rPr>
              <a:t>האופקוד</a:t>
            </a:r>
            <a:br>
              <a:rPr lang="he-IL" sz="3600" b="1" i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cs"/>
              </a:rPr>
            </a:br>
            <a:br>
              <a:rPr lang="he-IL" sz="32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cs"/>
              </a:rPr>
            </a:br>
            <a:r>
              <a:rPr lang="he-IL" sz="24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cs"/>
              </a:rPr>
              <a:t>מורכב מ 6 ביטים בעלי צירוף ייחודי לכל פעולה אשר מפעיל אחד משלושה סוגי בלוקים עיקריים:</a:t>
            </a:r>
            <a:br>
              <a:rPr lang="he-IL" sz="32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cs"/>
              </a:rPr>
            </a:br>
            <a:endParaRPr lang="he-IL" sz="3200" b="1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cs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95E5BF-273A-4C64-B4C6-7679C7494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638566"/>
              </p:ext>
            </p:extLst>
          </p:nvPr>
        </p:nvGraphicFramePr>
        <p:xfrm>
          <a:off x="6191634" y="2030987"/>
          <a:ext cx="2405568" cy="365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0928">
                  <a:extLst>
                    <a:ext uri="{9D8B030D-6E8A-4147-A177-3AD203B41FA5}">
                      <a16:colId xmlns:a16="http://schemas.microsoft.com/office/drawing/2014/main" val="2014256154"/>
                    </a:ext>
                  </a:extLst>
                </a:gridCol>
                <a:gridCol w="400928">
                  <a:extLst>
                    <a:ext uri="{9D8B030D-6E8A-4147-A177-3AD203B41FA5}">
                      <a16:colId xmlns:a16="http://schemas.microsoft.com/office/drawing/2014/main" val="416447012"/>
                    </a:ext>
                  </a:extLst>
                </a:gridCol>
                <a:gridCol w="400928">
                  <a:extLst>
                    <a:ext uri="{9D8B030D-6E8A-4147-A177-3AD203B41FA5}">
                      <a16:colId xmlns:a16="http://schemas.microsoft.com/office/drawing/2014/main" val="2975900451"/>
                    </a:ext>
                  </a:extLst>
                </a:gridCol>
                <a:gridCol w="400928">
                  <a:extLst>
                    <a:ext uri="{9D8B030D-6E8A-4147-A177-3AD203B41FA5}">
                      <a16:colId xmlns:a16="http://schemas.microsoft.com/office/drawing/2014/main" val="2716868772"/>
                    </a:ext>
                  </a:extLst>
                </a:gridCol>
                <a:gridCol w="400928">
                  <a:extLst>
                    <a:ext uri="{9D8B030D-6E8A-4147-A177-3AD203B41FA5}">
                      <a16:colId xmlns:a16="http://schemas.microsoft.com/office/drawing/2014/main" val="1462015366"/>
                    </a:ext>
                  </a:extLst>
                </a:gridCol>
                <a:gridCol w="400928">
                  <a:extLst>
                    <a:ext uri="{9D8B030D-6E8A-4147-A177-3AD203B41FA5}">
                      <a16:colId xmlns:a16="http://schemas.microsoft.com/office/drawing/2014/main" val="3698228628"/>
                    </a:ext>
                  </a:extLst>
                </a:gridCol>
              </a:tblGrid>
              <a:tr h="35036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44289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A294693C-D24E-418B-B4E9-A50A6C628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965084"/>
              </p:ext>
            </p:extLst>
          </p:nvPr>
        </p:nvGraphicFramePr>
        <p:xfrm>
          <a:off x="6191634" y="2686321"/>
          <a:ext cx="2405568" cy="365760"/>
        </p:xfrm>
        <a:graphic>
          <a:graphicData uri="http://schemas.openxmlformats.org/drawingml/2006/table">
            <a:tbl>
              <a:tblPr rtl="1" firstRow="1" bandRow="1">
                <a:solidFill>
                  <a:schemeClr val="accent6"/>
                </a:solidFill>
                <a:tableStyleId>{5C22544A-7EE6-4342-B048-85BDC9FD1C3A}</a:tableStyleId>
              </a:tblPr>
              <a:tblGrid>
                <a:gridCol w="400928">
                  <a:extLst>
                    <a:ext uri="{9D8B030D-6E8A-4147-A177-3AD203B41FA5}">
                      <a16:colId xmlns:a16="http://schemas.microsoft.com/office/drawing/2014/main" val="2014256154"/>
                    </a:ext>
                  </a:extLst>
                </a:gridCol>
                <a:gridCol w="400928">
                  <a:extLst>
                    <a:ext uri="{9D8B030D-6E8A-4147-A177-3AD203B41FA5}">
                      <a16:colId xmlns:a16="http://schemas.microsoft.com/office/drawing/2014/main" val="416447012"/>
                    </a:ext>
                  </a:extLst>
                </a:gridCol>
                <a:gridCol w="400928">
                  <a:extLst>
                    <a:ext uri="{9D8B030D-6E8A-4147-A177-3AD203B41FA5}">
                      <a16:colId xmlns:a16="http://schemas.microsoft.com/office/drawing/2014/main" val="2975900451"/>
                    </a:ext>
                  </a:extLst>
                </a:gridCol>
                <a:gridCol w="400928">
                  <a:extLst>
                    <a:ext uri="{9D8B030D-6E8A-4147-A177-3AD203B41FA5}">
                      <a16:colId xmlns:a16="http://schemas.microsoft.com/office/drawing/2014/main" val="2716868772"/>
                    </a:ext>
                  </a:extLst>
                </a:gridCol>
                <a:gridCol w="400928">
                  <a:extLst>
                    <a:ext uri="{9D8B030D-6E8A-4147-A177-3AD203B41FA5}">
                      <a16:colId xmlns:a16="http://schemas.microsoft.com/office/drawing/2014/main" val="1462015366"/>
                    </a:ext>
                  </a:extLst>
                </a:gridCol>
                <a:gridCol w="400928">
                  <a:extLst>
                    <a:ext uri="{9D8B030D-6E8A-4147-A177-3AD203B41FA5}">
                      <a16:colId xmlns:a16="http://schemas.microsoft.com/office/drawing/2014/main" val="3698228628"/>
                    </a:ext>
                  </a:extLst>
                </a:gridCol>
              </a:tblGrid>
              <a:tr h="35036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44289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4D490972-6634-4EFA-A5B0-EC96485E7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920321"/>
              </p:ext>
            </p:extLst>
          </p:nvPr>
        </p:nvGraphicFramePr>
        <p:xfrm>
          <a:off x="6191634" y="3353847"/>
          <a:ext cx="2405568" cy="365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0928">
                  <a:extLst>
                    <a:ext uri="{9D8B030D-6E8A-4147-A177-3AD203B41FA5}">
                      <a16:colId xmlns:a16="http://schemas.microsoft.com/office/drawing/2014/main" val="2014256154"/>
                    </a:ext>
                  </a:extLst>
                </a:gridCol>
                <a:gridCol w="400928">
                  <a:extLst>
                    <a:ext uri="{9D8B030D-6E8A-4147-A177-3AD203B41FA5}">
                      <a16:colId xmlns:a16="http://schemas.microsoft.com/office/drawing/2014/main" val="416447012"/>
                    </a:ext>
                  </a:extLst>
                </a:gridCol>
                <a:gridCol w="400928">
                  <a:extLst>
                    <a:ext uri="{9D8B030D-6E8A-4147-A177-3AD203B41FA5}">
                      <a16:colId xmlns:a16="http://schemas.microsoft.com/office/drawing/2014/main" val="2975900451"/>
                    </a:ext>
                  </a:extLst>
                </a:gridCol>
                <a:gridCol w="400928">
                  <a:extLst>
                    <a:ext uri="{9D8B030D-6E8A-4147-A177-3AD203B41FA5}">
                      <a16:colId xmlns:a16="http://schemas.microsoft.com/office/drawing/2014/main" val="2716868772"/>
                    </a:ext>
                  </a:extLst>
                </a:gridCol>
                <a:gridCol w="400928">
                  <a:extLst>
                    <a:ext uri="{9D8B030D-6E8A-4147-A177-3AD203B41FA5}">
                      <a16:colId xmlns:a16="http://schemas.microsoft.com/office/drawing/2014/main" val="1462015366"/>
                    </a:ext>
                  </a:extLst>
                </a:gridCol>
                <a:gridCol w="400928">
                  <a:extLst>
                    <a:ext uri="{9D8B030D-6E8A-4147-A177-3AD203B41FA5}">
                      <a16:colId xmlns:a16="http://schemas.microsoft.com/office/drawing/2014/main" val="3698228628"/>
                    </a:ext>
                  </a:extLst>
                </a:gridCol>
              </a:tblGrid>
              <a:tr h="35036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44289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717D6D1F-1E72-41F6-95B6-28E0E2079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170462"/>
              </p:ext>
            </p:extLst>
          </p:nvPr>
        </p:nvGraphicFramePr>
        <p:xfrm>
          <a:off x="6191634" y="4021373"/>
          <a:ext cx="2405568" cy="365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0928">
                  <a:extLst>
                    <a:ext uri="{9D8B030D-6E8A-4147-A177-3AD203B41FA5}">
                      <a16:colId xmlns:a16="http://schemas.microsoft.com/office/drawing/2014/main" val="2014256154"/>
                    </a:ext>
                  </a:extLst>
                </a:gridCol>
                <a:gridCol w="400928">
                  <a:extLst>
                    <a:ext uri="{9D8B030D-6E8A-4147-A177-3AD203B41FA5}">
                      <a16:colId xmlns:a16="http://schemas.microsoft.com/office/drawing/2014/main" val="416447012"/>
                    </a:ext>
                  </a:extLst>
                </a:gridCol>
                <a:gridCol w="400928">
                  <a:extLst>
                    <a:ext uri="{9D8B030D-6E8A-4147-A177-3AD203B41FA5}">
                      <a16:colId xmlns:a16="http://schemas.microsoft.com/office/drawing/2014/main" val="2975900451"/>
                    </a:ext>
                  </a:extLst>
                </a:gridCol>
                <a:gridCol w="400928">
                  <a:extLst>
                    <a:ext uri="{9D8B030D-6E8A-4147-A177-3AD203B41FA5}">
                      <a16:colId xmlns:a16="http://schemas.microsoft.com/office/drawing/2014/main" val="2716868772"/>
                    </a:ext>
                  </a:extLst>
                </a:gridCol>
                <a:gridCol w="400928">
                  <a:extLst>
                    <a:ext uri="{9D8B030D-6E8A-4147-A177-3AD203B41FA5}">
                      <a16:colId xmlns:a16="http://schemas.microsoft.com/office/drawing/2014/main" val="1462015366"/>
                    </a:ext>
                  </a:extLst>
                </a:gridCol>
                <a:gridCol w="400928">
                  <a:extLst>
                    <a:ext uri="{9D8B030D-6E8A-4147-A177-3AD203B41FA5}">
                      <a16:colId xmlns:a16="http://schemas.microsoft.com/office/drawing/2014/main" val="3698228628"/>
                    </a:ext>
                  </a:extLst>
                </a:gridCol>
              </a:tblGrid>
              <a:tr h="35036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44289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43C07F7E-62AC-4E08-8CBF-7531B29D5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998217"/>
              </p:ext>
            </p:extLst>
          </p:nvPr>
        </p:nvGraphicFramePr>
        <p:xfrm>
          <a:off x="6191634" y="4676707"/>
          <a:ext cx="2405568" cy="365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0928">
                  <a:extLst>
                    <a:ext uri="{9D8B030D-6E8A-4147-A177-3AD203B41FA5}">
                      <a16:colId xmlns:a16="http://schemas.microsoft.com/office/drawing/2014/main" val="2014256154"/>
                    </a:ext>
                  </a:extLst>
                </a:gridCol>
                <a:gridCol w="400928">
                  <a:extLst>
                    <a:ext uri="{9D8B030D-6E8A-4147-A177-3AD203B41FA5}">
                      <a16:colId xmlns:a16="http://schemas.microsoft.com/office/drawing/2014/main" val="416447012"/>
                    </a:ext>
                  </a:extLst>
                </a:gridCol>
                <a:gridCol w="400928">
                  <a:extLst>
                    <a:ext uri="{9D8B030D-6E8A-4147-A177-3AD203B41FA5}">
                      <a16:colId xmlns:a16="http://schemas.microsoft.com/office/drawing/2014/main" val="2975900451"/>
                    </a:ext>
                  </a:extLst>
                </a:gridCol>
                <a:gridCol w="400928">
                  <a:extLst>
                    <a:ext uri="{9D8B030D-6E8A-4147-A177-3AD203B41FA5}">
                      <a16:colId xmlns:a16="http://schemas.microsoft.com/office/drawing/2014/main" val="2716868772"/>
                    </a:ext>
                  </a:extLst>
                </a:gridCol>
                <a:gridCol w="400928">
                  <a:extLst>
                    <a:ext uri="{9D8B030D-6E8A-4147-A177-3AD203B41FA5}">
                      <a16:colId xmlns:a16="http://schemas.microsoft.com/office/drawing/2014/main" val="1462015366"/>
                    </a:ext>
                  </a:extLst>
                </a:gridCol>
                <a:gridCol w="400928">
                  <a:extLst>
                    <a:ext uri="{9D8B030D-6E8A-4147-A177-3AD203B41FA5}">
                      <a16:colId xmlns:a16="http://schemas.microsoft.com/office/drawing/2014/main" val="3698228628"/>
                    </a:ext>
                  </a:extLst>
                </a:gridCol>
              </a:tblGrid>
              <a:tr h="35036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44289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DA5C274D-CEA5-425A-A0D5-2DAFEC3A3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403518"/>
              </p:ext>
            </p:extLst>
          </p:nvPr>
        </p:nvGraphicFramePr>
        <p:xfrm>
          <a:off x="6191634" y="5344233"/>
          <a:ext cx="2405568" cy="365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0928">
                  <a:extLst>
                    <a:ext uri="{9D8B030D-6E8A-4147-A177-3AD203B41FA5}">
                      <a16:colId xmlns:a16="http://schemas.microsoft.com/office/drawing/2014/main" val="2014256154"/>
                    </a:ext>
                  </a:extLst>
                </a:gridCol>
                <a:gridCol w="400928">
                  <a:extLst>
                    <a:ext uri="{9D8B030D-6E8A-4147-A177-3AD203B41FA5}">
                      <a16:colId xmlns:a16="http://schemas.microsoft.com/office/drawing/2014/main" val="416447012"/>
                    </a:ext>
                  </a:extLst>
                </a:gridCol>
                <a:gridCol w="400928">
                  <a:extLst>
                    <a:ext uri="{9D8B030D-6E8A-4147-A177-3AD203B41FA5}">
                      <a16:colId xmlns:a16="http://schemas.microsoft.com/office/drawing/2014/main" val="2975900451"/>
                    </a:ext>
                  </a:extLst>
                </a:gridCol>
                <a:gridCol w="400928">
                  <a:extLst>
                    <a:ext uri="{9D8B030D-6E8A-4147-A177-3AD203B41FA5}">
                      <a16:colId xmlns:a16="http://schemas.microsoft.com/office/drawing/2014/main" val="2716868772"/>
                    </a:ext>
                  </a:extLst>
                </a:gridCol>
                <a:gridCol w="400928">
                  <a:extLst>
                    <a:ext uri="{9D8B030D-6E8A-4147-A177-3AD203B41FA5}">
                      <a16:colId xmlns:a16="http://schemas.microsoft.com/office/drawing/2014/main" val="1462015366"/>
                    </a:ext>
                  </a:extLst>
                </a:gridCol>
                <a:gridCol w="400928">
                  <a:extLst>
                    <a:ext uri="{9D8B030D-6E8A-4147-A177-3AD203B41FA5}">
                      <a16:colId xmlns:a16="http://schemas.microsoft.com/office/drawing/2014/main" val="3698228628"/>
                    </a:ext>
                  </a:extLst>
                </a:gridCol>
              </a:tblGrid>
              <a:tr h="35036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44289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EA8D84F8-69C3-45D1-AB68-46860EC6B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09835"/>
              </p:ext>
            </p:extLst>
          </p:nvPr>
        </p:nvGraphicFramePr>
        <p:xfrm>
          <a:off x="6191634" y="5957754"/>
          <a:ext cx="2405568" cy="365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0928">
                  <a:extLst>
                    <a:ext uri="{9D8B030D-6E8A-4147-A177-3AD203B41FA5}">
                      <a16:colId xmlns:a16="http://schemas.microsoft.com/office/drawing/2014/main" val="2014256154"/>
                    </a:ext>
                  </a:extLst>
                </a:gridCol>
                <a:gridCol w="400928">
                  <a:extLst>
                    <a:ext uri="{9D8B030D-6E8A-4147-A177-3AD203B41FA5}">
                      <a16:colId xmlns:a16="http://schemas.microsoft.com/office/drawing/2014/main" val="416447012"/>
                    </a:ext>
                  </a:extLst>
                </a:gridCol>
                <a:gridCol w="400928">
                  <a:extLst>
                    <a:ext uri="{9D8B030D-6E8A-4147-A177-3AD203B41FA5}">
                      <a16:colId xmlns:a16="http://schemas.microsoft.com/office/drawing/2014/main" val="2975900451"/>
                    </a:ext>
                  </a:extLst>
                </a:gridCol>
                <a:gridCol w="400928">
                  <a:extLst>
                    <a:ext uri="{9D8B030D-6E8A-4147-A177-3AD203B41FA5}">
                      <a16:colId xmlns:a16="http://schemas.microsoft.com/office/drawing/2014/main" val="2716868772"/>
                    </a:ext>
                  </a:extLst>
                </a:gridCol>
                <a:gridCol w="400928">
                  <a:extLst>
                    <a:ext uri="{9D8B030D-6E8A-4147-A177-3AD203B41FA5}">
                      <a16:colId xmlns:a16="http://schemas.microsoft.com/office/drawing/2014/main" val="1462015366"/>
                    </a:ext>
                  </a:extLst>
                </a:gridCol>
                <a:gridCol w="400928">
                  <a:extLst>
                    <a:ext uri="{9D8B030D-6E8A-4147-A177-3AD203B41FA5}">
                      <a16:colId xmlns:a16="http://schemas.microsoft.com/office/drawing/2014/main" val="3698228628"/>
                    </a:ext>
                  </a:extLst>
                </a:gridCol>
              </a:tblGrid>
              <a:tr h="35036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442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0F75803-BFB5-4823-959F-8663D425D821}"/>
              </a:ext>
            </a:extLst>
          </p:cNvPr>
          <p:cNvSpPr txBox="1"/>
          <p:nvPr/>
        </p:nvSpPr>
        <p:spPr>
          <a:xfrm>
            <a:off x="8483313" y="2044909"/>
            <a:ext cx="324360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בחירת הנתונים מרגיסטר </a:t>
            </a:r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he-IL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או </a:t>
            </a:r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</a:t>
            </a:r>
            <a:endParaRPr lang="he-IL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1467E8-1BC1-4381-9FB4-5C8750CCCF51}"/>
              </a:ext>
            </a:extLst>
          </p:cNvPr>
          <p:cNvSpPr txBox="1"/>
          <p:nvPr/>
        </p:nvSpPr>
        <p:spPr>
          <a:xfrm>
            <a:off x="8412288" y="2668827"/>
            <a:ext cx="149440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פעולת חיבור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DA5252-CDE6-4415-ACE9-FFC71B1251C1}"/>
              </a:ext>
            </a:extLst>
          </p:cNvPr>
          <p:cNvSpPr txBox="1"/>
          <p:nvPr/>
        </p:nvSpPr>
        <p:spPr>
          <a:xfrm>
            <a:off x="8416747" y="3346276"/>
            <a:ext cx="149440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פעולת חיסור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D03FD5-1EA4-4976-8639-53BC228BC31C}"/>
              </a:ext>
            </a:extLst>
          </p:cNvPr>
          <p:cNvSpPr txBox="1"/>
          <p:nvPr/>
        </p:nvSpPr>
        <p:spPr>
          <a:xfrm>
            <a:off x="8483313" y="3877836"/>
            <a:ext cx="377971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פעולת הזזה; שלושת הביטים הכתומים מייצגים את מספר ההזזות בבינארית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FC9200-5906-4401-A824-6EE2703F284D}"/>
              </a:ext>
            </a:extLst>
          </p:cNvPr>
          <p:cNvSpPr txBox="1"/>
          <p:nvPr/>
        </p:nvSpPr>
        <p:spPr>
          <a:xfrm>
            <a:off x="8369399" y="4677444"/>
            <a:ext cx="149440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פעולת </a:t>
            </a:r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</a:t>
            </a:r>
            <a:endParaRPr lang="he-IL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6B1D73-248E-4C31-9B6B-DAAC18DE8580}"/>
              </a:ext>
            </a:extLst>
          </p:cNvPr>
          <p:cNvSpPr txBox="1"/>
          <p:nvPr/>
        </p:nvSpPr>
        <p:spPr>
          <a:xfrm>
            <a:off x="8237165" y="5350717"/>
            <a:ext cx="149440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פעולת </a:t>
            </a:r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</a:t>
            </a:r>
            <a:endParaRPr lang="he-IL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1B1BCA-DDE8-4659-A9AB-ABD89A1357D1}"/>
              </a:ext>
            </a:extLst>
          </p:cNvPr>
          <p:cNvSpPr txBox="1"/>
          <p:nvPr/>
        </p:nvSpPr>
        <p:spPr>
          <a:xfrm>
            <a:off x="8319069" y="5976792"/>
            <a:ext cx="149440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פעולת </a:t>
            </a:r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XOR</a:t>
            </a:r>
            <a:endParaRPr lang="he-IL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7390FA-A1B0-42E8-AC58-A7E85411BF4A}"/>
              </a:ext>
            </a:extLst>
          </p:cNvPr>
          <p:cNvSpPr txBox="1"/>
          <p:nvPr/>
        </p:nvSpPr>
        <p:spPr>
          <a:xfrm>
            <a:off x="6191634" y="1656873"/>
            <a:ext cx="24055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0     1    2    3    4     5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45DC742-A894-4DE5-B15C-95210FAE7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171" y="1787441"/>
            <a:ext cx="4189061" cy="4558683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7029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ip Archives - 8bitwork">
            <a:extLst>
              <a:ext uri="{FF2B5EF4-FFF2-40B4-BE49-F238E27FC236}">
                <a16:creationId xmlns:a16="http://schemas.microsoft.com/office/drawing/2014/main" id="{EB785E86-E986-463B-B7B3-93DC6DA889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" t="3838" r="24829" b="1"/>
          <a:stretch/>
        </p:blipFill>
        <p:spPr bwMode="auto">
          <a:xfrm>
            <a:off x="0" y="-605581"/>
            <a:ext cx="12192000" cy="955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6AF2E2-01F6-4928-9174-B9BB54E6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939" y="-228997"/>
            <a:ext cx="3286122" cy="1933576"/>
          </a:xfrm>
        </p:spPr>
        <p:txBody>
          <a:bodyPr>
            <a:normAutofit/>
          </a:bodyPr>
          <a:lstStyle/>
          <a:p>
            <a:pPr algn="r"/>
            <a:r>
              <a:rPr lang="en-US" sz="60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ADDER</a:t>
            </a:r>
            <a:endParaRPr lang="he-IL" sz="6000" b="1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18B17-52E0-4E34-8BE8-16A09C8C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3774" y="1825625"/>
            <a:ext cx="4010025" cy="4351338"/>
          </a:xfrm>
        </p:spPr>
        <p:txBody>
          <a:bodyPr/>
          <a:lstStyle/>
          <a:p>
            <a:r>
              <a:rPr lang="he-IL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השהיית הזמנים הכולל  של מחזור ה</a:t>
            </a:r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ADDER</a:t>
            </a:r>
            <a:r>
              <a:rPr lang="he-IL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היא</a:t>
            </a:r>
            <a:r>
              <a:rPr lang="en-US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psec</a:t>
            </a:r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he-IL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373</a:t>
            </a:r>
          </a:p>
          <a:p>
            <a:endParaRPr lang="he-IL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he-IL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הספק של ה</a:t>
            </a:r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ADDER</a:t>
            </a:r>
            <a:r>
              <a:rPr lang="he-IL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</a:p>
          <a:p>
            <a:endParaRPr lang="he-IL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60E02C-24E8-4B62-B8B5-956D46493C1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821" y="2681557"/>
            <a:ext cx="5998526" cy="39401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EB6E70F-E413-42E1-8F1B-48A65AAFA8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9377691"/>
                  </p:ext>
                </p:extLst>
              </p:nvPr>
            </p:nvGraphicFramePr>
            <p:xfrm>
              <a:off x="7614920" y="4001294"/>
              <a:ext cx="3439160" cy="2216468"/>
            </p:xfrm>
            <a:graphic>
              <a:graphicData uri="http://schemas.openxmlformats.org/drawingml/2006/table">
                <a:tbl>
                  <a:tblPr rtl="1" firstRow="1" firstCol="1" bandRow="1">
                    <a:tableStyleId>{5C22544A-7EE6-4342-B048-85BDC9FD1C3A}</a:tableStyleId>
                  </a:tblPr>
                  <a:tblGrid>
                    <a:gridCol w="1719580">
                      <a:extLst>
                        <a:ext uri="{9D8B030D-6E8A-4147-A177-3AD203B41FA5}">
                          <a16:colId xmlns:a16="http://schemas.microsoft.com/office/drawing/2014/main" val="56671655"/>
                        </a:ext>
                      </a:extLst>
                    </a:gridCol>
                    <a:gridCol w="1719580">
                      <a:extLst>
                        <a:ext uri="{9D8B030D-6E8A-4147-A177-3AD203B41FA5}">
                          <a16:colId xmlns:a16="http://schemas.microsoft.com/office/drawing/2014/main" val="2867866826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2000" dirty="0">
                              <a:effectLst/>
                            </a:rPr>
                            <a:t>מתח אספקה [</a:t>
                          </a:r>
                          <a:r>
                            <a:rPr lang="en-US" sz="2000" dirty="0">
                              <a:effectLst/>
                            </a:rPr>
                            <a:t>V</a:t>
                          </a:r>
                          <a:r>
                            <a:rPr lang="he-IL" sz="2000" dirty="0">
                              <a:effectLst/>
                            </a:rPr>
                            <a:t>]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</a:rPr>
                            <a:t>הספק כולל [</a:t>
                          </a:r>
                          <a14:m>
                            <m:oMath xmlns:m="http://schemas.openxmlformats.org/officeDocument/2006/math">
                              <m:r>
                                <a:rPr lang="en-US" sz="2000">
                                  <a:effectLst/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sz="2000">
                                  <a:effectLst/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oMath>
                          </a14:m>
                          <a:r>
                            <a:rPr lang="he-IL" sz="2000">
                              <a:effectLst/>
                            </a:rPr>
                            <a:t>]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96921222"/>
                      </a:ext>
                    </a:extLst>
                  </a:tr>
                  <a:tr h="502285"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2000" dirty="0">
                              <a:effectLst/>
                            </a:rPr>
                            <a:t>1.2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2000" dirty="0">
                              <a:effectLst/>
                            </a:rPr>
                            <a:t>18.5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67166612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</a:rPr>
                            <a:t>1.0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2000" dirty="0">
                              <a:effectLst/>
                            </a:rPr>
                            <a:t>7.9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56622456"/>
                      </a:ext>
                    </a:extLst>
                  </a:tr>
                  <a:tr h="502285"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</a:rPr>
                            <a:t>0.9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2000" dirty="0">
                              <a:effectLst/>
                            </a:rPr>
                            <a:t>5.04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47083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EB6E70F-E413-42E1-8F1B-48A65AAFA8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9377691"/>
                  </p:ext>
                </p:extLst>
              </p:nvPr>
            </p:nvGraphicFramePr>
            <p:xfrm>
              <a:off x="7614920" y="4001294"/>
              <a:ext cx="3439160" cy="2216468"/>
            </p:xfrm>
            <a:graphic>
              <a:graphicData uri="http://schemas.openxmlformats.org/drawingml/2006/table">
                <a:tbl>
                  <a:tblPr rtl="1" firstRow="1" firstCol="1" bandRow="1">
                    <a:tableStyleId>{5C22544A-7EE6-4342-B048-85BDC9FD1C3A}</a:tableStyleId>
                  </a:tblPr>
                  <a:tblGrid>
                    <a:gridCol w="1719580">
                      <a:extLst>
                        <a:ext uri="{9D8B030D-6E8A-4147-A177-3AD203B41FA5}">
                          <a16:colId xmlns:a16="http://schemas.microsoft.com/office/drawing/2014/main" val="56671655"/>
                        </a:ext>
                      </a:extLst>
                    </a:gridCol>
                    <a:gridCol w="1719580">
                      <a:extLst>
                        <a:ext uri="{9D8B030D-6E8A-4147-A177-3AD203B41FA5}">
                          <a16:colId xmlns:a16="http://schemas.microsoft.com/office/drawing/2014/main" val="2867866826"/>
                        </a:ext>
                      </a:extLst>
                    </a:gridCol>
                  </a:tblGrid>
                  <a:tr h="678498"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2000" dirty="0">
                              <a:effectLst/>
                            </a:rPr>
                            <a:t>מתח אספקה [</a:t>
                          </a:r>
                          <a:r>
                            <a:rPr lang="en-US" sz="2000" dirty="0">
                              <a:effectLst/>
                            </a:rPr>
                            <a:t>V</a:t>
                          </a:r>
                          <a:r>
                            <a:rPr lang="he-IL" sz="2000" dirty="0">
                              <a:effectLst/>
                            </a:rPr>
                            <a:t>]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00709" t="-9009" r="-1418" b="-2369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6921222"/>
                      </a:ext>
                    </a:extLst>
                  </a:tr>
                  <a:tr h="502285"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2000" dirty="0">
                              <a:effectLst/>
                            </a:rPr>
                            <a:t>1.2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2000" dirty="0">
                              <a:effectLst/>
                            </a:rPr>
                            <a:t>18.5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67166612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</a:rPr>
                            <a:t>1.0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2000" dirty="0">
                              <a:effectLst/>
                            </a:rPr>
                            <a:t>7.9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56622456"/>
                      </a:ext>
                    </a:extLst>
                  </a:tr>
                  <a:tr h="502285"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</a:rPr>
                            <a:t>0.9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e-IL" sz="2000" dirty="0">
                              <a:effectLst/>
                            </a:rPr>
                            <a:t>5.04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470832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648B925-66B0-4147-A682-5AC857ED89C9}"/>
              </a:ext>
            </a:extLst>
          </p:cNvPr>
          <p:cNvPicPr/>
          <p:nvPr/>
        </p:nvPicPr>
        <p:blipFill rotWithShape="1">
          <a:blip r:embed="rId5"/>
          <a:srcRect l="33020" r="33537"/>
          <a:stretch/>
        </p:blipFill>
        <p:spPr>
          <a:xfrm>
            <a:off x="835374" y="787694"/>
            <a:ext cx="2590800" cy="293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0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8A27-A938-475F-B774-C646CC0A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C6525-F9C7-4804-AF98-EE31D71DE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Picture 4" descr="Vector Blue Electronic Circuit Board Background Royalty Free Cliparts,  Vectors, And Stock Illustration. Image 81477230.">
            <a:extLst>
              <a:ext uri="{FF2B5EF4-FFF2-40B4-BE49-F238E27FC236}">
                <a16:creationId xmlns:a16="http://schemas.microsoft.com/office/drawing/2014/main" id="{37BE61C0-D42E-4853-99A8-C9FD92966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" y="-149269"/>
            <a:ext cx="12211897" cy="762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FFDE6D8-1D07-4D7E-8A71-F2F11CFF2D91}"/>
              </a:ext>
            </a:extLst>
          </p:cNvPr>
          <p:cNvSpPr txBox="1">
            <a:spLocks/>
          </p:cNvSpPr>
          <p:nvPr/>
        </p:nvSpPr>
        <p:spPr>
          <a:xfrm>
            <a:off x="710468" y="508584"/>
            <a:ext cx="3811893" cy="1802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ALU</a:t>
            </a:r>
            <a:endParaRPr lang="he-IL" sz="138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284466-F29A-416E-83C8-D0C7187FAC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92498" y="696550"/>
                <a:ext cx="6364350" cy="1802396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he-IL" sz="24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r>
                  <a:rPr lang="he-IL" sz="2400" b="1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צריכת ההספק הכוללת במעגל הינה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𝟔𝟗𝟓</m:t>
                    </m:r>
                    <m:r>
                      <a:rPr lang="en-US" sz="2400" b="1" i="1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400" b="1" i="1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2400" b="1" i="1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he-IL" sz="2400" b="1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.</a:t>
                </a:r>
                <a:endParaRPr lang="en-US" sz="24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pPr algn="ctr"/>
                <a:r>
                  <a:rPr lang="he-IL" sz="2400" b="1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תוספת שערי ה-</a:t>
                </a:r>
                <a:r>
                  <a:rPr lang="en-US" sz="2400" b="1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AND</a:t>
                </a:r>
                <a:r>
                  <a:rPr lang="he-IL" sz="2400" b="1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תורמים לחיסכון של כ-</a:t>
                </a:r>
                <a:r>
                  <a:rPr lang="en-US" sz="2400" b="1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27% </a:t>
                </a:r>
                <a:r>
                  <a:rPr lang="he-IL" sz="2400" b="1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בהספק.</a:t>
                </a:r>
                <a:endParaRPr lang="en-US" sz="24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endParaRPr lang="he-IL" sz="24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284466-F29A-416E-83C8-D0C7187FA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498" y="696550"/>
                <a:ext cx="6364350" cy="1802396"/>
              </a:xfrm>
              <a:prstGeom prst="rect">
                <a:avLst/>
              </a:prstGeom>
              <a:blipFill>
                <a:blip r:embed="rId3"/>
                <a:stretch>
                  <a:fillRect l="-2682" r="-16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5BE9FD6-C576-4DF1-BF30-415701F1B5B2}"/>
              </a:ext>
            </a:extLst>
          </p:cNvPr>
          <p:cNvPicPr/>
          <p:nvPr/>
        </p:nvPicPr>
        <p:blipFill rotWithShape="1">
          <a:blip r:embed="rId4"/>
          <a:srcRect l="43643" t="17257" r="9343" b="13720"/>
          <a:stretch/>
        </p:blipFill>
        <p:spPr>
          <a:xfrm>
            <a:off x="959278" y="2839125"/>
            <a:ext cx="4496516" cy="3815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CD5A28-B768-483D-9981-40B2801DD93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3550" y="3043427"/>
            <a:ext cx="6562725" cy="3152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3881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ip Archives - 8bitwork">
            <a:extLst>
              <a:ext uri="{FF2B5EF4-FFF2-40B4-BE49-F238E27FC236}">
                <a16:creationId xmlns:a16="http://schemas.microsoft.com/office/drawing/2014/main" id="{C2CE117D-5A05-4C46-99FE-37AA3C6656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" t="3838" r="24829" b="1"/>
          <a:stretch/>
        </p:blipFill>
        <p:spPr bwMode="auto">
          <a:xfrm>
            <a:off x="0" y="-605581"/>
            <a:ext cx="12192000" cy="955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B53FA4-1EB3-4B24-A431-D1CD18DF9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he-IL" sz="5200"/>
              <a:t>תודות: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ECEAAC-6AD3-4538-89E9-D84E851F79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83713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473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245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Wingdings</vt:lpstr>
      <vt:lpstr>Office Theme</vt:lpstr>
      <vt:lpstr>פרויקט תכנון ALU </vt:lpstr>
      <vt:lpstr>סכמה כללית תכנון הALU התבצע בשלבים הבאים:</vt:lpstr>
      <vt:lpstr>ארכיטקטורת הALU:</vt:lpstr>
      <vt:lpstr>עקרון האופקוד  מורכב מ 6 ביטים בעלי צירוף ייחודי לכל פעולה אשר מפעיל אחד משלושה סוגי בלוקים עיקריים: </vt:lpstr>
      <vt:lpstr>ADDER</vt:lpstr>
      <vt:lpstr>PowerPoint Presentation</vt:lpstr>
      <vt:lpstr>תודות: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תכנון ALU </dc:title>
  <dc:creator>timstit</dc:creator>
  <cp:lastModifiedBy>timstit</cp:lastModifiedBy>
  <cp:revision>13</cp:revision>
  <dcterms:created xsi:type="dcterms:W3CDTF">2020-09-22T17:46:06Z</dcterms:created>
  <dcterms:modified xsi:type="dcterms:W3CDTF">2020-09-23T15:13:56Z</dcterms:modified>
</cp:coreProperties>
</file>