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64" r:id="rId4"/>
    <p:sldId id="257" r:id="rId5"/>
    <p:sldId id="266" r:id="rId6"/>
    <p:sldId id="271" r:id="rId7"/>
    <p:sldId id="259" r:id="rId8"/>
    <p:sldId id="260" r:id="rId9"/>
    <p:sldId id="272" r:id="rId10"/>
    <p:sldId id="273" r:id="rId11"/>
    <p:sldId id="276" r:id="rId12"/>
    <p:sldId id="275" r:id="rId13"/>
    <p:sldId id="274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ADB1-EB5B-4D09-85A4-188A5269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917B6-B67C-4640-8730-1D224960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C288-955E-47C9-A4D4-867F49BA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BF57C-6EDE-4716-89FD-D5411DAD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2AD8-223A-4E58-81EC-FEE3B63A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653-3BF2-449B-B26C-5B480467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3FBD2-8D4B-478D-8386-40DE4DDD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2E5F-DDE8-46F5-B62C-33075980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FB0A-F39D-4088-96FE-7E2530A9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4B83-BEEF-46B7-90D0-3B98FFB9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8FA9F-7B4F-450F-9095-D598043F9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13AE5-C577-4150-9A46-992DEBEA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6413-B6A4-4994-8BA9-442FF04E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8727-F220-4330-B6EB-0C7F46F8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8C54-06F0-4C89-BECA-F237DAE4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6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B56E-AB68-416D-BFDC-146C435C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4227-3E86-4F12-912D-7B541869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7641-6936-4FA3-884B-543FB45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CDAA-7D01-4B34-B688-821D8C77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FC46-0E79-4DE9-8A39-8F20C76D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3F8B-665C-4F81-9A47-5BE4B4A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2477-8DFC-48DF-8B7F-847D61109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F7B2-621C-430B-8B47-02DCBDB6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CDEC-2DEE-4C2B-B3CC-BF7192BE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92C8-C750-4ECA-ACBC-010F13CF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B491-01B7-457B-84AC-F75F28E8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614A-BA3C-4371-9E5B-9FB9E15BD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527E-E053-41F9-BC65-6B74B2A3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728F1-A397-4771-91D0-9C6CE963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F5B1F-C6C6-4B5E-9850-6CA1734E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88B3F-87C0-4832-8119-A338C6A8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6A-1D1F-41D6-9678-51AB8C83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1ABA9-0784-4743-8488-2937492E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08FB2-CDDD-40E8-8641-BC34484DB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15F1D-3F59-4225-8052-31D660DC5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9DA81-5DA9-4B71-A1B7-F3736B83E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C7E51-C745-4FFA-879D-EF86355A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3D045-E57F-4665-8725-C7D18C70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06274-6FF8-40B2-A384-413F002C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D9DE-6EBF-4490-9BCA-FD7D28F9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3C5-CFF4-414C-BEE0-8170A769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83A51-C2C6-4EB8-A58C-CCE8096A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F392-6C11-44A3-8EF0-6628077E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1CC16-4350-424E-BC0D-64502799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20A94-6152-4700-B6EB-A36D6B7B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8322F-7030-4E6B-B8FF-1B6D0DC0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5965-F4E0-421F-8E11-A7D9E7DF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4306-2733-4ABE-81BB-1AF85982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FCFF-9D41-4043-A26A-B5EDDB3F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49400-DC4E-443A-ABA8-4572E34A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F885-0D5C-4BFB-905A-3549F4EB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083B5-956E-4079-9704-224602A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8A80-3370-4FBA-A8B4-EA139D21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5A6E3-B3BD-445B-9AAD-B5607445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F854B-73F0-4AD5-8817-81141AEDA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19265-99C0-4D82-BB95-8CBEC7F9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F1120-BABD-40AB-8E91-4B3CDCF8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5B056-0294-49D5-B28E-A6C8E39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25">
              <a:schemeClr val="bg2">
                <a:lumMod val="25000"/>
              </a:schemeClr>
            </a:gs>
            <a:gs pos="14000">
              <a:schemeClr val="accent1">
                <a:lumMod val="5000"/>
                <a:lumOff val="95000"/>
              </a:schemeClr>
            </a:gs>
            <a:gs pos="73000">
              <a:schemeClr val="bg1"/>
            </a:gs>
            <a:gs pos="100000">
              <a:schemeClr val="bg1"/>
            </a:gs>
            <a:gs pos="13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3A1E4-F15F-4569-A209-AF0F5D46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59B8-04CA-4220-8067-039EE9A12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C53A-8CBB-408A-B346-E85C4FB3D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B98B3-0699-4ECB-8AF7-CAE3311D72EB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3193-C59F-4F9F-B871-0CAF4D43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B75A-B3D3-41BD-86B9-797E0D22A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FC40-23AF-49E8-85D0-ADE870A2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www.sciencedirect.com/topics/engineering/convolutional-neural-networ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arxiv.org/pdf/2005.0689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C38AF7-07AC-44AD-B8C3-7E0859123D66}"/>
              </a:ext>
            </a:extLst>
          </p:cNvPr>
          <p:cNvSpPr txBox="1"/>
          <p:nvPr/>
        </p:nvSpPr>
        <p:spPr>
          <a:xfrm>
            <a:off x="1185451" y="388119"/>
            <a:ext cx="10098188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מס' פרויקט:</a:t>
            </a:r>
          </a:p>
          <a:p>
            <a:pPr algn="r" rtl="1"/>
            <a:r>
              <a:rPr lang="he-IL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20-1-1-2187</a:t>
            </a:r>
            <a:endParaRPr lang="he-IL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he-IL" sz="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שם הפרויקט:</a:t>
            </a:r>
            <a:br>
              <a:rPr lang="he-I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מימוש וסימולציה של מאיץ למערכות לומדות על רכיב </a:t>
            </a:r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FPGA</a:t>
            </a:r>
            <a:endParaRPr lang="he-IL" sz="3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he-IL" sz="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מגישים:</a:t>
            </a:r>
            <a:br>
              <a:rPr lang="he-I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 צבר       </a:t>
            </a: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208723627</a:t>
            </a:r>
            <a:b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חיים גרודה </a:t>
            </a: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312562721</a:t>
            </a:r>
            <a:br>
              <a:rPr lang="he-I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מנחה:</a:t>
            </a:r>
          </a:p>
          <a:p>
            <a:pPr algn="r" rtl="1"/>
            <a: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יוני זייפרט</a:t>
            </a:r>
            <a:br>
              <a:rPr lang="he-IL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he-IL" sz="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מקום ביצוע:</a:t>
            </a:r>
          </a:p>
          <a:p>
            <a:pPr algn="r" rtl="1"/>
            <a:r>
              <a:rPr lang="he-IL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אוניברסיטה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99961-1F9A-4EB6-90F1-04E394F5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3" y="3429000"/>
            <a:ext cx="38957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8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481A7-99E3-4E0E-90C2-D5DD044C8D7A}"/>
              </a:ext>
            </a:extLst>
          </p:cNvPr>
          <p:cNvSpPr/>
          <p:nvPr/>
        </p:nvSpPr>
        <p:spPr>
          <a:xfrm>
            <a:off x="160462" y="141457"/>
            <a:ext cx="25442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92863B-65AA-49C6-BD45-13A0BF8E398B}"/>
              </a:ext>
            </a:extLst>
          </p:cNvPr>
          <p:cNvSpPr txBox="1"/>
          <p:nvPr/>
        </p:nvSpPr>
        <p:spPr>
          <a:xfrm>
            <a:off x="1362148" y="1535685"/>
            <a:ext cx="4948308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MNIST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SD card FatFS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B022D2-E0E4-4250-9C4E-088F8282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70" y="1321811"/>
            <a:ext cx="4184727" cy="2345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44FB21-0B86-4A4D-81AF-D263DCF00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891" y="4031514"/>
            <a:ext cx="4174673" cy="15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481A7-99E3-4E0E-90C2-D5DD044C8D7A}"/>
              </a:ext>
            </a:extLst>
          </p:cNvPr>
          <p:cNvSpPr/>
          <p:nvPr/>
        </p:nvSpPr>
        <p:spPr>
          <a:xfrm>
            <a:off x="164962" y="122985"/>
            <a:ext cx="1851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DF528A7F-BB59-4E27-A3B1-4540D8209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0" y="4055012"/>
            <a:ext cx="11290518" cy="22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5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481A7-99E3-4E0E-90C2-D5DD044C8D7A}"/>
              </a:ext>
            </a:extLst>
          </p:cNvPr>
          <p:cNvSpPr/>
          <p:nvPr/>
        </p:nvSpPr>
        <p:spPr>
          <a:xfrm>
            <a:off x="164962" y="122985"/>
            <a:ext cx="1851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6D9DB-DDE8-420C-8197-82874AEB1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78" y="3259426"/>
            <a:ext cx="63627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38D02-7801-4E34-B9FA-A8DF5178A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59" y="1439862"/>
            <a:ext cx="6362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0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481A7-99E3-4E0E-90C2-D5DD044C8D7A}"/>
              </a:ext>
            </a:extLst>
          </p:cNvPr>
          <p:cNvSpPr/>
          <p:nvPr/>
        </p:nvSpPr>
        <p:spPr>
          <a:xfrm>
            <a:off x="175881" y="122985"/>
            <a:ext cx="26981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5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3795BC-54D1-43E5-A405-8FBF2482E6D6}"/>
              </a:ext>
            </a:extLst>
          </p:cNvPr>
          <p:cNvSpPr/>
          <p:nvPr/>
        </p:nvSpPr>
        <p:spPr>
          <a:xfrm>
            <a:off x="116552" y="123430"/>
            <a:ext cx="82894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CNN – Convolutional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12635-5B57-402E-92F3-00CB8E9C88E1}"/>
              </a:ext>
            </a:extLst>
          </p:cNvPr>
          <p:cNvSpPr txBox="1"/>
          <p:nvPr/>
        </p:nvSpPr>
        <p:spPr>
          <a:xfrm>
            <a:off x="-116772" y="1224887"/>
            <a:ext cx="7029299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Achieved great success in image classification, speech recognition and more.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Research hotspot in many scientific fields.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Widely used in the industry, such as for autonomous cars, security systems, health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9245E-1B8D-45DD-96A1-9F30ACC674DB}"/>
              </a:ext>
            </a:extLst>
          </p:cNvPr>
          <p:cNvSpPr txBox="1"/>
          <p:nvPr/>
        </p:nvSpPr>
        <p:spPr>
          <a:xfrm>
            <a:off x="-116772" y="4004412"/>
            <a:ext cx="6779099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CNN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Convolution - </a:t>
            </a:r>
            <a:r>
              <a:rPr lang="en-US" sz="2000" dirty="0">
                <a:cs typeface="Arial" panose="020B0604020202020204" pitchFamily="34" charset="0"/>
              </a:rPr>
              <a:t>Feature extraction using filters (85-90%)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Activation – </a:t>
            </a:r>
            <a:r>
              <a:rPr lang="en-US" sz="2000" dirty="0">
                <a:cs typeface="Arial" panose="020B0604020202020204" pitchFamily="34" charset="0"/>
              </a:rPr>
              <a:t>Introduce nonlinearity</a:t>
            </a:r>
            <a:endParaRPr lang="en-US" sz="1050" b="1" dirty="0"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Pooling - </a:t>
            </a:r>
            <a:r>
              <a:rPr lang="en-US" sz="2000" dirty="0">
                <a:cs typeface="Arial" panose="020B0604020202020204" pitchFamily="34" charset="0"/>
              </a:rPr>
              <a:t>Reduce spatial dimensions</a:t>
            </a:r>
            <a:endParaRPr lang="en-US" sz="1050" dirty="0"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Fully Connected - </a:t>
            </a:r>
            <a:r>
              <a:rPr lang="en-US" sz="2000" dirty="0">
                <a:cs typeface="Arial" panose="020B0604020202020204" pitchFamily="34" charset="0"/>
              </a:rPr>
              <a:t>Final classification decision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3D19-DFED-421A-9512-61F416A08E73}"/>
              </a:ext>
            </a:extLst>
          </p:cNvPr>
          <p:cNvSpPr txBox="1"/>
          <p:nvPr/>
        </p:nvSpPr>
        <p:spPr>
          <a:xfrm>
            <a:off x="8162720" y="6212463"/>
            <a:ext cx="348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</a:t>
            </a:r>
            <a:r>
              <a:rPr lang="en-US" sz="1200" dirty="0"/>
              <a:t>: Implemented CNN model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1F107EC-A8BA-4541-98A9-30B4A12C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24" y="4362275"/>
            <a:ext cx="4549488" cy="177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92AE29-C244-4EAA-93FC-46724DDC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27" y="1264444"/>
            <a:ext cx="3570993" cy="24407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CEC31-E19D-44C4-847B-D0318EA654D0}"/>
              </a:ext>
            </a:extLst>
          </p:cNvPr>
          <p:cNvSpPr txBox="1"/>
          <p:nvPr/>
        </p:nvSpPr>
        <p:spPr>
          <a:xfrm>
            <a:off x="7122254" y="3737189"/>
            <a:ext cx="417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</a:t>
            </a:r>
            <a:r>
              <a:rPr lang="en-US" sz="1200" dirty="0"/>
              <a:t>: The “view” of a Tesla autonomous driving computer</a:t>
            </a:r>
          </a:p>
        </p:txBody>
      </p:sp>
    </p:spTree>
    <p:extLst>
      <p:ext uri="{BB962C8B-B14F-4D97-AF65-F5344CB8AC3E}">
        <p14:creationId xmlns:p14="http://schemas.microsoft.com/office/powerpoint/2010/main" val="154862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DBEA23-982B-4FA9-A318-694006B505E2}"/>
              </a:ext>
            </a:extLst>
          </p:cNvPr>
          <p:cNvSpPr/>
          <p:nvPr/>
        </p:nvSpPr>
        <p:spPr>
          <a:xfrm>
            <a:off x="169281" y="138499"/>
            <a:ext cx="40660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CNN Acceleration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5E69D-D14F-472B-AD95-C09031312AF1}"/>
              </a:ext>
            </a:extLst>
          </p:cNvPr>
          <p:cNvSpPr txBox="1"/>
          <p:nvPr/>
        </p:nvSpPr>
        <p:spPr>
          <a:xfrm>
            <a:off x="-171155" y="1073372"/>
            <a:ext cx="8123918" cy="84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Motivation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high accuracy comes with high computation time and high-power consumption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need to include such image recognition capabilities in embedded systems with tight real-time and power constraints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Objectives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Acceleration </a:t>
            </a:r>
            <a:r>
              <a:rPr lang="en-US" sz="2000" dirty="0">
                <a:cs typeface="Arial" panose="020B0604020202020204" pitchFamily="34" charset="0"/>
              </a:rPr>
              <a:t>– </a:t>
            </a:r>
            <a:r>
              <a:rPr lang="en" sz="2000" b="0" kern="1200" baseline="0" dirty="0">
                <a:solidFill>
                  <a:schemeClr val="tx1"/>
                </a:solidFill>
                <a:effectLst/>
                <a:ea typeface="+mn-ea"/>
                <a:cs typeface="Open Sans Hebrew" panose="00000500000000000000" pitchFamily="2" charset="-79"/>
              </a:rPr>
              <a:t>by hardware parallelization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kern="1200" baseline="0" dirty="0">
                <a:solidFill>
                  <a:schemeClr val="tx1"/>
                </a:solidFill>
                <a:effectLst/>
                <a:ea typeface="+mn-ea"/>
                <a:cs typeface="Open Sans Hebrew" panose="00000500000000000000" pitchFamily="2" charset="-79"/>
              </a:rPr>
              <a:t>Accuracy</a:t>
            </a:r>
            <a:r>
              <a:rPr lang="en" sz="2000" b="0" kern="1200" baseline="0" dirty="0">
                <a:solidFill>
                  <a:schemeClr val="tx1"/>
                </a:solidFill>
                <a:effectLst/>
                <a:ea typeface="+mn-ea"/>
                <a:cs typeface="Open Sans Hebrew" panose="00000500000000000000" pitchFamily="2" charset="-79"/>
              </a:rPr>
              <a:t> – reduce loss due to fixed point arithmetic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Power</a:t>
            </a:r>
            <a:r>
              <a:rPr lang="en" sz="20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 – dedicated hardware processing elements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Open Sans Hebrew" panose="00000500000000000000" pitchFamily="2" charset="-79"/>
              </a:rPr>
              <a:t>Utilization </a:t>
            </a:r>
            <a:r>
              <a:rPr lang="en" sz="2000" dirty="0">
                <a:cs typeface="Open Sans Hebrew" panose="00000500000000000000" pitchFamily="2" charset="-79"/>
              </a:rPr>
              <a:t>– FPGA resources</a:t>
            </a:r>
          </a:p>
          <a:p>
            <a:pPr lvl="1">
              <a:lnSpc>
                <a:spcPct val="150000"/>
              </a:lnSpc>
            </a:pPr>
            <a:endParaRPr lang="en" sz="2000" dirty="0">
              <a:cs typeface="Open Sans Hebrew" panose="00000500000000000000" pitchFamily="2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Open Sans Hebrew" panose="00000500000000000000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Computationally intensive,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85%-90%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computations 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sz="20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Open Sans Hebrew" panose="00000500000000000000" pitchFamily="2" charset="-79"/>
            </a:endParaRP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93F02974-EA31-42C2-99A6-7E1F12479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549" y="1168758"/>
            <a:ext cx="3096060" cy="2260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52F3C-3A4C-448B-B4A7-3472D09AE5CE}"/>
              </a:ext>
            </a:extLst>
          </p:cNvPr>
          <p:cNvSpPr txBox="1"/>
          <p:nvPr/>
        </p:nvSpPr>
        <p:spPr>
          <a:xfrm>
            <a:off x="9155609" y="3429000"/>
            <a:ext cx="348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</a:t>
            </a:r>
            <a:r>
              <a:rPr lang="en-US" sz="1200" dirty="0"/>
              <a:t>: 2D convolution. [</a:t>
            </a:r>
            <a:r>
              <a:rPr lang="en-US" sz="1200" dirty="0">
                <a:hlinkClick r:id="rId4"/>
              </a:rPr>
              <a:t>source</a:t>
            </a:r>
            <a:r>
              <a:rPr lang="en-US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152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6D3A23-C46A-4228-AF5C-A1CCC414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747" y="1201101"/>
            <a:ext cx="2001930" cy="20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A61A7-DDF1-478E-9842-6365D2952B92}"/>
              </a:ext>
            </a:extLst>
          </p:cNvPr>
          <p:cNvSpPr/>
          <p:nvPr/>
        </p:nvSpPr>
        <p:spPr>
          <a:xfrm>
            <a:off x="235465" y="147304"/>
            <a:ext cx="18261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E9B1C-A4EC-4274-9E57-0D9ED5DE2E88}"/>
              </a:ext>
            </a:extLst>
          </p:cNvPr>
          <p:cNvSpPr txBox="1"/>
          <p:nvPr/>
        </p:nvSpPr>
        <p:spPr>
          <a:xfrm>
            <a:off x="82608" y="849527"/>
            <a:ext cx="5717413" cy="2620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Fixed Point Calculations: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Better computation time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Less hardware resources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Possible loss of accuracy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85C1B-2D4A-4CE7-800E-F68F0BE3EF1B}"/>
              </a:ext>
            </a:extLst>
          </p:cNvPr>
          <p:cNvSpPr txBox="1"/>
          <p:nvPr/>
        </p:nvSpPr>
        <p:spPr>
          <a:xfrm>
            <a:off x="5572796" y="3526073"/>
            <a:ext cx="4903248" cy="308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Simulation: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SW implementation of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Comparison time HW vs SW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Compare accuracy HW vs SW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Evaluate power consumption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0413A-36FD-40E1-96D2-966188FDF2C6}"/>
              </a:ext>
            </a:extLst>
          </p:cNvPr>
          <p:cNvSpPr txBox="1"/>
          <p:nvPr/>
        </p:nvSpPr>
        <p:spPr>
          <a:xfrm>
            <a:off x="82608" y="3012812"/>
            <a:ext cx="4903248" cy="2168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High Level Synthesis (HLS)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RTL abstraction</a:t>
            </a:r>
            <a:r>
              <a:rPr lang="en-US" sz="20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Efficiently build and verify hardware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Control design optimization</a:t>
            </a:r>
            <a:endParaRPr lang="en-US" sz="20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5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5690506-9B80-4F74-BA94-7C24ECD3D9C6}"/>
              </a:ext>
            </a:extLst>
          </p:cNvPr>
          <p:cNvSpPr txBox="1"/>
          <p:nvPr/>
        </p:nvSpPr>
        <p:spPr>
          <a:xfrm>
            <a:off x="-234060" y="908847"/>
            <a:ext cx="6829425" cy="541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Processing system (PS):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CPU – Input, output, control and configuration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DDR – memory unit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Programmable Logic (PL):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AXI DMA controller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CNN 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cs typeface="Arial" panose="020B0604020202020204" pitchFamily="34" charset="0"/>
              </a:rPr>
              <a:t>AXI Stream\Lite interfaces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Stream – high throughput (input data)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Lite – static data (kernel/weights)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287C45-8AE5-4C6B-A6A4-EE158C51B7A7}"/>
              </a:ext>
            </a:extLst>
          </p:cNvPr>
          <p:cNvSpPr/>
          <p:nvPr/>
        </p:nvSpPr>
        <p:spPr>
          <a:xfrm>
            <a:off x="234590" y="132798"/>
            <a:ext cx="2946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- Top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F39728-6077-4EEB-91C6-E3D0997D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36" y="2135719"/>
            <a:ext cx="5593939" cy="361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0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2FBD5A-8A1E-4C95-B7FC-F0ED7439010F}"/>
              </a:ext>
            </a:extLst>
          </p:cNvPr>
          <p:cNvSpPr/>
          <p:nvPr/>
        </p:nvSpPr>
        <p:spPr>
          <a:xfrm>
            <a:off x="229157" y="91392"/>
            <a:ext cx="44165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– CNN Core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9DD8-31C8-4067-9576-3932F5E9111A}"/>
              </a:ext>
            </a:extLst>
          </p:cNvPr>
          <p:cNvSpPr txBox="1"/>
          <p:nvPr/>
        </p:nvSpPr>
        <p:spPr>
          <a:xfrm>
            <a:off x="-176717" y="1198406"/>
            <a:ext cx="5855142" cy="6299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FIFO implementation</a:t>
            </a:r>
          </a:p>
          <a:p>
            <a:pPr lvl="1">
              <a:lnSpc>
                <a:spcPct val="150000"/>
              </a:lnSpc>
            </a:pP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is processed “on the fly”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PL-PS bottleneck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AXI Stream for high throughput of processed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AXI Lite for configuration / static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FPGA resources can be utilized for more CNN layers, or for a bigger sliding window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7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0FD181-E021-4147-8ED9-02AEF066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04" y="1598040"/>
            <a:ext cx="4813962" cy="1950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815B0-CAAE-4AC7-9A1A-2C1004923AD4}"/>
                  </a:ext>
                </a:extLst>
              </p:cNvPr>
              <p:cNvSpPr txBox="1"/>
              <p:nvPr/>
            </p:nvSpPr>
            <p:spPr>
              <a:xfrm>
                <a:off x="64008" y="1413644"/>
                <a:ext cx="6638796" cy="4928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Sliding Window Block</a:t>
                </a:r>
              </a:p>
              <a:p>
                <a:pPr lvl="1">
                  <a:lnSpc>
                    <a:spcPct val="150000"/>
                  </a:lnSpc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Convert image section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into vector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reuse – pixel transferred only once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holds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pixels, held inside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FIFO buffers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registers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Image Dimension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Kernel Dimension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815B0-CAAE-4AC7-9A1A-2C100492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" y="1413644"/>
                <a:ext cx="6638796" cy="4928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DC72810-BEDA-48DD-8FEA-001771A55BEF}"/>
              </a:ext>
            </a:extLst>
          </p:cNvPr>
          <p:cNvSpPr/>
          <p:nvPr/>
        </p:nvSpPr>
        <p:spPr>
          <a:xfrm>
            <a:off x="208354" y="138040"/>
            <a:ext cx="56693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– Sliding Window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BFB10-36A9-417F-B718-1B2E8B894B70}"/>
              </a:ext>
            </a:extLst>
          </p:cNvPr>
          <p:cNvSpPr txBox="1"/>
          <p:nvPr/>
        </p:nvSpPr>
        <p:spPr>
          <a:xfrm>
            <a:off x="6920269" y="3641103"/>
            <a:ext cx="374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</a:t>
            </a:r>
            <a:r>
              <a:rPr lang="en-US" sz="1200" dirty="0"/>
              <a:t>: Data reuse / sliding window illustration [</a:t>
            </a:r>
            <a:r>
              <a:rPr lang="en-US" sz="1200" dirty="0">
                <a:hlinkClick r:id="rId4"/>
              </a:rPr>
              <a:t>source</a:t>
            </a:r>
            <a:r>
              <a:rPr lang="en-US" sz="1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7A1FF-0B89-47E3-9A1C-878D730703CC}"/>
              </a:ext>
            </a:extLst>
          </p:cNvPr>
          <p:cNvSpPr txBox="1"/>
          <p:nvPr/>
        </p:nvSpPr>
        <p:spPr>
          <a:xfrm>
            <a:off x="7148840" y="5978212"/>
            <a:ext cx="328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Figure:</a:t>
            </a:r>
            <a:r>
              <a:rPr lang="en-US" sz="1200" dirty="0"/>
              <a:t> 3x3 neighborhood extractor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061F9-AA6B-496B-BBE2-0BC45DE64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486" y="4108966"/>
            <a:ext cx="4621972" cy="17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1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2DB8FA-75BE-4ABF-969C-2C345C9E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13" y="2122631"/>
            <a:ext cx="5989921" cy="33161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82E4F9-7955-40BF-8C70-BB43201B67C0}"/>
              </a:ext>
            </a:extLst>
          </p:cNvPr>
          <p:cNvSpPr/>
          <p:nvPr/>
        </p:nvSpPr>
        <p:spPr>
          <a:xfrm>
            <a:off x="110838" y="132799"/>
            <a:ext cx="66479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Design – Processing Element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C1F29-3C76-4670-9E51-58E15BCBFE93}"/>
              </a:ext>
            </a:extLst>
          </p:cNvPr>
          <p:cNvSpPr txBox="1"/>
          <p:nvPr/>
        </p:nvSpPr>
        <p:spPr>
          <a:xfrm>
            <a:off x="0" y="983486"/>
            <a:ext cx="5717413" cy="631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Single CNN Layer computation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Pooling (Max/Average)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Fully Connected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Stream input/output (AXI Stream)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enters block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Calculation preformed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streamed deeper into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Memory Mapped input (AXI Lite)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 configuration / control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Kernels / weights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E481A7-99E3-4E0E-90C2-D5DD044C8D7A}"/>
              </a:ext>
            </a:extLst>
          </p:cNvPr>
          <p:cNvSpPr/>
          <p:nvPr/>
        </p:nvSpPr>
        <p:spPr>
          <a:xfrm>
            <a:off x="200373" y="123274"/>
            <a:ext cx="35958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3600" b="1" cap="none" spc="0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8438F-15B8-49D6-9B11-659C74687BE2}"/>
              </a:ext>
            </a:extLst>
          </p:cNvPr>
          <p:cNvSpPr txBox="1"/>
          <p:nvPr/>
        </p:nvSpPr>
        <p:spPr>
          <a:xfrm>
            <a:off x="-235743" y="1240121"/>
            <a:ext cx="4948308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 level data-path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 – HW communication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/ Output infrastructure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Will be used as base for CNN data path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E72D7-4921-44EE-B2ED-E3492046B1F8}"/>
              </a:ext>
            </a:extLst>
          </p:cNvPr>
          <p:cNvSpPr txBox="1"/>
          <p:nvPr/>
        </p:nvSpPr>
        <p:spPr>
          <a:xfrm>
            <a:off x="6367442" y="6046828"/>
            <a:ext cx="328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Figure:</a:t>
            </a:r>
            <a:r>
              <a:rPr lang="en-US" sz="1200" dirty="0"/>
              <a:t> Terminal output. TeraTerm capture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09ECE5-A418-4D06-903E-9DC94CEF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14" y="1240121"/>
            <a:ext cx="6125377" cy="25009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660277-7F3A-44D8-BA31-2779DECBF068}"/>
              </a:ext>
            </a:extLst>
          </p:cNvPr>
          <p:cNvSpPr txBox="1"/>
          <p:nvPr/>
        </p:nvSpPr>
        <p:spPr>
          <a:xfrm>
            <a:off x="6921623" y="3464106"/>
            <a:ext cx="3288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Figure:</a:t>
            </a:r>
            <a:r>
              <a:rPr lang="en-US" sz="1200" dirty="0"/>
              <a:t> current project state. Vivado capture</a:t>
            </a: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BB710C-923B-40DA-92BC-BB2D770D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75" y="4341099"/>
            <a:ext cx="6103194" cy="14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7330</TotalTime>
  <Words>526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Chaim Gruda</dc:creator>
  <cp:lastModifiedBy>Chaim Gruda</cp:lastModifiedBy>
  <cp:revision>76</cp:revision>
  <cp:lastPrinted>2021-01-15T09:05:48Z</cp:lastPrinted>
  <dcterms:created xsi:type="dcterms:W3CDTF">2021-01-08T21:27:03Z</dcterms:created>
  <dcterms:modified xsi:type="dcterms:W3CDTF">2021-05-31T18:20:19Z</dcterms:modified>
</cp:coreProperties>
</file>