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9" r:id="rId3"/>
    <p:sldId id="264" r:id="rId4"/>
    <p:sldId id="257" r:id="rId5"/>
    <p:sldId id="266" r:id="rId6"/>
    <p:sldId id="271" r:id="rId7"/>
    <p:sldId id="259" r:id="rId8"/>
    <p:sldId id="260" r:id="rId9"/>
    <p:sldId id="272" r:id="rId10"/>
    <p:sldId id="273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ADB1-EB5B-4D09-85A4-188A5269E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917B6-B67C-4640-8730-1D224960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C288-955E-47C9-A4D4-867F49BA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BF57C-6EDE-4716-89FD-D5411DAD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2AD8-223A-4E58-81EC-FEE3B63A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4653-3BF2-449B-B26C-5B480467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3FBD2-8D4B-478D-8386-40DE4DDD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2E5F-DDE8-46F5-B62C-33075980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FB0A-F39D-4088-96FE-7E2530A9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4B83-BEEF-46B7-90D0-3B98FFB9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8FA9F-7B4F-450F-9095-D598043F9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13AE5-C577-4150-9A46-992DEBEA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6413-B6A4-4994-8BA9-442FF04E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8727-F220-4330-B6EB-0C7F46F8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8C54-06F0-4C89-BECA-F237DAE4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6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B56E-AB68-416D-BFDC-146C435C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4227-3E86-4F12-912D-7B541869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7641-6936-4FA3-884B-543FB45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CDAA-7D01-4B34-B688-821D8C77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FC46-0E79-4DE9-8A39-8F20C76D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3F8B-665C-4F81-9A47-5BE4B4A8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2477-8DFC-48DF-8B7F-847D61109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F7B2-621C-430B-8B47-02DCBDB6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CDEC-2DEE-4C2B-B3CC-BF7192BE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92C8-C750-4ECA-ACBC-010F13CF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B491-01B7-457B-84AC-F75F28E8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614A-BA3C-4371-9E5B-9FB9E15BD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A527E-E053-41F9-BC65-6B74B2A3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728F1-A397-4771-91D0-9C6CE963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F5B1F-C6C6-4B5E-9850-6CA1734E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88B3F-87C0-4832-8119-A338C6A8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6A-1D1F-41D6-9678-51AB8C83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1ABA9-0784-4743-8488-2937492E5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08FB2-CDDD-40E8-8641-BC34484DB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15F1D-3F59-4225-8052-31D660DC5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9DA81-5DA9-4B71-A1B7-F3736B83E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C7E51-C745-4FFA-879D-EF86355A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3D045-E57F-4665-8725-C7D18C70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06274-6FF8-40B2-A384-413F002C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D9DE-6EBF-4490-9BCA-FD7D28F9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3C5-CFF4-414C-BEE0-8170A769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83A51-C2C6-4EB8-A58C-CCE8096A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DF392-6C11-44A3-8EF0-6628077E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1CC16-4350-424E-BC0D-64502799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20A94-6152-4700-B6EB-A36D6B7B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8322F-7030-4E6B-B8FF-1B6D0DC0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5965-F4E0-421F-8E11-A7D9E7DF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4306-2733-4ABE-81BB-1AF85982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FCFF-9D41-4043-A26A-B5EDDB3FF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49400-DC4E-443A-ABA8-4572E34A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5F885-0D5C-4BFB-905A-3549F4EB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083B5-956E-4079-9704-224602A4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6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8A80-3370-4FBA-A8B4-EA139D21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5A6E3-B3BD-445B-9AAD-B5607445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F854B-73F0-4AD5-8817-81141AEDA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19265-99C0-4D82-BB95-8CBEC7F9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F1120-BABD-40AB-8E91-4B3CDCF8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5B056-0294-49D5-B28E-A6C8E392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25">
              <a:schemeClr val="bg2">
                <a:lumMod val="25000"/>
              </a:schemeClr>
            </a:gs>
            <a:gs pos="14000">
              <a:schemeClr val="accent1">
                <a:lumMod val="5000"/>
                <a:lumOff val="95000"/>
              </a:schemeClr>
            </a:gs>
            <a:gs pos="73000">
              <a:schemeClr val="bg1"/>
            </a:gs>
            <a:gs pos="100000">
              <a:schemeClr val="bg1"/>
            </a:gs>
            <a:gs pos="13000">
              <a:schemeClr val="tx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3A1E4-F15F-4569-A209-AF0F5D46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59B8-04CA-4220-8067-039EE9A12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C53A-8CBB-408A-B346-E85C4FB3D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B98B3-0699-4ECB-8AF7-CAE3311D72EB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3193-C59F-4F9F-B871-0CAF4D43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B75A-B3D3-41BD-86B9-797E0D22A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www.sciencedirect.com/topics/engineering/convolutional-neural-network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a-comprehensive-guide-to-convolutional-neural-networks-the-eli5-way-3bd2b1164a53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arxiv.org/pdf/2005.0689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C38AF7-07AC-44AD-B8C3-7E0859123D66}"/>
              </a:ext>
            </a:extLst>
          </p:cNvPr>
          <p:cNvSpPr txBox="1"/>
          <p:nvPr/>
        </p:nvSpPr>
        <p:spPr>
          <a:xfrm>
            <a:off x="1185451" y="388119"/>
            <a:ext cx="10098188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מס' פרויקט:</a:t>
            </a:r>
          </a:p>
          <a:p>
            <a:pPr algn="r" rtl="1"/>
            <a:r>
              <a:rPr lang="he-IL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20-1-1-2187</a:t>
            </a:r>
            <a:endParaRPr lang="he-IL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he-IL" sz="2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שם הפרויקט:</a:t>
            </a:r>
            <a:br>
              <a:rPr lang="he-I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מימוש וסימולציה של מאיץ למערכות לומדות על רכיב </a:t>
            </a:r>
            <a:r>
              <a:rPr lang="en-US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FPGA</a:t>
            </a:r>
            <a:endParaRPr lang="he-IL" sz="36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he-IL" sz="2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מגישים:</a:t>
            </a:r>
            <a:br>
              <a:rPr lang="he-I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 צבר       </a:t>
            </a:r>
            <a: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208723627</a:t>
            </a:r>
            <a:br>
              <a:rPr lang="he-IL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חיים גרודה </a:t>
            </a:r>
            <a: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312562721</a:t>
            </a:r>
            <a:br>
              <a:rPr lang="he-I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מנחה:</a:t>
            </a:r>
          </a:p>
          <a:p>
            <a:pPr algn="r" rtl="1"/>
            <a:r>
              <a:rPr lang="he-IL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יוני זייפרט</a:t>
            </a:r>
            <a:br>
              <a:rPr lang="he-IL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he-IL" sz="2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מקום ביצוע:</a:t>
            </a:r>
          </a:p>
          <a:p>
            <a:pPr algn="r" rtl="1"/>
            <a:r>
              <a:rPr lang="he-IL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אוניברסיטה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99961-1F9A-4EB6-90F1-04E394F5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3" y="3429000"/>
            <a:ext cx="38957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8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E481A7-99E3-4E0E-90C2-D5DD044C8D7A}"/>
              </a:ext>
            </a:extLst>
          </p:cNvPr>
          <p:cNvSpPr/>
          <p:nvPr/>
        </p:nvSpPr>
        <p:spPr>
          <a:xfrm>
            <a:off x="132032" y="113749"/>
            <a:ext cx="40235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 Timeline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EDBA5F49-C74E-4DE9-9B99-9FB51518E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961132"/>
              </p:ext>
            </p:extLst>
          </p:nvPr>
        </p:nvGraphicFramePr>
        <p:xfrm>
          <a:off x="1274618" y="1185804"/>
          <a:ext cx="9875520" cy="534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636">
                  <a:extLst>
                    <a:ext uri="{9D8B030D-6E8A-4147-A177-3AD203B41FA5}">
                      <a16:colId xmlns:a16="http://schemas.microsoft.com/office/drawing/2014/main" val="1671800724"/>
                    </a:ext>
                  </a:extLst>
                </a:gridCol>
                <a:gridCol w="3168073">
                  <a:extLst>
                    <a:ext uri="{9D8B030D-6E8A-4147-A177-3AD203B41FA5}">
                      <a16:colId xmlns:a16="http://schemas.microsoft.com/office/drawing/2014/main" val="1442341044"/>
                    </a:ext>
                  </a:extLst>
                </a:gridCol>
                <a:gridCol w="2019993">
                  <a:extLst>
                    <a:ext uri="{9D8B030D-6E8A-4147-A177-3AD203B41FA5}">
                      <a16:colId xmlns:a16="http://schemas.microsoft.com/office/drawing/2014/main" val="4292057825"/>
                    </a:ext>
                  </a:extLst>
                </a:gridCol>
                <a:gridCol w="1731818">
                  <a:extLst>
                    <a:ext uri="{9D8B030D-6E8A-4147-A177-3AD203B41FA5}">
                      <a16:colId xmlns:a16="http://schemas.microsoft.com/office/drawing/2014/main" val="2258284631"/>
                    </a:ext>
                  </a:extLst>
                </a:gridCol>
              </a:tblGrid>
              <a:tr h="40703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Due/completion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272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CNN Background review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What is CNN?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01.12.2020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completed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39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Learning development tools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Verilog, Vivado, HLS, Zedboard, AXI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01.12.2020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completed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6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Operation Characterization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Complete System design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15.12.2020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completed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088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Top level Data Path infrastructure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implement main data flow interface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10.01.2020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completed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Mid-term presentation</a:t>
                      </a:r>
                      <a:endParaRPr lang="he-IL" sz="1600" dirty="0"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18.01.2021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today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207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 block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Implementation and testing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01.03.2021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76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Sliding Window block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Implementation and testing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01.04.2021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626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CNN integration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Integration of all blocks of the CNN Core and Testing.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15.04.2021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162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TOP level integration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Integrating CNN in TOP design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01.05.2021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Drivers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SW side of CNN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15.05.2021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303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Submitting the poster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20.05.2021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2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Performance improvements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Both HW and SW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01.06.2021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36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CNN Simulation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15.06.2021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6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Project submission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20.06.2021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4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41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3795BC-54D1-43E5-A405-8FBF2482E6D6}"/>
              </a:ext>
            </a:extLst>
          </p:cNvPr>
          <p:cNvSpPr/>
          <p:nvPr/>
        </p:nvSpPr>
        <p:spPr>
          <a:xfrm>
            <a:off x="57829" y="138544"/>
            <a:ext cx="82894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CNN – Convolutional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12635-5B57-402E-92F3-00CB8E9C88E1}"/>
              </a:ext>
            </a:extLst>
          </p:cNvPr>
          <p:cNvSpPr txBox="1"/>
          <p:nvPr/>
        </p:nvSpPr>
        <p:spPr>
          <a:xfrm>
            <a:off x="57829" y="1203570"/>
            <a:ext cx="6271494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Achieved great success in image classification, speech recognition and more.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hotspot in many scientific fields.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Widely used in the industry, such as autonomous robot vision.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7A71F-BE3E-4958-B94E-853C1004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4" y="1203570"/>
            <a:ext cx="3582573" cy="2554475"/>
          </a:xfrm>
          <a:prstGeom prst="rect">
            <a:avLst/>
          </a:prstGeom>
        </p:spPr>
      </p:pic>
      <p:pic>
        <p:nvPicPr>
          <p:cNvPr id="6" name="Picture 2" descr="Convolutional Neural Network: A Step By Step Guide | by Shashikant |  Towards Data Science">
            <a:extLst>
              <a:ext uri="{FF2B5EF4-FFF2-40B4-BE49-F238E27FC236}">
                <a16:creationId xmlns:a16="http://schemas.microsoft.com/office/drawing/2014/main" id="{E7849EB2-F0A1-4888-9B62-3192E5C3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397122"/>
            <a:ext cx="4516022" cy="153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09245E-1B8D-45DD-96A1-9F30ACC674DB}"/>
              </a:ext>
            </a:extLst>
          </p:cNvPr>
          <p:cNvSpPr txBox="1"/>
          <p:nvPr/>
        </p:nvSpPr>
        <p:spPr>
          <a:xfrm>
            <a:off x="-92550" y="3848286"/>
            <a:ext cx="6779099" cy="2158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CNN Structure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Convolution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extraction using filters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Pooling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Reduce spatial dimensions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Fully Connected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Final classification decision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3D19-DFED-421A-9512-61F416A08E73}"/>
              </a:ext>
            </a:extLst>
          </p:cNvPr>
          <p:cNvSpPr txBox="1"/>
          <p:nvPr/>
        </p:nvSpPr>
        <p:spPr>
          <a:xfrm>
            <a:off x="8709891" y="6007275"/>
            <a:ext cx="348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</a:t>
            </a:r>
            <a:r>
              <a:rPr lang="en-US" sz="1200" dirty="0"/>
              <a:t>: CNN layers [google]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497A0-A5CE-4735-9C97-33E857FDC2F9}"/>
              </a:ext>
            </a:extLst>
          </p:cNvPr>
          <p:cNvSpPr txBox="1"/>
          <p:nvPr/>
        </p:nvSpPr>
        <p:spPr>
          <a:xfrm>
            <a:off x="8229601" y="3823521"/>
            <a:ext cx="377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</a:t>
            </a:r>
            <a:r>
              <a:rPr lang="en-US" sz="1200" dirty="0"/>
              <a:t>: image recognition illustration [google]</a:t>
            </a:r>
          </a:p>
        </p:txBody>
      </p:sp>
    </p:spTree>
    <p:extLst>
      <p:ext uri="{BB962C8B-B14F-4D97-AF65-F5344CB8AC3E}">
        <p14:creationId xmlns:p14="http://schemas.microsoft.com/office/powerpoint/2010/main" val="154862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DBEA23-982B-4FA9-A318-694006B505E2}"/>
              </a:ext>
            </a:extLst>
          </p:cNvPr>
          <p:cNvSpPr/>
          <p:nvPr/>
        </p:nvSpPr>
        <p:spPr>
          <a:xfrm>
            <a:off x="169281" y="138499"/>
            <a:ext cx="40660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CNN Acceleration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5E69D-D14F-472B-AD95-C09031312AF1}"/>
              </a:ext>
            </a:extLst>
          </p:cNvPr>
          <p:cNvSpPr txBox="1"/>
          <p:nvPr/>
        </p:nvSpPr>
        <p:spPr>
          <a:xfrm>
            <a:off x="0" y="923886"/>
            <a:ext cx="7127931" cy="5875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Convolutional layers: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Computationally intensive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85%-90%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computations 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SW – sequential calculations using nested loops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HW – parallel calculations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Reduce spatial dimensions by taking Max/Avg</a:t>
            </a:r>
          </a:p>
          <a:p>
            <a:pPr lvl="1">
              <a:lnSpc>
                <a:spcPct val="150000"/>
              </a:lnSpc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Fully Connected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Matrix multiplications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Memory Heavy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93F02974-EA31-42C2-99A6-7E1F12479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8" y="2781301"/>
            <a:ext cx="4504451" cy="32884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3DA9EE-820A-42F2-AA6E-015D58C4D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744" y="1615710"/>
            <a:ext cx="3911279" cy="923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52F3C-3A4C-448B-B4A7-3472D09AE5CE}"/>
              </a:ext>
            </a:extLst>
          </p:cNvPr>
          <p:cNvSpPr txBox="1"/>
          <p:nvPr/>
        </p:nvSpPr>
        <p:spPr>
          <a:xfrm>
            <a:off x="8425767" y="6069722"/>
            <a:ext cx="348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</a:t>
            </a:r>
            <a:r>
              <a:rPr lang="en-US" sz="1200" dirty="0"/>
              <a:t>: 2D convolution. [</a:t>
            </a:r>
            <a:r>
              <a:rPr lang="en-US" sz="1200" dirty="0">
                <a:hlinkClick r:id="rId5"/>
              </a:rPr>
              <a:t>source</a:t>
            </a:r>
            <a:r>
              <a:rPr lang="en-US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152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6D3A23-C46A-4228-AF5C-A1CCC414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88" y="2342004"/>
            <a:ext cx="2001930" cy="20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8A61A7-DDF1-478E-9842-6365D2952B92}"/>
              </a:ext>
            </a:extLst>
          </p:cNvPr>
          <p:cNvSpPr/>
          <p:nvPr/>
        </p:nvSpPr>
        <p:spPr>
          <a:xfrm>
            <a:off x="201203" y="113748"/>
            <a:ext cx="50321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E9B1C-A4EC-4274-9E57-0D9ED5DE2E88}"/>
              </a:ext>
            </a:extLst>
          </p:cNvPr>
          <p:cNvSpPr txBox="1"/>
          <p:nvPr/>
        </p:nvSpPr>
        <p:spPr>
          <a:xfrm>
            <a:off x="0" y="1036398"/>
            <a:ext cx="5717413" cy="539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Fixed Point Calculations: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Better computation time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Less hardware resources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Lower accuracy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High Level Synthesis (HLS)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RTL abstraction</a:t>
            </a:r>
            <a:r>
              <a:rPr lang="en-US" sz="2000" dirty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Efficiently build and verify hardware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Better control over optimization of design architecture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B6203-50D5-4ED6-BE63-003A9962BF71}"/>
              </a:ext>
            </a:extLst>
          </p:cNvPr>
          <p:cNvSpPr txBox="1"/>
          <p:nvPr/>
        </p:nvSpPr>
        <p:spPr>
          <a:xfrm>
            <a:off x="5954785" y="895013"/>
            <a:ext cx="5717413" cy="3082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Flexible Implementation: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Adjustable for different CNN models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Varying Kernel size, Image size, number of network layers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FPGA limits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85C1B-2D4A-4CE7-800E-F68F0BE3EF1B}"/>
              </a:ext>
            </a:extLst>
          </p:cNvPr>
          <p:cNvSpPr txBox="1"/>
          <p:nvPr/>
        </p:nvSpPr>
        <p:spPr>
          <a:xfrm>
            <a:off x="5954785" y="3596598"/>
            <a:ext cx="5982749" cy="3082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Simulation: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CNN core operation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 comparison with SW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Accuracy comparison with SW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SW will run on PS and laptop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5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E1F64A-0CDA-4433-BEB0-C6B4FBC5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86050"/>
            <a:ext cx="5593622" cy="32956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690506-9B80-4F74-BA94-7C24ECD3D9C6}"/>
              </a:ext>
            </a:extLst>
          </p:cNvPr>
          <p:cNvSpPr txBox="1"/>
          <p:nvPr/>
        </p:nvSpPr>
        <p:spPr>
          <a:xfrm>
            <a:off x="-85725" y="1109321"/>
            <a:ext cx="6829425" cy="5413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Processing system (PS):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CPU – Input, output, control and configuration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DDR – memory unit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Programmable Logic (PL):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AXI DMA controller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CNN core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AXI Stream\Lite interfaces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 – high throughput (input data)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Lite – static data (kernel/weights)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287C45-8AE5-4C6B-A6A4-EE158C51B7A7}"/>
              </a:ext>
            </a:extLst>
          </p:cNvPr>
          <p:cNvSpPr/>
          <p:nvPr/>
        </p:nvSpPr>
        <p:spPr>
          <a:xfrm>
            <a:off x="234590" y="132798"/>
            <a:ext cx="2946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- Top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0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2FBD5A-8A1E-4C95-B7FC-F0ED7439010F}"/>
              </a:ext>
            </a:extLst>
          </p:cNvPr>
          <p:cNvSpPr/>
          <p:nvPr/>
        </p:nvSpPr>
        <p:spPr>
          <a:xfrm>
            <a:off x="229157" y="91392"/>
            <a:ext cx="44165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– CNN Core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B9DD8-31C8-4067-9576-3932F5E9111A}"/>
              </a:ext>
            </a:extLst>
          </p:cNvPr>
          <p:cNvSpPr txBox="1"/>
          <p:nvPr/>
        </p:nvSpPr>
        <p:spPr>
          <a:xfrm>
            <a:off x="-176717" y="1198406"/>
            <a:ext cx="5855142" cy="6299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FIFO implementation</a:t>
            </a:r>
          </a:p>
          <a:p>
            <a:pPr lvl="1">
              <a:lnSpc>
                <a:spcPct val="150000"/>
              </a:lnSpc>
            </a:pP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is processed “on the fly”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PL-PS bottleneck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AXI Stream for high throughput of processed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AXI Lite for configuration / static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FPGA resources can be utilized for more CNN layers, or for a bigger sliding window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6D0C4-7BE9-405F-9E88-A579CA47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134" y="2068186"/>
            <a:ext cx="5752673" cy="34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7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0FD181-E021-4147-8ED9-02AEF066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04" y="1598040"/>
            <a:ext cx="4813962" cy="1950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815B0-CAAE-4AC7-9A1A-2C1004923AD4}"/>
                  </a:ext>
                </a:extLst>
              </p:cNvPr>
              <p:cNvSpPr txBox="1"/>
              <p:nvPr/>
            </p:nvSpPr>
            <p:spPr>
              <a:xfrm>
                <a:off x="64008" y="1413644"/>
                <a:ext cx="6638796" cy="4928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Sliding Window Block</a:t>
                </a:r>
              </a:p>
              <a:p>
                <a:pPr lvl="1">
                  <a:lnSpc>
                    <a:spcPct val="150000"/>
                  </a:lnSpc>
                </a:pP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Convert image section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into vector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reuse – pixel transferred only once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Block holds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pixels, held inside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FIFO buffers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registers</a:t>
                </a:r>
              </a:p>
              <a:p>
                <a:pPr lvl="1">
                  <a:lnSpc>
                    <a:spcPct val="150000"/>
                  </a:lnSpc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Image Dimension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Kernel Dimension</a:t>
                </a:r>
              </a:p>
              <a:p>
                <a:pPr lvl="1">
                  <a:lnSpc>
                    <a:spcPct val="150000"/>
                  </a:lnSpc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815B0-CAAE-4AC7-9A1A-2C100492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" y="1413644"/>
                <a:ext cx="6638796" cy="4928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DC72810-BEDA-48DD-8FEA-001771A55BEF}"/>
              </a:ext>
            </a:extLst>
          </p:cNvPr>
          <p:cNvSpPr/>
          <p:nvPr/>
        </p:nvSpPr>
        <p:spPr>
          <a:xfrm>
            <a:off x="208354" y="138040"/>
            <a:ext cx="56693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– Sliding Window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BFB10-36A9-417F-B718-1B2E8B894B70}"/>
              </a:ext>
            </a:extLst>
          </p:cNvPr>
          <p:cNvSpPr txBox="1"/>
          <p:nvPr/>
        </p:nvSpPr>
        <p:spPr>
          <a:xfrm>
            <a:off x="6920269" y="3641103"/>
            <a:ext cx="374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</a:t>
            </a:r>
            <a:r>
              <a:rPr lang="en-US" sz="1200" dirty="0"/>
              <a:t>: Data reuse / sliding window illustration [</a:t>
            </a:r>
            <a:r>
              <a:rPr lang="en-US" sz="1200" dirty="0">
                <a:hlinkClick r:id="rId4"/>
              </a:rPr>
              <a:t>source</a:t>
            </a:r>
            <a:r>
              <a:rPr lang="en-US" sz="1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67A1FF-0B89-47E3-9A1C-878D730703CC}"/>
              </a:ext>
            </a:extLst>
          </p:cNvPr>
          <p:cNvSpPr txBox="1"/>
          <p:nvPr/>
        </p:nvSpPr>
        <p:spPr>
          <a:xfrm>
            <a:off x="7148840" y="5978212"/>
            <a:ext cx="328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Figure:</a:t>
            </a:r>
            <a:r>
              <a:rPr lang="en-US" sz="1200" dirty="0"/>
              <a:t> 3x3 neighborhood extractor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061F9-AA6B-496B-BBE2-0BC45DE64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486" y="4108966"/>
            <a:ext cx="4621972" cy="17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1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2DB8FA-75BE-4ABF-969C-2C345C9E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13" y="2122631"/>
            <a:ext cx="5989921" cy="33161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82E4F9-7955-40BF-8C70-BB43201B67C0}"/>
              </a:ext>
            </a:extLst>
          </p:cNvPr>
          <p:cNvSpPr/>
          <p:nvPr/>
        </p:nvSpPr>
        <p:spPr>
          <a:xfrm>
            <a:off x="110838" y="132799"/>
            <a:ext cx="66479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– Processing Element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C1F29-3C76-4670-9E51-58E15BCBFE93}"/>
              </a:ext>
            </a:extLst>
          </p:cNvPr>
          <p:cNvSpPr txBox="1"/>
          <p:nvPr/>
        </p:nvSpPr>
        <p:spPr>
          <a:xfrm>
            <a:off x="0" y="983486"/>
            <a:ext cx="5717413" cy="6313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Single CNN Layer computation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Pooling (Max/Average)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Fully Connected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Stream input/output (AXI Stream)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enters block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Calculation preformed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streamed deeper into 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Memory Mapped input (AXI Lite)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 configuration / control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Kernels / weights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E481A7-99E3-4E0E-90C2-D5DD044C8D7A}"/>
              </a:ext>
            </a:extLst>
          </p:cNvPr>
          <p:cNvSpPr/>
          <p:nvPr/>
        </p:nvSpPr>
        <p:spPr>
          <a:xfrm>
            <a:off x="238934" y="123274"/>
            <a:ext cx="79816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Current project development status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8438F-15B8-49D6-9B11-659C74687BE2}"/>
              </a:ext>
            </a:extLst>
          </p:cNvPr>
          <p:cNvSpPr txBox="1"/>
          <p:nvPr/>
        </p:nvSpPr>
        <p:spPr>
          <a:xfrm>
            <a:off x="-235743" y="1240121"/>
            <a:ext cx="4948308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 level data-path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SW – HW communication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/ Output infrastructure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Will be used as base for CNN data path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3AA6C3-DB70-4858-9277-9722C1C5DFBB}"/>
              </a:ext>
            </a:extLst>
          </p:cNvPr>
          <p:cNvGrpSpPr/>
          <p:nvPr/>
        </p:nvGrpSpPr>
        <p:grpSpPr>
          <a:xfrm>
            <a:off x="4819045" y="1119024"/>
            <a:ext cx="7120171" cy="3027323"/>
            <a:chOff x="1726407" y="3425778"/>
            <a:chExt cx="9149882" cy="32304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78D8B6-D4B2-44CB-9CB7-2BE10A345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6265" y="3425778"/>
              <a:ext cx="8970024" cy="323041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070F10-3889-4A49-ADF9-5D5DFF1E2F05}"/>
                </a:ext>
              </a:extLst>
            </p:cNvPr>
            <p:cNvSpPr/>
            <p:nvPr/>
          </p:nvSpPr>
          <p:spPr>
            <a:xfrm>
              <a:off x="4838700" y="3920906"/>
              <a:ext cx="1257300" cy="10320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E23469-967C-4DE5-907F-8C4FE77C250C}"/>
                </a:ext>
              </a:extLst>
            </p:cNvPr>
            <p:cNvSpPr txBox="1"/>
            <p:nvPr/>
          </p:nvSpPr>
          <p:spPr>
            <a:xfrm>
              <a:off x="4711311" y="4903965"/>
              <a:ext cx="1512079" cy="39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Test Block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36EB2A-ED7B-461F-B8A6-02F6A653E6DE}"/>
                </a:ext>
              </a:extLst>
            </p:cNvPr>
            <p:cNvSpPr/>
            <p:nvPr/>
          </p:nvSpPr>
          <p:spPr>
            <a:xfrm>
              <a:off x="8791575" y="5172075"/>
              <a:ext cx="2084714" cy="1343024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E1A880-DE09-4E5A-87C2-02D9DD0C0CD1}"/>
                </a:ext>
              </a:extLst>
            </p:cNvPr>
            <p:cNvSpPr txBox="1"/>
            <p:nvPr/>
          </p:nvSpPr>
          <p:spPr>
            <a:xfrm>
              <a:off x="9486270" y="4856319"/>
              <a:ext cx="1171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A766BD-2A4A-425D-AEB9-19B287DB5573}"/>
                </a:ext>
              </a:extLst>
            </p:cNvPr>
            <p:cNvSpPr/>
            <p:nvPr/>
          </p:nvSpPr>
          <p:spPr>
            <a:xfrm>
              <a:off x="1726407" y="3790950"/>
              <a:ext cx="6922293" cy="270116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BE275E-2D44-43E8-AC26-DEFB0BBB29A2}"/>
                </a:ext>
              </a:extLst>
            </p:cNvPr>
            <p:cNvSpPr txBox="1"/>
            <p:nvPr/>
          </p:nvSpPr>
          <p:spPr>
            <a:xfrm>
              <a:off x="3001046" y="3441680"/>
              <a:ext cx="1171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</a:rPr>
                <a:t>PL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CFB38F1-FE8C-492F-B7DE-52C53D08B005}"/>
              </a:ext>
            </a:extLst>
          </p:cNvPr>
          <p:cNvSpPr txBox="1"/>
          <p:nvPr/>
        </p:nvSpPr>
        <p:spPr>
          <a:xfrm>
            <a:off x="-211841" y="3741105"/>
            <a:ext cx="4948308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Taste of acceleration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Test Block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Gain over 10K integer array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 uses 25% less clock cycles compared to PS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That’s with no parallelism yet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AA758-D29B-490C-A3CF-42E8525AE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9799" r="57243" b="23633"/>
          <a:stretch/>
        </p:blipFill>
        <p:spPr>
          <a:xfrm>
            <a:off x="5582441" y="4562362"/>
            <a:ext cx="5097119" cy="14252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660277-7F3A-44D8-BA31-2779DECBF068}"/>
              </a:ext>
            </a:extLst>
          </p:cNvPr>
          <p:cNvSpPr txBox="1"/>
          <p:nvPr/>
        </p:nvSpPr>
        <p:spPr>
          <a:xfrm>
            <a:off x="6367442" y="4007847"/>
            <a:ext cx="328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Figure:</a:t>
            </a:r>
            <a:r>
              <a:rPr lang="en-US" sz="1200" dirty="0"/>
              <a:t> current project state. Vivado capture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E72D7-4921-44EE-B2ED-E3492046B1F8}"/>
              </a:ext>
            </a:extLst>
          </p:cNvPr>
          <p:cNvSpPr txBox="1"/>
          <p:nvPr/>
        </p:nvSpPr>
        <p:spPr>
          <a:xfrm>
            <a:off x="6367442" y="6046828"/>
            <a:ext cx="328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Figure:</a:t>
            </a:r>
            <a:r>
              <a:rPr lang="en-US" sz="1200" dirty="0"/>
              <a:t> Terminal output. TeraTerm capture</a:t>
            </a:r>
          </a:p>
        </p:txBody>
      </p:sp>
    </p:spTree>
    <p:extLst>
      <p:ext uri="{BB962C8B-B14F-4D97-AF65-F5344CB8AC3E}">
        <p14:creationId xmlns:p14="http://schemas.microsoft.com/office/powerpoint/2010/main" val="329199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7176</TotalTime>
  <Words>651</Words>
  <Application>Microsoft Office PowerPoint</Application>
  <PresentationFormat>Widescreen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Chaim Gruda</dc:creator>
  <cp:lastModifiedBy>Chaim Gruda</cp:lastModifiedBy>
  <cp:revision>59</cp:revision>
  <cp:lastPrinted>2021-01-15T09:05:48Z</cp:lastPrinted>
  <dcterms:created xsi:type="dcterms:W3CDTF">2021-01-08T21:27:03Z</dcterms:created>
  <dcterms:modified xsi:type="dcterms:W3CDTF">2021-01-17T19:33:06Z</dcterms:modified>
</cp:coreProperties>
</file>