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60"/>
  </p:normalViewPr>
  <p:slideViewPr>
    <p:cSldViewPr snapToGrid="0">
      <p:cViewPr>
        <p:scale>
          <a:sx n="50" d="100"/>
          <a:sy n="50" d="100"/>
        </p:scale>
        <p:origin x="-618" y="-3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ז'/סיון/תשפ"א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ז'/סיון/תשפ"א</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1668628"/>
              </p:ext>
            </p:extLst>
          </p:nvPr>
        </p:nvGraphicFramePr>
        <p:xfrm>
          <a:off x="384740" y="3698810"/>
          <a:ext cx="35185420" cy="2302002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501165">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endParaRPr lang="en-US" sz="1400" kern="1200" baseline="0" dirty="0">
                        <a:solidFill>
                          <a:schemeClr val="tx1"/>
                        </a:solidFill>
                        <a:effectLst/>
                        <a:latin typeface="+mn-lt"/>
                        <a:ea typeface="+mn-ea"/>
                        <a:cs typeface="Open Sans Hebrew" panose="00000500000000000000" pitchFamily="2" charset="-79"/>
                      </a:endParaRPr>
                    </a:p>
                    <a:p>
                      <a:pPr algn="just"/>
                      <a:r>
                        <a:rPr lang="en-US" sz="3400" kern="1200" baseline="0" dirty="0">
                          <a:solidFill>
                            <a:schemeClr val="tx1"/>
                          </a:solidFill>
                          <a:effectLst/>
                          <a:latin typeface="+mn-lt"/>
                          <a:ea typeface="+mn-ea"/>
                          <a:cs typeface="Open Sans Hebrew" panose="00000500000000000000" pitchFamily="2" charset="-79"/>
                        </a:rPr>
                        <a:t>In recent years image recognition has become a vital feature in ever more applications, ranging from autonomous vehicles, security, healthcare and more. Convolution neural networks (CNN) algorithms are widely used in many such applications since their high accuracy for image recognition. However, with the high accuracy come long computation times and high-power needs. The need to include such image recognition capabilities in embedded systems with tight real-time and power constraints, lead the design for hardware accelerators for CNNs.</a:t>
                      </a:r>
                    </a:p>
                    <a:p>
                      <a:pPr algn="just"/>
                      <a:endParaRPr lang="en-US" sz="1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Objectives</a:t>
                      </a:r>
                      <a:endParaRPr lang="en-US" sz="14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r>
                        <a:rPr lang="en-US" sz="3400" kern="1200" baseline="0" dirty="0">
                          <a:solidFill>
                            <a:schemeClr val="tx1"/>
                          </a:solidFill>
                          <a:effectLst/>
                          <a:latin typeface="+mn-lt"/>
                          <a:ea typeface="+mn-ea"/>
                          <a:cs typeface="Open Sans Hebrew" panose="00000500000000000000" pitchFamily="2" charset="-79"/>
                        </a:rPr>
                        <a:t>T</a:t>
                      </a:r>
                      <a:r>
                        <a:rPr lang="en" sz="3400" kern="1200" baseline="0" dirty="0">
                          <a:solidFill>
                            <a:schemeClr val="tx1"/>
                          </a:solidFill>
                          <a:effectLst/>
                          <a:latin typeface="+mn-lt"/>
                          <a:ea typeface="+mn-ea"/>
                          <a:cs typeface="Open Sans Hebrew" panose="00000500000000000000" pitchFamily="2" charset="-79"/>
                        </a:rPr>
                        <a:t>he objective of the project is to explore the advantages of hardware implementation of a CNN compared to the same CNN implemented in software, regarding the following:</a:t>
                      </a:r>
                    </a:p>
                    <a:p>
                      <a:pPr marL="0" algn="just" defTabSz="3359963" rtl="0" eaLnBrk="1" latinLnBrk="0" hangingPunct="1"/>
                      <a:endParaRPr lang="en" sz="1600" kern="1200" baseline="0" dirty="0">
                        <a:solidFill>
                          <a:schemeClr val="tx1"/>
                        </a:solidFill>
                        <a:effectLst/>
                        <a:latin typeface="+mn-lt"/>
                        <a:ea typeface="+mn-ea"/>
                        <a:cs typeface="Open Sans Hebrew" panose="00000500000000000000" pitchFamily="2" charset="-79"/>
                      </a:endParaRPr>
                    </a:p>
                    <a:p>
                      <a:pPr marL="457200" lvl="0" indent="-457200" algn="just" defTabSz="3359963" rtl="0" eaLnBrk="1" latinLnBrk="0" hangingPunct="1">
                        <a:buFont typeface="Wingdings" panose="05000000000000000000" pitchFamily="2" charset="2"/>
                        <a:buChar char="v"/>
                      </a:pPr>
                      <a:r>
                        <a:rPr lang="en" sz="3400" b="1" u="sng" kern="1200" baseline="0" dirty="0">
                          <a:solidFill>
                            <a:schemeClr val="tx1"/>
                          </a:solidFill>
                          <a:effectLst/>
                          <a:latin typeface="+mn-lt"/>
                          <a:ea typeface="+mn-ea"/>
                          <a:cs typeface="Open Sans Hebrew" panose="00000500000000000000" pitchFamily="2" charset="-79"/>
                        </a:rPr>
                        <a:t>Time acceleration</a:t>
                      </a:r>
                      <a:r>
                        <a:rPr lang="en" sz="3400" b="0" kern="1200" baseline="0" dirty="0">
                          <a:solidFill>
                            <a:schemeClr val="tx1"/>
                          </a:solidFill>
                          <a:effectLst/>
                          <a:latin typeface="+mn-lt"/>
                          <a:ea typeface="+mn-ea"/>
                          <a:cs typeface="Open Sans Hebrew" panose="00000500000000000000" pitchFamily="2" charset="-79"/>
                        </a:rPr>
                        <a:t> –hardware can be utilized to parallelize computations, which in software are performed in series.</a:t>
                      </a:r>
                    </a:p>
                    <a:p>
                      <a:pPr marL="457200" lvl="0" indent="-457200" algn="just" defTabSz="3359963" rtl="0" eaLnBrk="1" latinLnBrk="0" hangingPunct="1">
                        <a:buFont typeface="Wingdings" panose="05000000000000000000" pitchFamily="2" charset="2"/>
                        <a:buChar char="v"/>
                      </a:pPr>
                      <a:r>
                        <a:rPr lang="en" sz="3400" b="1" u="sng" kern="1200" baseline="0" dirty="0">
                          <a:solidFill>
                            <a:schemeClr val="tx1"/>
                          </a:solidFill>
                          <a:effectLst/>
                          <a:latin typeface="+mn-lt"/>
                          <a:ea typeface="+mn-ea"/>
                          <a:cs typeface="Open Sans Hebrew" panose="00000500000000000000" pitchFamily="2" charset="-79"/>
                        </a:rPr>
                        <a:t>Prediction accuracy</a:t>
                      </a:r>
                      <a:r>
                        <a:rPr lang="en" sz="3400" b="0" kern="1200" baseline="0" dirty="0">
                          <a:solidFill>
                            <a:schemeClr val="tx1"/>
                          </a:solidFill>
                          <a:effectLst/>
                          <a:latin typeface="+mn-lt"/>
                          <a:ea typeface="+mn-ea"/>
                          <a:cs typeface="Open Sans Hebrew" panose="00000500000000000000" pitchFamily="2" charset="-79"/>
                        </a:rPr>
                        <a:t> – in order of simplifying hardware implementation, fixed point arithmetic is used in calculations, and may cause accuracy loss of the CNN</a:t>
                      </a:r>
                    </a:p>
                    <a:p>
                      <a:pPr marL="457200" lvl="0" indent="-457200" algn="just" defTabSz="3359963" rtl="0" eaLnBrk="1" latinLnBrk="0" hangingPunct="1">
                        <a:buFont typeface="Wingdings" panose="05000000000000000000" pitchFamily="2" charset="2"/>
                        <a:buChar char="v"/>
                      </a:pPr>
                      <a:r>
                        <a:rPr lang="en" sz="3400" b="1" u="sng" kern="1200" baseline="0" dirty="0">
                          <a:solidFill>
                            <a:schemeClr val="tx1"/>
                          </a:solidFill>
                          <a:effectLst/>
                          <a:latin typeface="+mn-lt"/>
                          <a:ea typeface="+mn-ea"/>
                          <a:cs typeface="Open Sans Hebrew" panose="00000500000000000000" pitchFamily="2" charset="-79"/>
                        </a:rPr>
                        <a:t>Power consumption</a:t>
                      </a:r>
                      <a:r>
                        <a:rPr lang="en" sz="3400" b="0" kern="1200" baseline="0" dirty="0">
                          <a:solidFill>
                            <a:schemeClr val="tx1"/>
                          </a:solidFill>
                          <a:effectLst/>
                          <a:latin typeface="+mn-lt"/>
                          <a:ea typeface="+mn-ea"/>
                          <a:cs typeface="Open Sans Hebrew" panose="00000500000000000000" pitchFamily="2" charset="-79"/>
                        </a:rPr>
                        <a:t> – dedicated CNN hardware processing elements are expected to utilize less power than a CPU.</a:t>
                      </a:r>
                    </a:p>
                    <a:p>
                      <a:pPr marL="457200" lvl="0" indent="-457200" algn="just" defTabSz="3359963" rtl="0" eaLnBrk="1" latinLnBrk="0" hangingPunct="1">
                        <a:buFont typeface="Arial" panose="020B0604020202020204" pitchFamily="34" charset="0"/>
                        <a:buChar char="•"/>
                      </a:pPr>
                      <a:endParaRPr lang="en" sz="20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b="1"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kern="1200" baseline="0" dirty="0">
                        <a:solidFill>
                          <a:schemeClr val="tx1"/>
                        </a:solidFill>
                        <a:effectLst/>
                        <a:latin typeface="+mn-lt"/>
                        <a:ea typeface="+mn-ea"/>
                        <a:cs typeface="Open Sans Hebrew" panose="00000500000000000000" pitchFamily="2" charset="-79"/>
                      </a:endParaRPr>
                    </a:p>
                    <a:p>
                      <a:pPr marL="0" algn="just" defTabSz="3359963" rtl="0" eaLnBrk="1" latinLnBrk="0" hangingPunct="1"/>
                      <a:endParaRPr lang="en" sz="3400" kern="1200" baseline="0" dirty="0">
                        <a:solidFill>
                          <a:schemeClr val="tx1"/>
                        </a:solidFill>
                        <a:effectLst/>
                        <a:latin typeface="+mn-lt"/>
                        <a:ea typeface="+mn-ea"/>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endParaRPr lang="en" sz="1200" kern="1200" baseline="0" dirty="0">
                        <a:solidFill>
                          <a:schemeClr val="tx1"/>
                        </a:solidFill>
                        <a:effectLst/>
                        <a:latin typeface="+mn-lt"/>
                        <a:ea typeface="+mn-ea"/>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endParaRPr lang="en" sz="3400" kern="1200" baseline="0" dirty="0">
                        <a:solidFill>
                          <a:schemeClr val="tx1"/>
                        </a:solidFill>
                        <a:effectLst/>
                        <a:latin typeface="+mn-lt"/>
                        <a:ea typeface="+mn-ea"/>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r>
                        <a:rPr lang="en" sz="3400" kern="1200" baseline="0" dirty="0">
                          <a:solidFill>
                            <a:schemeClr val="tx1"/>
                          </a:solidFill>
                          <a:effectLst/>
                          <a:latin typeface="+mn-lt"/>
                          <a:ea typeface="+mn-ea"/>
                          <a:cs typeface="Open Sans Hebrew" panose="00000500000000000000" pitchFamily="2" charset="-79"/>
                        </a:rPr>
                        <a:t>The CNN model which will be tested for acceleration, consists of convolution, pooling and fully connected layers as described in </a:t>
                      </a:r>
                      <a:r>
                        <a:rPr lang="en" sz="3400" b="0" kern="1200" baseline="0" dirty="0">
                          <a:solidFill>
                            <a:schemeClr val="tx1"/>
                          </a:solidFill>
                          <a:effectLst/>
                          <a:latin typeface="+mn-lt"/>
                          <a:ea typeface="+mn-ea"/>
                          <a:cs typeface="Open Sans Hebrew" panose="00000500000000000000" pitchFamily="2" charset="-79"/>
                        </a:rPr>
                        <a:t>the </a:t>
                      </a:r>
                      <a:r>
                        <a:rPr lang="en" sz="3400" b="1" kern="1200" baseline="0" dirty="0">
                          <a:solidFill>
                            <a:schemeClr val="tx1"/>
                          </a:solidFill>
                          <a:effectLst/>
                          <a:latin typeface="+mn-lt"/>
                          <a:ea typeface="+mn-ea"/>
                          <a:cs typeface="Open Sans Hebrew" panose="00000500000000000000" pitchFamily="2" charset="-79"/>
                        </a:rPr>
                        <a:t>Figure 1</a:t>
                      </a:r>
                      <a:r>
                        <a:rPr lang="en" sz="3400" b="0" kern="1200" baseline="0" dirty="0">
                          <a:solidFill>
                            <a:schemeClr val="tx1"/>
                          </a:solidFill>
                          <a:effectLst/>
                          <a:latin typeface="+mn-lt"/>
                          <a:ea typeface="+mn-ea"/>
                          <a:cs typeface="Open Sans Hebrew" panose="00000500000000000000" pitchFamily="2" charset="-79"/>
                        </a:rPr>
                        <a:t>. The network is trained using Python Keras library and the MNIST dataset, which consists of 60,000 images of labeled handwritten numbers. </a:t>
                      </a:r>
                      <a:r>
                        <a:rPr lang="en-US" sz="3400" b="0" kern="1200" baseline="0" dirty="0">
                          <a:solidFill>
                            <a:schemeClr val="tx1"/>
                          </a:solidFill>
                          <a:effectLst/>
                          <a:latin typeface="+mn-lt"/>
                          <a:ea typeface="+mn-ea"/>
                          <a:cs typeface="Open Sans Hebrew" panose="00000500000000000000" pitchFamily="2" charset="-79"/>
                        </a:rPr>
                        <a:t>T</a:t>
                      </a:r>
                      <a:r>
                        <a:rPr lang="en" sz="3400" b="0" kern="1200" baseline="0" dirty="0">
                          <a:solidFill>
                            <a:schemeClr val="tx1"/>
                          </a:solidFill>
                          <a:effectLst/>
                          <a:latin typeface="+mn-lt"/>
                          <a:ea typeface="+mn-ea"/>
                          <a:cs typeface="Open Sans Hebrew" panose="00000500000000000000" pitchFamily="2" charset="-79"/>
                        </a:rPr>
                        <a:t>he Hardware platform is the Zynq-7000 SoC based Zedboard.</a:t>
                      </a:r>
                      <a:endParaRPr lang="en" sz="3400" kern="1200" baseline="0" dirty="0">
                        <a:solidFill>
                          <a:schemeClr val="tx1"/>
                        </a:solidFill>
                        <a:effectLst/>
                        <a:latin typeface="+mn-lt"/>
                        <a:ea typeface="+mn-ea"/>
                        <a:cs typeface="Open Sans Hebrew" panose="00000500000000000000" pitchFamily="2" charset="-79"/>
                      </a:endParaRPr>
                    </a:p>
                  </a:txBody>
                  <a:tcPr marL="365760" marR="365760" marT="18288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endParaRPr lang="en-US" sz="140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Zedboard Zynq-7000 SoC includes two subsystems that are utilized for the implementation of the CNN accelerator:</a:t>
                      </a:r>
                    </a:p>
                    <a:p>
                      <a:pPr marL="457200" marR="0" lvl="0" indent="-457200" algn="just" defTabSz="2519995"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3400" b="1" u="sng" kern="1200" baseline="0" dirty="0">
                          <a:solidFill>
                            <a:schemeClr val="tx1"/>
                          </a:solidFill>
                          <a:effectLst/>
                          <a:latin typeface="+mn-lt"/>
                          <a:ea typeface="+mn-ea"/>
                          <a:cs typeface="Open Sans Hebrew" panose="00000500000000000000" pitchFamily="2" charset="-79"/>
                        </a:rPr>
                        <a:t>Processing System (PS)</a:t>
                      </a:r>
                      <a:r>
                        <a:rPr lang="en-US" sz="3400" kern="1200" baseline="0" dirty="0">
                          <a:solidFill>
                            <a:schemeClr val="tx1"/>
                          </a:solidFill>
                          <a:effectLst/>
                          <a:latin typeface="+mn-lt"/>
                          <a:ea typeface="+mn-ea"/>
                          <a:cs typeface="Open Sans Hebrew" panose="00000500000000000000" pitchFamily="2" charset="-79"/>
                        </a:rPr>
                        <a:t> includes an ARM cortex-A9 667MHz processor, which runs C code on bare-metal, that configures and controls the CNN, and is the interface with the outside world.</a:t>
                      </a:r>
                    </a:p>
                    <a:p>
                      <a:pPr marL="457200" marR="0" lvl="0" indent="-457200" algn="just" defTabSz="2519995"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3400" b="1" u="sng" kern="1200" baseline="0" dirty="0">
                          <a:solidFill>
                            <a:schemeClr val="tx1"/>
                          </a:solidFill>
                          <a:effectLst/>
                          <a:latin typeface="+mn-lt"/>
                          <a:ea typeface="+mn-ea"/>
                          <a:cs typeface="Open Sans Hebrew" panose="00000500000000000000" pitchFamily="2" charset="-79"/>
                        </a:rPr>
                        <a:t>Programmable Logic (PL)</a:t>
                      </a:r>
                      <a:r>
                        <a:rPr lang="en-US" sz="3400" kern="1200" baseline="0" dirty="0">
                          <a:solidFill>
                            <a:schemeClr val="tx1"/>
                          </a:solidFill>
                          <a:effectLst/>
                          <a:latin typeface="+mn-lt"/>
                          <a:ea typeface="+mn-ea"/>
                          <a:cs typeface="Open Sans Hebrew" panose="00000500000000000000" pitchFamily="2" charset="-79"/>
                        </a:rPr>
                        <a:t> which is an FPGA, programmed to contain Processing Elements (PE) each implementing a layer of the CNN, as well as DMA engine and Block RAM.</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05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A block diagram of the CNN accelerator system is seen in </a:t>
                      </a:r>
                      <a:r>
                        <a:rPr lang="en-US" sz="3400" b="1" kern="1200" baseline="0" dirty="0">
                          <a:solidFill>
                            <a:schemeClr val="tx1"/>
                          </a:solidFill>
                          <a:effectLst/>
                          <a:latin typeface="+mn-lt"/>
                          <a:ea typeface="+mn-ea"/>
                          <a:cs typeface="Open Sans Hebrew" panose="00000500000000000000" pitchFamily="2" charset="-79"/>
                        </a:rPr>
                        <a:t>Figure 2</a:t>
                      </a:r>
                      <a:r>
                        <a:rPr lang="en-US" sz="3400" kern="1200" baseline="0" dirty="0">
                          <a:solidFill>
                            <a:schemeClr val="tx1"/>
                          </a:solidFill>
                          <a:effectLst/>
                          <a:latin typeface="+mn-lt"/>
                          <a:ea typeface="+mn-ea"/>
                          <a:cs typeface="Open Sans Hebrew" panose="00000500000000000000" pitchFamily="2" charset="-79"/>
                        </a:rPr>
                        <a:t>. (</a:t>
                      </a:r>
                      <a:r>
                        <a:rPr lang="en-US" sz="3400" b="1" kern="1200" baseline="0" dirty="0">
                          <a:solidFill>
                            <a:srgbClr val="C00000"/>
                          </a:solidFill>
                          <a:effectLst/>
                          <a:latin typeface="+mn-lt"/>
                          <a:ea typeface="+mn-ea"/>
                          <a:cs typeface="Open Sans Hebrew" panose="00000500000000000000" pitchFamily="2" charset="-79"/>
                        </a:rPr>
                        <a:t>red</a:t>
                      </a:r>
                      <a:r>
                        <a:rPr lang="en-US" sz="3400" kern="1200" baseline="0" dirty="0">
                          <a:solidFill>
                            <a:schemeClr val="tx1"/>
                          </a:solidFill>
                          <a:effectLst/>
                          <a:latin typeface="+mn-lt"/>
                          <a:ea typeface="+mn-ea"/>
                          <a:cs typeface="Open Sans Hebrew" panose="00000500000000000000" pitchFamily="2" charset="-79"/>
                        </a:rPr>
                        <a:t> = data; </a:t>
                      </a:r>
                      <a:r>
                        <a:rPr lang="en-US" sz="3400" b="1" kern="1200" baseline="0" dirty="0">
                          <a:solidFill>
                            <a:schemeClr val="tx1"/>
                          </a:solidFill>
                          <a:effectLst/>
                          <a:latin typeface="+mn-lt"/>
                          <a:ea typeface="+mn-ea"/>
                          <a:cs typeface="Open Sans Hebrew" panose="00000500000000000000" pitchFamily="2" charset="-79"/>
                        </a:rPr>
                        <a:t>black</a:t>
                      </a:r>
                      <a:r>
                        <a:rPr lang="en-US" sz="3400" kern="1200" baseline="0" dirty="0">
                          <a:solidFill>
                            <a:schemeClr val="tx1"/>
                          </a:solidFill>
                          <a:effectLst/>
                          <a:latin typeface="+mn-lt"/>
                          <a:ea typeface="+mn-ea"/>
                          <a:cs typeface="Open Sans Hebrew" panose="00000500000000000000" pitchFamily="2" charset="-79"/>
                        </a:rPr>
                        <a:t> = control).</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Each PE has access to BRAM that stores static kernels and weights of the CNN. The image data is streamed into and out of each PE using AXI stream interface. The first and last PEs complete the data-path with the PS using a DMA engine.</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Since each pixel is included in multiple calculations in the  convolution and pool layers, each corresponding PE has a ‘Sliding Window’ mechanism. that efficiently utilizes the stream of data and BRAM to allow</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Data reuse of image pixels, as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illustrated in </a:t>
                      </a:r>
                      <a:r>
                        <a:rPr lang="en-US" sz="3400" b="1" kern="1200" baseline="0" dirty="0">
                          <a:solidFill>
                            <a:schemeClr val="tx1"/>
                          </a:solidFill>
                          <a:effectLst/>
                          <a:latin typeface="+mn-lt"/>
                          <a:ea typeface="+mn-ea"/>
                          <a:cs typeface="Open Sans Hebrew" panose="00000500000000000000" pitchFamily="2" charset="-79"/>
                        </a:rPr>
                        <a:t>Figure 3</a:t>
                      </a:r>
                      <a:r>
                        <a:rPr lang="en-US" sz="3400" b="0" kern="1200" baseline="0" dirty="0">
                          <a:solidFill>
                            <a:schemeClr val="tx1"/>
                          </a:solidFill>
                          <a:effectLst/>
                          <a:latin typeface="+mn-lt"/>
                          <a:ea typeface="+mn-ea"/>
                          <a:cs typeface="Open Sans Hebrew" panose="00000500000000000000" pitchFamily="2" charset="-79"/>
                        </a:rPr>
                        <a:t>. </a:t>
                      </a:r>
                      <a:r>
                        <a:rPr lang="en-US" sz="3400" kern="1200" baseline="0" dirty="0">
                          <a:solidFill>
                            <a:schemeClr val="tx1"/>
                          </a:solidFill>
                          <a:effectLst/>
                          <a:latin typeface="+mn-lt"/>
                          <a:ea typeface="+mn-ea"/>
                          <a:cs typeface="Open Sans Hebrew" panose="00000500000000000000" pitchFamily="2" charset="-79"/>
                        </a:rPr>
                        <a:t>This</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also allows each PE to</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start calculations as</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soon as possible,</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Increasing throughput.  </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txBody>
                  <a:tcPr marL="365760" marR="365760" marT="18288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endParaRPr lang="en-US" sz="140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Following graph shows average image processing time for the hardware CNN accelerator, compared to the software implementation, executed on an Intel i7 high-end processor, and on the Zedboard embedded ARM Cortex-A9 processor:</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48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6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14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following table shows that the accuracy and certainty of the hardware implemented CNN were only slightly affected by the fixed-point arithmetic:</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2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8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baseline="0" dirty="0">
                          <a:solidFill>
                            <a:schemeClr val="tx1"/>
                          </a:solidFill>
                          <a:effectLst/>
                          <a:latin typeface="+mn-lt"/>
                          <a:ea typeface="+mn-ea"/>
                          <a:cs typeface="Open Sans Hebrew" panose="00000500000000000000" pitchFamily="2" charset="-79"/>
                        </a:rPr>
                        <a:t>The following table shows estimated power consumption percentage of Zynq-7000 subsystems: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1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endParaRPr lang="en-US" sz="1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3400" kern="1200" baseline="0" dirty="0">
                          <a:solidFill>
                            <a:schemeClr val="tx1"/>
                          </a:solidFill>
                          <a:effectLst/>
                          <a:latin typeface="+mn-lt"/>
                          <a:ea typeface="+mn-ea"/>
                          <a:cs typeface="Open Sans Hebrew" panose="00000500000000000000" pitchFamily="2" charset="-79"/>
                        </a:rPr>
                        <a:t>Hardware implementations of CNNs give great results compared to software implementations in the following:</a:t>
                      </a:r>
                    </a:p>
                    <a:p>
                      <a:pPr marL="0" marR="0" lvl="0" indent="0" algn="l" defTabSz="2519995"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kern="1200" baseline="0" dirty="0">
                        <a:solidFill>
                          <a:schemeClr val="tx1"/>
                        </a:solidFill>
                        <a:effectLst/>
                        <a:latin typeface="+mn-lt"/>
                        <a:ea typeface="+mn-ea"/>
                        <a:cs typeface="Open Sans Hebrew" panose="00000500000000000000" pitchFamily="2" charset="-79"/>
                      </a:endParaRPr>
                    </a:p>
                    <a:p>
                      <a:pPr marL="457200" marR="0" lvl="0" indent="-457200" algn="just" defTabSz="2519995"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3400" b="1" u="sng" kern="1200" baseline="0" dirty="0">
                          <a:solidFill>
                            <a:schemeClr val="tx1"/>
                          </a:solidFill>
                          <a:effectLst/>
                          <a:latin typeface="+mn-lt"/>
                          <a:ea typeface="+mn-ea"/>
                          <a:cs typeface="Open Sans Hebrew" panose="00000500000000000000" pitchFamily="2" charset="-79"/>
                        </a:rPr>
                        <a:t>Calculation time</a:t>
                      </a:r>
                      <a:r>
                        <a:rPr lang="en-US" sz="3400" b="1" u="none" kern="1200" baseline="0" dirty="0">
                          <a:solidFill>
                            <a:schemeClr val="tx1"/>
                          </a:solidFill>
                          <a:effectLst/>
                          <a:latin typeface="+mn-lt"/>
                          <a:ea typeface="+mn-ea"/>
                          <a:cs typeface="Open Sans Hebrew" panose="00000500000000000000" pitchFamily="2" charset="-79"/>
                        </a:rPr>
                        <a:t> </a:t>
                      </a:r>
                      <a:r>
                        <a:rPr lang="en-US" sz="3400" kern="1200" baseline="0" dirty="0">
                          <a:solidFill>
                            <a:schemeClr val="tx1"/>
                          </a:solidFill>
                          <a:effectLst/>
                          <a:latin typeface="+mn-lt"/>
                          <a:ea typeface="+mn-ea"/>
                          <a:cs typeface="Open Sans Hebrew" panose="00000500000000000000" pitchFamily="2" charset="-79"/>
                        </a:rPr>
                        <a:t>can be accelerated, especially in embedded systems which include low-end CPUs, and even in high-end CPUs.</a:t>
                      </a:r>
                    </a:p>
                    <a:p>
                      <a:pPr marL="457200" marR="0" lvl="0" indent="-457200" algn="just" defTabSz="2519995"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3400" b="1" u="sng" kern="1200" baseline="0" dirty="0">
                          <a:solidFill>
                            <a:schemeClr val="tx1"/>
                          </a:solidFill>
                          <a:effectLst/>
                          <a:latin typeface="+mn-lt"/>
                          <a:ea typeface="+mn-ea"/>
                          <a:cs typeface="Open Sans Hebrew" panose="00000500000000000000" pitchFamily="2" charset="-79"/>
                        </a:rPr>
                        <a:t>Prediction accuracy</a:t>
                      </a:r>
                      <a:r>
                        <a:rPr lang="en-US" sz="3400" kern="1200" baseline="0" dirty="0">
                          <a:solidFill>
                            <a:schemeClr val="tx1"/>
                          </a:solidFill>
                          <a:effectLst/>
                          <a:latin typeface="+mn-lt"/>
                          <a:ea typeface="+mn-ea"/>
                          <a:cs typeface="Open Sans Hebrew" panose="00000500000000000000" pitchFamily="2" charset="-79"/>
                        </a:rPr>
                        <a:t> of the CNN can be kept in similar ranges when using fixed-point arithmetic which is simpler to implement in hardware.</a:t>
                      </a:r>
                    </a:p>
                    <a:p>
                      <a:pPr marL="457200" marR="0" lvl="0" indent="-457200" algn="just" defTabSz="2519995"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3400" b="1" u="sng" kern="1200" baseline="0" dirty="0">
                          <a:solidFill>
                            <a:schemeClr val="tx1"/>
                          </a:solidFill>
                          <a:effectLst/>
                          <a:latin typeface="+mn-lt"/>
                          <a:ea typeface="+mn-ea"/>
                          <a:cs typeface="Open Sans Hebrew" panose="00000500000000000000" pitchFamily="2" charset="-79"/>
                        </a:rPr>
                        <a:t>Power consumption</a:t>
                      </a:r>
                      <a:r>
                        <a:rPr lang="en-US" sz="3400" kern="1200" baseline="0" dirty="0">
                          <a:solidFill>
                            <a:schemeClr val="tx1"/>
                          </a:solidFill>
                          <a:effectLst/>
                          <a:latin typeface="+mn-lt"/>
                          <a:ea typeface="+mn-ea"/>
                          <a:cs typeface="Open Sans Hebrew" panose="00000500000000000000" pitchFamily="2" charset="-79"/>
                        </a:rPr>
                        <a:t> of dedicated processing elements is significantly less than that of a CPU, thus making the hardware implementation much more energy conserving.</a:t>
                      </a:r>
                    </a:p>
                  </a:txBody>
                  <a:tcPr marL="365760" marR="365760" marT="182880" marB="1828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CNN Acceleration and Simulation on an FPGA</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20-1-1-2187</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Chaim Gruda, Shay Tsabar</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Yoni Seifert</a:t>
            </a:r>
            <a:endParaRPr lang="he-IL" sz="4400" dirty="0">
              <a:cs typeface="Open Sans Hebrew" panose="00000500000000000000" pitchFamily="2" charset="-79"/>
            </a:endParaRPr>
          </a:p>
        </p:txBody>
      </p:sp>
      <p:pic>
        <p:nvPicPr>
          <p:cNvPr id="24" name="Picture 23" descr="Diagram&#10;&#10;Description automatically generated">
            <a:extLst>
              <a:ext uri="{FF2B5EF4-FFF2-40B4-BE49-F238E27FC236}">
                <a16:creationId xmlns:a16="http://schemas.microsoft.com/office/drawing/2014/main" id="{1272E254-F3F5-4A7A-8BC6-B84CDCFF0083}"/>
              </a:ext>
            </a:extLst>
          </p:cNvPr>
          <p:cNvPicPr>
            <a:picLocks noChangeAspect="1"/>
          </p:cNvPicPr>
          <p:nvPr/>
        </p:nvPicPr>
        <p:blipFill rotWithShape="1">
          <a:blip r:embed="rId3">
            <a:extLst>
              <a:ext uri="{28A0092B-C50C-407E-A947-70E740481C1C}">
                <a14:useLocalDpi xmlns:a14="http://schemas.microsoft.com/office/drawing/2010/main" val="0"/>
              </a:ext>
            </a:extLst>
          </a:blip>
          <a:srcRect t="2357" b="13526"/>
          <a:stretch/>
        </p:blipFill>
        <p:spPr>
          <a:xfrm>
            <a:off x="12673901" y="10765071"/>
            <a:ext cx="10510003" cy="5718767"/>
          </a:xfrm>
          <a:prstGeom prst="rect">
            <a:avLst/>
          </a:prstGeom>
        </p:spPr>
      </p:pic>
      <p:pic>
        <p:nvPicPr>
          <p:cNvPr id="21" name="Picture 20" descr="Diagram&#10;&#10;Description automatically generated">
            <a:extLst>
              <a:ext uri="{FF2B5EF4-FFF2-40B4-BE49-F238E27FC236}">
                <a16:creationId xmlns:a16="http://schemas.microsoft.com/office/drawing/2014/main" id="{01F107EC-A8BA-4541-98A9-30B4A12CD3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169" y="16336509"/>
            <a:ext cx="11525913" cy="4507266"/>
          </a:xfrm>
          <a:prstGeom prst="rect">
            <a:avLst/>
          </a:prstGeom>
        </p:spPr>
      </p:pic>
      <p:pic>
        <p:nvPicPr>
          <p:cNvPr id="4" name="Picture 3">
            <a:extLst>
              <a:ext uri="{FF2B5EF4-FFF2-40B4-BE49-F238E27FC236}">
                <a16:creationId xmlns:a16="http://schemas.microsoft.com/office/drawing/2014/main" id="{CE5C6B21-8E1E-4D42-8A19-760A8EBF6CEE}"/>
              </a:ext>
            </a:extLst>
          </p:cNvPr>
          <p:cNvPicPr>
            <a:picLocks noChangeAspect="1"/>
          </p:cNvPicPr>
          <p:nvPr/>
        </p:nvPicPr>
        <p:blipFill>
          <a:blip r:embed="rId5"/>
          <a:stretch>
            <a:fillRect/>
          </a:stretch>
        </p:blipFill>
        <p:spPr>
          <a:xfrm>
            <a:off x="24239423" y="11418141"/>
            <a:ext cx="11145271" cy="1985460"/>
          </a:xfrm>
          <a:prstGeom prst="rect">
            <a:avLst/>
          </a:prstGeom>
        </p:spPr>
      </p:pic>
      <p:pic>
        <p:nvPicPr>
          <p:cNvPr id="6" name="Picture 5">
            <a:extLst>
              <a:ext uri="{FF2B5EF4-FFF2-40B4-BE49-F238E27FC236}">
                <a16:creationId xmlns:a16="http://schemas.microsoft.com/office/drawing/2014/main" id="{266C904D-A1EA-4DC8-996B-9DBD4C3CF856}"/>
              </a:ext>
            </a:extLst>
          </p:cNvPr>
          <p:cNvPicPr>
            <a:picLocks noChangeAspect="1"/>
          </p:cNvPicPr>
          <p:nvPr/>
        </p:nvPicPr>
        <p:blipFill>
          <a:blip r:embed="rId6"/>
          <a:stretch>
            <a:fillRect/>
          </a:stretch>
        </p:blipFill>
        <p:spPr>
          <a:xfrm>
            <a:off x="24239424" y="15166886"/>
            <a:ext cx="11145271" cy="1985460"/>
          </a:xfrm>
          <a:prstGeom prst="rect">
            <a:avLst/>
          </a:prstGeom>
        </p:spPr>
      </p:pic>
      <p:pic>
        <p:nvPicPr>
          <p:cNvPr id="9" name="Picture 8">
            <a:extLst>
              <a:ext uri="{FF2B5EF4-FFF2-40B4-BE49-F238E27FC236}">
                <a16:creationId xmlns:a16="http://schemas.microsoft.com/office/drawing/2014/main" id="{5E3DAD44-E604-474D-B6F7-6C08C7B73A5C}"/>
              </a:ext>
            </a:extLst>
          </p:cNvPr>
          <p:cNvPicPr>
            <a:picLocks noChangeAspect="1"/>
          </p:cNvPicPr>
          <p:nvPr/>
        </p:nvPicPr>
        <p:blipFill rotWithShape="1">
          <a:blip r:embed="rId7"/>
          <a:srcRect l="1061" r="1151"/>
          <a:stretch/>
        </p:blipFill>
        <p:spPr>
          <a:xfrm>
            <a:off x="24239423" y="6885903"/>
            <a:ext cx="11208850" cy="2268991"/>
          </a:xfrm>
          <a:prstGeom prst="rect">
            <a:avLst/>
          </a:prstGeom>
          <a:ln>
            <a:noFill/>
          </a:ln>
        </p:spPr>
      </p:pic>
      <p:pic>
        <p:nvPicPr>
          <p:cNvPr id="12" name="Picture 11">
            <a:extLst>
              <a:ext uri="{FF2B5EF4-FFF2-40B4-BE49-F238E27FC236}">
                <a16:creationId xmlns:a16="http://schemas.microsoft.com/office/drawing/2014/main" id="{370CCCC9-BBFD-41CB-8DCB-FF7BA593A48B}"/>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16720457" y="21013970"/>
            <a:ext cx="6821714" cy="2700843"/>
          </a:xfrm>
          <a:prstGeom prst="rect">
            <a:avLst/>
          </a:prstGeom>
        </p:spPr>
      </p:pic>
      <p:sp>
        <p:nvSpPr>
          <p:cNvPr id="15" name="TextBox 14">
            <a:extLst>
              <a:ext uri="{FF2B5EF4-FFF2-40B4-BE49-F238E27FC236}">
                <a16:creationId xmlns:a16="http://schemas.microsoft.com/office/drawing/2014/main" id="{F29C662B-FC47-4A15-9063-2B1BAFE49F7B}"/>
              </a:ext>
            </a:extLst>
          </p:cNvPr>
          <p:cNvSpPr txBox="1"/>
          <p:nvPr/>
        </p:nvSpPr>
        <p:spPr>
          <a:xfrm>
            <a:off x="3495675" y="20944408"/>
            <a:ext cx="7477125" cy="369332"/>
          </a:xfrm>
          <a:prstGeom prst="rect">
            <a:avLst/>
          </a:prstGeom>
          <a:noFill/>
        </p:spPr>
        <p:txBody>
          <a:bodyPr wrap="square" rtlCol="0">
            <a:spAutoFit/>
          </a:bodyPr>
          <a:lstStyle/>
          <a:p>
            <a:r>
              <a:rPr lang="en-US" b="1" dirty="0">
                <a:solidFill>
                  <a:srgbClr val="002060"/>
                </a:solidFill>
              </a:rPr>
              <a:t>Figure 1: Accelerated CNN model on MNIST dataset</a:t>
            </a:r>
          </a:p>
        </p:txBody>
      </p:sp>
      <p:sp>
        <p:nvSpPr>
          <p:cNvPr id="19" name="TextBox 18">
            <a:extLst>
              <a:ext uri="{FF2B5EF4-FFF2-40B4-BE49-F238E27FC236}">
                <a16:creationId xmlns:a16="http://schemas.microsoft.com/office/drawing/2014/main" id="{A4AF0263-450E-4FBF-9EF7-80ACCBEDA13F}"/>
              </a:ext>
            </a:extLst>
          </p:cNvPr>
          <p:cNvSpPr txBox="1"/>
          <p:nvPr/>
        </p:nvSpPr>
        <p:spPr>
          <a:xfrm>
            <a:off x="15420975" y="16468034"/>
            <a:ext cx="7477125" cy="369332"/>
          </a:xfrm>
          <a:prstGeom prst="rect">
            <a:avLst/>
          </a:prstGeom>
          <a:noFill/>
        </p:spPr>
        <p:txBody>
          <a:bodyPr wrap="square" rtlCol="0">
            <a:spAutoFit/>
          </a:bodyPr>
          <a:lstStyle/>
          <a:p>
            <a:r>
              <a:rPr lang="en-US" b="1" dirty="0">
                <a:solidFill>
                  <a:srgbClr val="002060"/>
                </a:solidFill>
              </a:rPr>
              <a:t>Figure 2: Block diagram of CNN accelerator on Zedboard</a:t>
            </a:r>
          </a:p>
        </p:txBody>
      </p:sp>
      <p:sp>
        <p:nvSpPr>
          <p:cNvPr id="20" name="TextBox 19">
            <a:extLst>
              <a:ext uri="{FF2B5EF4-FFF2-40B4-BE49-F238E27FC236}">
                <a16:creationId xmlns:a16="http://schemas.microsoft.com/office/drawing/2014/main" id="{0A56FA20-F99F-4E93-814C-BA7F61E94BF5}"/>
              </a:ext>
            </a:extLst>
          </p:cNvPr>
          <p:cNvSpPr txBox="1"/>
          <p:nvPr/>
        </p:nvSpPr>
        <p:spPr>
          <a:xfrm>
            <a:off x="27365325" y="17185003"/>
            <a:ext cx="7477125" cy="369332"/>
          </a:xfrm>
          <a:prstGeom prst="rect">
            <a:avLst/>
          </a:prstGeom>
          <a:noFill/>
        </p:spPr>
        <p:txBody>
          <a:bodyPr wrap="square" rtlCol="0">
            <a:spAutoFit/>
          </a:bodyPr>
          <a:lstStyle/>
          <a:p>
            <a:r>
              <a:rPr lang="en-US" b="1" dirty="0">
                <a:solidFill>
                  <a:srgbClr val="002060"/>
                </a:solidFill>
              </a:rPr>
              <a:t>Table 2: Power consumption comparison of PS vs PL</a:t>
            </a:r>
          </a:p>
        </p:txBody>
      </p:sp>
      <p:sp>
        <p:nvSpPr>
          <p:cNvPr id="22" name="TextBox 21">
            <a:extLst>
              <a:ext uri="{FF2B5EF4-FFF2-40B4-BE49-F238E27FC236}">
                <a16:creationId xmlns:a16="http://schemas.microsoft.com/office/drawing/2014/main" id="{C8296AD4-9E76-4675-8152-7EBED522B5C2}"/>
              </a:ext>
            </a:extLst>
          </p:cNvPr>
          <p:cNvSpPr txBox="1"/>
          <p:nvPr/>
        </p:nvSpPr>
        <p:spPr>
          <a:xfrm>
            <a:off x="28301706" y="13454305"/>
            <a:ext cx="5197476" cy="369332"/>
          </a:xfrm>
          <a:prstGeom prst="rect">
            <a:avLst/>
          </a:prstGeom>
          <a:noFill/>
        </p:spPr>
        <p:txBody>
          <a:bodyPr wrap="square" rtlCol="0">
            <a:spAutoFit/>
          </a:bodyPr>
          <a:lstStyle/>
          <a:p>
            <a:r>
              <a:rPr lang="en-US" b="1" dirty="0">
                <a:solidFill>
                  <a:srgbClr val="002060"/>
                </a:solidFill>
              </a:rPr>
              <a:t>Table 1: Accuracy comparison</a:t>
            </a:r>
          </a:p>
        </p:txBody>
      </p:sp>
      <p:sp>
        <p:nvSpPr>
          <p:cNvPr id="23" name="TextBox 22">
            <a:extLst>
              <a:ext uri="{FF2B5EF4-FFF2-40B4-BE49-F238E27FC236}">
                <a16:creationId xmlns:a16="http://schemas.microsoft.com/office/drawing/2014/main" id="{9B8874AA-3EB1-4747-8290-1BE1CC16AF00}"/>
              </a:ext>
            </a:extLst>
          </p:cNvPr>
          <p:cNvSpPr txBox="1"/>
          <p:nvPr/>
        </p:nvSpPr>
        <p:spPr>
          <a:xfrm>
            <a:off x="28262668" y="9284611"/>
            <a:ext cx="5197476" cy="369332"/>
          </a:xfrm>
          <a:prstGeom prst="rect">
            <a:avLst/>
          </a:prstGeom>
          <a:noFill/>
        </p:spPr>
        <p:txBody>
          <a:bodyPr wrap="square" rtlCol="0">
            <a:spAutoFit/>
          </a:bodyPr>
          <a:lstStyle/>
          <a:p>
            <a:r>
              <a:rPr lang="en-US" b="1" dirty="0">
                <a:solidFill>
                  <a:srgbClr val="002060"/>
                </a:solidFill>
              </a:rPr>
              <a:t>Graph 1: Time comparison</a:t>
            </a:r>
          </a:p>
        </p:txBody>
      </p:sp>
      <p:sp>
        <p:nvSpPr>
          <p:cNvPr id="25" name="TextBox 24">
            <a:extLst>
              <a:ext uri="{FF2B5EF4-FFF2-40B4-BE49-F238E27FC236}">
                <a16:creationId xmlns:a16="http://schemas.microsoft.com/office/drawing/2014/main" id="{D4504BCC-41AD-4DF0-8F8B-F017CC682090}"/>
              </a:ext>
            </a:extLst>
          </p:cNvPr>
          <p:cNvSpPr txBox="1"/>
          <p:nvPr/>
        </p:nvSpPr>
        <p:spPr>
          <a:xfrm>
            <a:off x="17306925" y="23940941"/>
            <a:ext cx="7477125" cy="369332"/>
          </a:xfrm>
          <a:prstGeom prst="rect">
            <a:avLst/>
          </a:prstGeom>
          <a:noFill/>
        </p:spPr>
        <p:txBody>
          <a:bodyPr wrap="square" rtlCol="0">
            <a:spAutoFit/>
          </a:bodyPr>
          <a:lstStyle/>
          <a:p>
            <a:r>
              <a:rPr lang="en-US" b="1" dirty="0">
                <a:solidFill>
                  <a:srgbClr val="002060"/>
                </a:solidFill>
              </a:rPr>
              <a:t>Figure 3: Sliding window mechanism illustration</a:t>
            </a:r>
          </a:p>
        </p:txBody>
      </p:sp>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18153</TotalTime>
  <Words>694</Words>
  <Application>Microsoft Office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Chaim Gruda</cp:lastModifiedBy>
  <cp:revision>116</cp:revision>
  <cp:lastPrinted>2019-12-23T14:46:09Z</cp:lastPrinted>
  <dcterms:created xsi:type="dcterms:W3CDTF">2019-12-02T06:50:52Z</dcterms:created>
  <dcterms:modified xsi:type="dcterms:W3CDTF">2021-05-18T18:13:12Z</dcterms:modified>
</cp:coreProperties>
</file>