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1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י"ד/אייר/תשפ"א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י"ד/אייר/תשפ"א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82698710"/>
              </p:ext>
            </p:extLst>
          </p:nvPr>
        </p:nvGraphicFramePr>
        <p:xfrm>
          <a:off x="384740" y="3698810"/>
          <a:ext cx="35185420" cy="21501165"/>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501165">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endParaRPr lang="en-US" sz="4800" b="1" dirty="0">
                        <a:effectLst/>
                        <a:latin typeface="+mn-lt"/>
                        <a:cs typeface="Open Sans Hebrew" panose="00000500000000000000" pitchFamily="2" charset="-79"/>
                      </a:endParaRPr>
                    </a:p>
                    <a:p>
                      <a:pPr algn="just"/>
                      <a:endParaRPr lang="en-US" sz="1400" kern="1200" baseline="0" dirty="0">
                        <a:solidFill>
                          <a:schemeClr val="tx1"/>
                        </a:solidFill>
                        <a:effectLst/>
                        <a:latin typeface="+mn-lt"/>
                        <a:ea typeface="+mn-ea"/>
                        <a:cs typeface="Open Sans Hebrew" panose="00000500000000000000" pitchFamily="2" charset="-79"/>
                      </a:endParaRPr>
                    </a:p>
                    <a:p>
                      <a:pPr algn="just"/>
                      <a:r>
                        <a:rPr lang="en-US" sz="3400" kern="1200" baseline="0" dirty="0">
                          <a:solidFill>
                            <a:schemeClr val="tx1"/>
                          </a:solidFill>
                          <a:effectLst/>
                          <a:latin typeface="+mn-lt"/>
                          <a:ea typeface="+mn-ea"/>
                          <a:cs typeface="Open Sans Hebrew" panose="00000500000000000000" pitchFamily="2" charset="-79"/>
                        </a:rPr>
                        <a:t>In recent years image analyzing and recognition has become a vital feature in ever more applications, ranging from autonomous vehicles, security, healthcare and more. Convolution neural networks (CNN) algorithms are widely used in many such applications since their high accuracy for image recognition. However, with the high accuracy come long computation time and high </a:t>
                      </a:r>
                      <a:r>
                        <a:rPr lang="en-US" sz="3400" kern="1200" baseline="0" dirty="0">
                          <a:solidFill>
                            <a:schemeClr val="tx1"/>
                          </a:solidFill>
                          <a:effectLst/>
                          <a:highlight>
                            <a:srgbClr val="FFFF00"/>
                          </a:highlight>
                          <a:latin typeface="+mn-lt"/>
                          <a:ea typeface="+mn-ea"/>
                          <a:cs typeface="Open Sans Hebrew" panose="00000500000000000000" pitchFamily="2" charset="-79"/>
                        </a:rPr>
                        <a:t>power</a:t>
                      </a:r>
                      <a:r>
                        <a:rPr lang="en-US" sz="3400" kern="1200" baseline="0" dirty="0">
                          <a:solidFill>
                            <a:schemeClr val="tx1"/>
                          </a:solidFill>
                          <a:effectLst/>
                          <a:latin typeface="+mn-lt"/>
                          <a:ea typeface="+mn-ea"/>
                          <a:cs typeface="Open Sans Hebrew" panose="00000500000000000000" pitchFamily="2" charset="-79"/>
                        </a:rPr>
                        <a:t> needs. The need to include such image recognition capabilities in embedded systems with tight real-time and power constraints, lead the design for hardware accelerators for CNNs. An FPGA based CNN accelerator was implemented in this project.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p>
                    <a:p>
                      <a:pPr algn="just"/>
                      <a:endParaRPr lang="en-US" sz="1400" kern="1200" baseline="0" dirty="0">
                        <a:solidFill>
                          <a:schemeClr val="tx1"/>
                        </a:solidFill>
                        <a:effectLst/>
                        <a:latin typeface="+mn-lt"/>
                        <a:ea typeface="+mn-ea"/>
                        <a:cs typeface="Open Sans Hebrew" panose="00000500000000000000" pitchFamily="2" charset="-79"/>
                      </a:endParaRPr>
                    </a:p>
                    <a:p>
                      <a:pPr algn="just"/>
                      <a:r>
                        <a:rPr lang="en-US" sz="3400" kern="1200" baseline="0" dirty="0">
                          <a:solidFill>
                            <a:schemeClr val="tx1"/>
                          </a:solidFill>
                          <a:effectLst/>
                          <a:latin typeface="+mn-lt"/>
                          <a:ea typeface="+mn-ea"/>
                          <a:cs typeface="Open Sans Hebrew" panose="00000500000000000000" pitchFamily="2" charset="-79"/>
                        </a:rPr>
                        <a:t>Talk about CNN configuration, and how acceleration is/can be achieved</a:t>
                      </a: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aseline="0" dirty="0">
                          <a:effectLst/>
                          <a:latin typeface="+mn-lt"/>
                          <a:cs typeface="Open Sans Hebrew" panose="00000500000000000000" pitchFamily="2" charset="-79"/>
                        </a:rPr>
                        <a:t>PL, PS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aseline="0" dirty="0">
                          <a:effectLst/>
                          <a:latin typeface="+mn-lt"/>
                          <a:cs typeface="Open Sans Hebrew" panose="00000500000000000000" pitchFamily="2" charset="-79"/>
                        </a:rPr>
                        <a:t>Also talk about simulation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CNN Acceleration and Simulation on an FPGA</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20-1-1-2187</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Chaim Gruda, Shay </a:t>
            </a:r>
            <a:r>
              <a:rPr lang="en-US" sz="4800" dirty="0" err="1">
                <a:cs typeface="Open Sans Hebrew" panose="00000500000000000000" pitchFamily="2" charset="-79"/>
              </a:rPr>
              <a:t>Tsabar</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Yoni Seifert</a:t>
            </a:r>
            <a:endParaRPr lang="he-IL" sz="4400" dirty="0">
              <a:cs typeface="Open Sans Hebrew" panose="00000500000000000000" pitchFamily="2" charset="-79"/>
            </a:endParaRPr>
          </a:p>
        </p:txBody>
      </p:sp>
      <p:pic>
        <p:nvPicPr>
          <p:cNvPr id="18" name="Picture 17" descr="Diagram&#10;&#10;Description automatically generated with low confidence">
            <a:extLst>
              <a:ext uri="{FF2B5EF4-FFF2-40B4-BE49-F238E27FC236}">
                <a16:creationId xmlns:a16="http://schemas.microsoft.com/office/drawing/2014/main" id="{FFB71C22-1042-4D3D-BBEB-126EB3B8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923" y="15095263"/>
            <a:ext cx="11080244" cy="4058392"/>
          </a:xfrm>
          <a:prstGeom prst="rect">
            <a:avLst/>
          </a:prstGeom>
        </p:spPr>
      </p:pic>
      <p:pic>
        <p:nvPicPr>
          <p:cNvPr id="24" name="Picture 23" descr="Diagram&#10;&#10;Description automatically generated">
            <a:extLst>
              <a:ext uri="{FF2B5EF4-FFF2-40B4-BE49-F238E27FC236}">
                <a16:creationId xmlns:a16="http://schemas.microsoft.com/office/drawing/2014/main" id="{1272E254-F3F5-4A7A-8BC6-B84CDCFF0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9010" y="8658890"/>
            <a:ext cx="11706225" cy="7572375"/>
          </a:xfrm>
          <a:prstGeom prst="rect">
            <a:avLst/>
          </a:prstGeom>
        </p:spPr>
      </p:pic>
      <p:pic>
        <p:nvPicPr>
          <p:cNvPr id="28" name="Picture 27" descr="Timeline&#10;&#10;Description automatically generated">
            <a:extLst>
              <a:ext uri="{FF2B5EF4-FFF2-40B4-BE49-F238E27FC236}">
                <a16:creationId xmlns:a16="http://schemas.microsoft.com/office/drawing/2014/main" id="{385AD2FC-DCB2-4E2F-88AF-C60BFC80B185}"/>
              </a:ext>
            </a:extLst>
          </p:cNvPr>
          <p:cNvPicPr>
            <a:picLocks noChangeAspect="1"/>
          </p:cNvPicPr>
          <p:nvPr/>
        </p:nvPicPr>
        <p:blipFill rotWithShape="1">
          <a:blip r:embed="rId5">
            <a:extLst>
              <a:ext uri="{28A0092B-C50C-407E-A947-70E740481C1C}">
                <a14:useLocalDpi xmlns:a14="http://schemas.microsoft.com/office/drawing/2010/main" val="0"/>
              </a:ext>
            </a:extLst>
          </a:blip>
          <a:srcRect l="1635" t="5424" r="2302" b="4922"/>
          <a:stretch/>
        </p:blipFill>
        <p:spPr>
          <a:xfrm>
            <a:off x="24339309" y="6742799"/>
            <a:ext cx="10406777" cy="3480079"/>
          </a:xfrm>
          <a:prstGeom prst="rect">
            <a:avLst/>
          </a:prstGeom>
          <a:ln>
            <a:solidFill>
              <a:schemeClr val="tx1"/>
            </a:solidFill>
          </a:ln>
        </p:spPr>
      </p:pic>
      <p:pic>
        <p:nvPicPr>
          <p:cNvPr id="32" name="Picture 31" descr="Chart, line chart&#10;&#10;Description automatically generated">
            <a:extLst>
              <a:ext uri="{FF2B5EF4-FFF2-40B4-BE49-F238E27FC236}">
                <a16:creationId xmlns:a16="http://schemas.microsoft.com/office/drawing/2014/main" id="{7A37917C-1E5C-4251-AF72-4286EFC2F7BD}"/>
              </a:ext>
            </a:extLst>
          </p:cNvPr>
          <p:cNvPicPr>
            <a:picLocks noChangeAspect="1"/>
          </p:cNvPicPr>
          <p:nvPr/>
        </p:nvPicPr>
        <p:blipFill rotWithShape="1">
          <a:blip r:embed="rId6">
            <a:extLst>
              <a:ext uri="{28A0092B-C50C-407E-A947-70E740481C1C}">
                <a14:useLocalDpi xmlns:a14="http://schemas.microsoft.com/office/drawing/2010/main" val="0"/>
              </a:ext>
            </a:extLst>
          </a:blip>
          <a:srcRect l="2377" t="3989" r="3876" b="4918"/>
          <a:stretch/>
        </p:blipFill>
        <p:spPr>
          <a:xfrm>
            <a:off x="24339309" y="12599987"/>
            <a:ext cx="10406777" cy="6112372"/>
          </a:xfrm>
          <a:prstGeom prst="rect">
            <a:avLst/>
          </a:prstGeom>
          <a:ln>
            <a:solidFill>
              <a:schemeClr val="tx1"/>
            </a:solidFill>
          </a:ln>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9130</TotalTime>
  <Words>152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Chaim Gruda</cp:lastModifiedBy>
  <cp:revision>73</cp:revision>
  <cp:lastPrinted>2019-12-23T14:46:09Z</cp:lastPrinted>
  <dcterms:created xsi:type="dcterms:W3CDTF">2019-12-02T06:50:52Z</dcterms:created>
  <dcterms:modified xsi:type="dcterms:W3CDTF">2021-04-28T16:10:37Z</dcterms:modified>
</cp:coreProperties>
</file>