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ל'/ניסן/תשפ"א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35713574"/>
              </p:ext>
            </p:extLst>
          </p:nvPr>
        </p:nvGraphicFramePr>
        <p:xfrm>
          <a:off x="384740" y="3698810"/>
          <a:ext cx="35185420" cy="2243328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sng" kern="1200" dirty="0">
                          <a:solidFill>
                            <a:schemeClr val="tx1"/>
                          </a:solidFill>
                          <a:effectLst/>
                          <a:latin typeface="+mn-lt"/>
                          <a:ea typeface="+mn-ea"/>
                          <a:cs typeface="Open Sans Hebrew" panose="00000500000000000000" pitchFamily="2" charset="-79"/>
                        </a:rPr>
                        <a:t>PAY</a:t>
                      </a:r>
                      <a:r>
                        <a:rPr lang="en-US" sz="3400" u="sng" kern="1200" baseline="0" dirty="0">
                          <a:solidFill>
                            <a:schemeClr val="tx1"/>
                          </a:solidFill>
                          <a:effectLst/>
                          <a:latin typeface="+mn-lt"/>
                          <a:ea typeface="+mn-ea"/>
                          <a:cs typeface="Open Sans Hebrew" panose="00000500000000000000" pitchFamily="2" charset="-79"/>
                        </a:rPr>
                        <a:t> ATTENTION, this template may seem overloaded with text, this is only due to specifying the guidelines for creating the poster. Your poster should have only brief sentences and not too overloaded with text, such that, one will be able to read and understand your poster within 5 minutes</a:t>
                      </a:r>
                      <a:r>
                        <a:rPr lang="en-US" sz="3400" kern="1200" baseline="0" dirty="0">
                          <a:solidFill>
                            <a:schemeClr val="tx1"/>
                          </a:solidFill>
                          <a:effectLst/>
                          <a:latin typeface="+mn-lt"/>
                          <a:ea typeface="+mn-ea"/>
                          <a:cs typeface="Open Sans Hebrew" panose="00000500000000000000" pitchFamily="2" charset="-79"/>
                        </a:rPr>
                        <a:t>. Including images, graphs, tables, plots, block diagrams is highly recommended.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You may edit this section with the project details, plots, tables</a:t>
                      </a:r>
                      <a:r>
                        <a:rPr lang="en-US" sz="3400" kern="1200" baseline="0" dirty="0">
                          <a:solidFill>
                            <a:schemeClr val="tx1"/>
                          </a:solidFill>
                          <a:effectLst/>
                          <a:latin typeface="+mn-lt"/>
                          <a:ea typeface="+mn-ea"/>
                          <a:cs typeface="Open Sans Hebrew" panose="00000500000000000000" pitchFamily="2" charset="-79"/>
                        </a:rPr>
                        <a:t> </a:t>
                      </a:r>
                      <a:r>
                        <a:rPr lang="en-US" sz="3400" kern="1200" dirty="0">
                          <a:solidFill>
                            <a:schemeClr val="tx1"/>
                          </a:solidFill>
                          <a:effectLst/>
                          <a:latin typeface="+mn-lt"/>
                          <a:ea typeface="+mn-ea"/>
                          <a:cs typeface="Open Sans Hebrew" panose="00000500000000000000" pitchFamily="2" charset="-79"/>
                        </a:rPr>
                        <a:t>and images.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THE</a:t>
                      </a:r>
                      <a:r>
                        <a:rPr lang="en-US" sz="3400" kern="1200" baseline="0" dirty="0">
                          <a:solidFill>
                            <a:schemeClr val="tx1"/>
                          </a:solidFill>
                          <a:effectLst/>
                          <a:latin typeface="+mn-lt"/>
                          <a:ea typeface="+mn-ea"/>
                          <a:cs typeface="Open Sans Hebrew" panose="00000500000000000000" pitchFamily="2" charset="-79"/>
                        </a:rPr>
                        <a:t> ENTIRE POSTER IS IN ENGLISH ONLY.</a:t>
                      </a: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effectLst/>
                          <a:latin typeface="+mn-lt"/>
                          <a:cs typeface="Open Sans Hebrew" panose="00000500000000000000" pitchFamily="2" charset="-79"/>
                        </a:rPr>
                        <a:t>The recommendation is to use</a:t>
                      </a:r>
                      <a:r>
                        <a:rPr lang="en-US" sz="3400" baseline="0" dirty="0">
                          <a:effectLst/>
                          <a:latin typeface="+mn-lt"/>
                          <a:cs typeface="Open Sans Hebrew" panose="00000500000000000000" pitchFamily="2" charset="-79"/>
                        </a:rPr>
                        <a:t> 2-3 columns for the entire poster.</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this 3 column structure to another structure if it helps present your project.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to the font Calibri) and the font size.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All the suggested topics (Introduction, Motivation, Methods, Results, Conclusions, Bibliography) are only a recommendation and may be changed according to your project.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that your poster should be editable including all text editable.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and image of the background.</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of the text, make sure it is readable.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The poster size is set to height 70cm, width 100cm (landscape), DO NOT CHANGE THAT.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Do not change the location of the symbols, logos, and the project title (with the number and names)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you use the</a:t>
                      </a:r>
                      <a:r>
                        <a:rPr lang="en-US" sz="3400" kern="1200" baseline="0" dirty="0">
                          <a:solidFill>
                            <a:schemeClr val="tx1"/>
                          </a:solidFill>
                          <a:effectLst/>
                          <a:latin typeface="+mn-lt"/>
                          <a:ea typeface="+mn-ea"/>
                          <a:cs typeface="Open Sans Hebrew" panose="00000500000000000000" pitchFamily="2" charset="-79"/>
                        </a:rPr>
                        <a:t> “motivation/objectives” topic, please omit the undesired title for this topic – for example, use just Objectives as the title for this topic.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also see an example, that even</a:t>
                      </a:r>
                      <a:r>
                        <a:rPr lang="en-US" sz="3400" kern="1200" baseline="0" dirty="0">
                          <a:solidFill>
                            <a:schemeClr val="tx1"/>
                          </a:solidFill>
                          <a:effectLst/>
                          <a:latin typeface="+mn-lt"/>
                          <a:ea typeface="+mn-ea"/>
                          <a:cs typeface="Open Sans Hebrew" panose="00000500000000000000" pitchFamily="2" charset="-79"/>
                        </a:rPr>
                        <a:t> though the column text space ends here, we may still continue </a:t>
                      </a:r>
                      <a:r>
                        <a:rPr lang="en-US" sz="3400" kern="1200" dirty="0">
                          <a:solidFill>
                            <a:schemeClr val="tx1"/>
                          </a:solidFill>
                          <a:effectLst/>
                          <a:latin typeface="+mn-lt"/>
                          <a:ea typeface="+mn-ea"/>
                          <a:cs typeface="Open Sans Hebrew" panose="00000500000000000000" pitchFamily="2" charset="-79"/>
                        </a:rPr>
                        <a:t>elaborating on this </a:t>
                      </a: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topic immediately in the next column.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followed</a:t>
                      </a:r>
                      <a:r>
                        <a:rPr lang="en-US" sz="3400" kern="1200" baseline="0" dirty="0">
                          <a:solidFill>
                            <a:schemeClr val="tx1"/>
                          </a:solidFill>
                          <a:effectLst/>
                          <a:latin typeface="+mn-lt"/>
                          <a:ea typeface="+mn-ea"/>
                          <a:cs typeface="Open Sans Hebrew" panose="00000500000000000000" pitchFamily="2" charset="-79"/>
                        </a:rPr>
                        <a:t> by an example block diagram that helps in presenting the project implementation. You may also include formulas, images, designs etc..</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Make sure those are readable and with reasonable font sizes.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that</a:t>
                      </a:r>
                      <a:r>
                        <a:rPr lang="en-US" sz="3400" kern="1200" baseline="0" dirty="0">
                          <a:solidFill>
                            <a:schemeClr val="tx1"/>
                          </a:solidFill>
                          <a:effectLst/>
                          <a:latin typeface="+mn-lt"/>
                          <a:ea typeface="+mn-ea"/>
                          <a:cs typeface="Open Sans Hebrew" panose="00000500000000000000" pitchFamily="2" charset="-79"/>
                        </a:rPr>
                        <a:t> can elaborate on the results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plots that helps in presenting the project results.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An example of text that</a:t>
                      </a:r>
                      <a:r>
                        <a:rPr lang="en-US" sz="3400" kern="1200" baseline="0" dirty="0">
                          <a:solidFill>
                            <a:schemeClr val="tx1"/>
                          </a:solidFill>
                          <a:effectLst/>
                          <a:latin typeface="+mn-lt"/>
                          <a:ea typeface="+mn-ea"/>
                          <a:cs typeface="Open Sans Hebrew" panose="00000500000000000000" pitchFamily="2" charset="-79"/>
                        </a:rPr>
                        <a:t> elaborates on the conclusions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table that presents the project conclusions.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You may edit this section with relevant citations for the poster</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Pay attention that this section should only include the citations relevant to the poster and not for the entire project.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there are no relevant citations for the poster,</a:t>
                      </a:r>
                      <a:r>
                        <a:rPr lang="en-US" sz="3400" kern="1200" baseline="0" dirty="0">
                          <a:solidFill>
                            <a:schemeClr val="tx1"/>
                          </a:solidFill>
                          <a:effectLst/>
                          <a:latin typeface="+mn-lt"/>
                          <a:ea typeface="+mn-ea"/>
                          <a:cs typeface="Open Sans Hebrew" panose="00000500000000000000" pitchFamily="2" charset="-79"/>
                        </a:rPr>
                        <a:t> the bibliography may be omitted from the poster.</a:t>
                      </a:r>
                      <a:r>
                        <a:rPr lang="en-US" sz="340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 M. Bronstein, M. M. Bronstein, and R. Kimmel. "Numerical geometry of non-rigid shapes”, Springer-</a:t>
                      </a:r>
                      <a:r>
                        <a:rPr lang="en-US" sz="3400" kern="1200" dirty="0" err="1">
                          <a:solidFill>
                            <a:schemeClr val="tx1"/>
                          </a:solidFill>
                          <a:effectLst/>
                          <a:latin typeface="+mn-lt"/>
                          <a:ea typeface="+mn-ea"/>
                          <a:cs typeface="Open Sans Hebrew" panose="00000500000000000000" pitchFamily="2" charset="-79"/>
                        </a:rPr>
                        <a:t>Verlag</a:t>
                      </a:r>
                      <a:r>
                        <a:rPr lang="en-US" sz="3400" kern="1200" dirty="0">
                          <a:solidFill>
                            <a:schemeClr val="tx1"/>
                          </a:solidFill>
                          <a:effectLst/>
                          <a:latin typeface="+mn-lt"/>
                          <a:ea typeface="+mn-ea"/>
                          <a:cs typeface="Open Sans Hebrew" panose="00000500000000000000" pitchFamily="2" charset="-79"/>
                        </a:rPr>
                        <a:t> New York </a:t>
                      </a:r>
                      <a:r>
                        <a:rPr lang="en-US" sz="3400" kern="1200" dirty="0" err="1">
                          <a:solidFill>
                            <a:schemeClr val="tx1"/>
                          </a:solidFill>
                          <a:effectLst/>
                          <a:latin typeface="+mn-lt"/>
                          <a:ea typeface="+mn-ea"/>
                          <a:cs typeface="Open Sans Hebrew" panose="00000500000000000000" pitchFamily="2" charset="-79"/>
                        </a:rPr>
                        <a:t>Inc</a:t>
                      </a:r>
                      <a:r>
                        <a:rPr lang="en-US" sz="3400" kern="1200" dirty="0">
                          <a:solidFill>
                            <a:schemeClr val="tx1"/>
                          </a:solidFill>
                          <a:effectLst/>
                          <a:latin typeface="+mn-lt"/>
                          <a:ea typeface="+mn-ea"/>
                          <a:cs typeface="Open Sans Hebrew" panose="00000500000000000000" pitchFamily="2" charset="-79"/>
                        </a:rPr>
                        <a:t>, 2008.</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G. B. </a:t>
                      </a:r>
                      <a:r>
                        <a:rPr lang="en-US" sz="3400" kern="1200" dirty="0" err="1">
                          <a:solidFill>
                            <a:schemeClr val="tx1"/>
                          </a:solidFill>
                          <a:effectLst/>
                          <a:latin typeface="+mn-lt"/>
                          <a:ea typeface="+mn-ea"/>
                          <a:cs typeface="Open Sans Hebrew" panose="00000500000000000000" pitchFamily="2" charset="-79"/>
                        </a:rPr>
                        <a:t>Giannakis</a:t>
                      </a:r>
                      <a:r>
                        <a:rPr lang="en-US" sz="3400" kern="1200" dirty="0">
                          <a:solidFill>
                            <a:schemeClr val="tx1"/>
                          </a:solidFill>
                          <a:effectLst/>
                          <a:latin typeface="+mn-lt"/>
                          <a:ea typeface="+mn-ea"/>
                          <a:cs typeface="Open Sans Hebrew" panose="00000500000000000000" pitchFamily="2" charset="-79"/>
                        </a:rPr>
                        <a:t> , "Highlights of Signal Processing for Communications",  IEEE Signal Processing Magazine, Vol. 16, no 2, pp. 14-49, March 1999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[3]  G. Welch and G. Bishop – "An Introduction to the </a:t>
                      </a:r>
                      <a:r>
                        <a:rPr lang="en-US" sz="3400" kern="1200" dirty="0" err="1">
                          <a:solidFill>
                            <a:schemeClr val="tx1"/>
                          </a:solidFill>
                          <a:effectLst/>
                          <a:latin typeface="+mn-lt"/>
                          <a:ea typeface="+mn-ea"/>
                          <a:cs typeface="Open Sans Hebrew" panose="00000500000000000000" pitchFamily="2" charset="-79"/>
                        </a:rPr>
                        <a:t>Kalman</a:t>
                      </a:r>
                      <a:r>
                        <a:rPr lang="en-US" sz="3400" kern="1200" dirty="0">
                          <a:solidFill>
                            <a:schemeClr val="tx1"/>
                          </a:solidFill>
                          <a:effectLst/>
                          <a:latin typeface="+mn-lt"/>
                          <a:ea typeface="+mn-ea"/>
                          <a:cs typeface="Open Sans Hebrew" panose="00000500000000000000" pitchFamily="2" charset="-79"/>
                        </a:rPr>
                        <a:t> Filter", http://www.cs.unc.edu/~welch/kalman/kalman_filter/kalman.html#pgfId-11854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CNN Acceleration and simulation on an FPGA</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20-1-1-2187</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Chaim Gruda, Shay </a:t>
            </a:r>
            <a:r>
              <a:rPr lang="en-US" sz="4800" dirty="0" err="1">
                <a:cs typeface="Open Sans Hebrew" panose="00000500000000000000" pitchFamily="2" charset="-79"/>
              </a:rPr>
              <a:t>Tsabar</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Yoni Seifert</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grpSp>
        <p:nvGrpSpPr>
          <p:cNvPr id="9" name="Group 8"/>
          <p:cNvGrpSpPr/>
          <p:nvPr/>
        </p:nvGrpSpPr>
        <p:grpSpPr>
          <a:xfrm>
            <a:off x="14027544" y="8551863"/>
            <a:ext cx="7408616" cy="5039803"/>
            <a:chOff x="1921269" y="11735141"/>
            <a:chExt cx="7408616" cy="5039803"/>
          </a:xfrm>
        </p:grpSpPr>
        <p:grpSp>
          <p:nvGrpSpPr>
            <p:cNvPr id="17" name="Group 16"/>
            <p:cNvGrpSpPr/>
            <p:nvPr/>
          </p:nvGrpSpPr>
          <p:grpSpPr>
            <a:xfrm>
              <a:off x="1921269" y="11735141"/>
              <a:ext cx="7408616" cy="5039803"/>
              <a:chOff x="1219862" y="256213"/>
              <a:chExt cx="7425678" cy="2853953"/>
            </a:xfrm>
          </p:grpSpPr>
          <p:sp>
            <p:nvSpPr>
              <p:cNvPr id="19" name="TextBox 21"/>
              <p:cNvSpPr txBox="1"/>
              <p:nvPr/>
            </p:nvSpPr>
            <p:spPr>
              <a:xfrm>
                <a:off x="7881438" y="1439589"/>
                <a:ext cx="764102" cy="6425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GPS</a:t>
                </a:r>
              </a:p>
            </p:txBody>
          </p:sp>
          <p:grpSp>
            <p:nvGrpSpPr>
              <p:cNvPr id="20" name="Group 19"/>
              <p:cNvGrpSpPr/>
              <p:nvPr/>
            </p:nvGrpSpPr>
            <p:grpSpPr>
              <a:xfrm>
                <a:off x="1219862" y="256213"/>
                <a:ext cx="6903312" cy="2853953"/>
                <a:chOff x="1219862" y="256213"/>
                <a:chExt cx="6903312" cy="2853953"/>
              </a:xfrm>
            </p:grpSpPr>
            <p:grpSp>
              <p:nvGrpSpPr>
                <p:cNvPr id="21" name="Group 20"/>
                <p:cNvGrpSpPr/>
                <p:nvPr/>
              </p:nvGrpSpPr>
              <p:grpSpPr>
                <a:xfrm>
                  <a:off x="1219862" y="256213"/>
                  <a:ext cx="6903312" cy="2282201"/>
                  <a:chOff x="1219862" y="256213"/>
                  <a:chExt cx="6903312" cy="2282201"/>
                </a:xfrm>
              </p:grpSpPr>
              <p:sp>
                <p:nvSpPr>
                  <p:cNvPr id="23" name="Rounded Rectangle 22"/>
                  <p:cNvSpPr/>
                  <p:nvPr/>
                </p:nvSpPr>
                <p:spPr>
                  <a:xfrm>
                    <a:off x="1219862" y="1524659"/>
                    <a:ext cx="1857375" cy="54351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IMU</a:t>
                    </a:r>
                  </a:p>
                </p:txBody>
              </p:sp>
              <p:sp>
                <p:nvSpPr>
                  <p:cNvPr id="25" name="Rounded Rectangle 24"/>
                  <p:cNvSpPr/>
                  <p:nvPr/>
                </p:nvSpPr>
                <p:spPr>
                  <a:xfrm>
                    <a:off x="5867400" y="1355050"/>
                    <a:ext cx="1061539" cy="51661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Kalman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Filter</a:t>
                    </a:r>
                    <a:endParaRPr lang="en-US" sz="2000" b="1" dirty="0">
                      <a:solidFill>
                        <a:schemeClr val="tx2"/>
                      </a:solidFill>
                      <a:effectLst/>
                      <a:latin typeface="Tahoma" pitchFamily="34" charset="0"/>
                      <a:ea typeface="Tahoma" pitchFamily="34" charset="0"/>
                      <a:cs typeface="Tahoma" pitchFamily="34" charset="0"/>
                    </a:endParaRPr>
                  </a:p>
                </p:txBody>
              </p:sp>
              <p:sp>
                <p:nvSpPr>
                  <p:cNvPr id="26" name="Rounded Rectangle 25"/>
                  <p:cNvSpPr/>
                  <p:nvPr/>
                </p:nvSpPr>
                <p:spPr>
                  <a:xfrm>
                    <a:off x="3820188" y="1184791"/>
                    <a:ext cx="1465817" cy="783193"/>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Strapdown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Solution</a:t>
                    </a:r>
                    <a:endParaRPr lang="en-US" sz="2000" b="1" dirty="0">
                      <a:solidFill>
                        <a:schemeClr val="tx2"/>
                      </a:solidFill>
                      <a:effectLst/>
                      <a:latin typeface="Tahoma" pitchFamily="34" charset="0"/>
                      <a:ea typeface="Tahoma" pitchFamily="34" charset="0"/>
                      <a:cs typeface="Tahoma" pitchFamily="34" charset="0"/>
                    </a:endParaRPr>
                  </a:p>
                </p:txBody>
              </p:sp>
              <p:cxnSp>
                <p:nvCxnSpPr>
                  <p:cNvPr id="29" name="Straight Arrow Connector 28"/>
                  <p:cNvCxnSpPr/>
                  <p:nvPr/>
                </p:nvCxnSpPr>
                <p:spPr>
                  <a:xfrm flipV="1">
                    <a:off x="3077237" y="1688450"/>
                    <a:ext cx="742950"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18844" y="1617908"/>
                    <a:ext cx="600075"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86574" y="1600200"/>
                    <a:ext cx="9620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98169" y="1001545"/>
                    <a:ext cx="424866" cy="36365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743699" y="256213"/>
                    <a:ext cx="1379475" cy="73534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Initial</a:t>
                    </a:r>
                  </a:p>
                  <a:p>
                    <a:pPr algn="ctr">
                      <a:spcAft>
                        <a:spcPts val="0"/>
                      </a:spcAft>
                    </a:pPr>
                    <a:r>
                      <a:rPr lang="en-US" sz="2000" b="1" dirty="0">
                        <a:solidFill>
                          <a:schemeClr val="tx2"/>
                        </a:solidFill>
                        <a:latin typeface="Tahoma" pitchFamily="34" charset="0"/>
                        <a:ea typeface="Tahoma" pitchFamily="34" charset="0"/>
                        <a:cs typeface="Tahoma" pitchFamily="34" charset="0"/>
                      </a:rPr>
                      <a:t>Conditions</a:t>
                    </a:r>
                    <a:endParaRPr lang="en-US" sz="2000" b="1" dirty="0">
                      <a:solidFill>
                        <a:schemeClr val="tx2"/>
                      </a:solidFill>
                      <a:effectLst/>
                      <a:latin typeface="Tahoma" pitchFamily="34" charset="0"/>
                      <a:ea typeface="Tahoma" pitchFamily="34" charset="0"/>
                      <a:cs typeface="Tahoma" pitchFamily="34" charset="0"/>
                    </a:endParaRPr>
                  </a:p>
                </p:txBody>
              </p:sp>
              <p:cxnSp>
                <p:nvCxnSpPr>
                  <p:cNvPr id="34" name="Straight Arrow Connector 33"/>
                  <p:cNvCxnSpPr/>
                  <p:nvPr/>
                </p:nvCxnSpPr>
                <p:spPr>
                  <a:xfrm rot="5400000">
                    <a:off x="5981701" y="2200276"/>
                    <a:ext cx="666750" cy="952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3"/>
                <p:cNvSpPr txBox="1"/>
                <p:nvPr/>
              </p:nvSpPr>
              <p:spPr>
                <a:xfrm>
                  <a:off x="5641937" y="2538414"/>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Integrated</a:t>
                  </a:r>
                </a:p>
                <a:p>
                  <a:pPr algn="ctr"/>
                  <a:r>
                    <a:rPr lang="en-US" sz="2000" b="1" dirty="0">
                      <a:solidFill>
                        <a:schemeClr val="tx2"/>
                      </a:solidFill>
                      <a:latin typeface="Tahoma" pitchFamily="34" charset="0"/>
                      <a:ea typeface="Tahoma" pitchFamily="34" charset="0"/>
                      <a:cs typeface="Tahoma" pitchFamily="34" charset="0"/>
                    </a:rPr>
                    <a:t>Solution</a:t>
                  </a:r>
                </a:p>
              </p:txBody>
            </p:sp>
          </p:grpSp>
        </p:grpSp>
        <p:cxnSp>
          <p:nvCxnSpPr>
            <p:cNvPr id="11" name="Straight Arrow Connector 10"/>
            <p:cNvCxnSpPr/>
            <p:nvPr/>
          </p:nvCxnSpPr>
          <p:spPr>
            <a:xfrm>
              <a:off x="3312812" y="12355547"/>
              <a:ext cx="1" cy="158417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V="1">
              <a:off x="3312812" y="12312699"/>
              <a:ext cx="4070092" cy="4284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 name="תמונה 38" descr="D:\Users\Roi\Downloads\allattenuationC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3099" y="16373091"/>
            <a:ext cx="11137507" cy="8415293"/>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864179075"/>
              </p:ext>
            </p:extLst>
          </p:nvPr>
        </p:nvGraphicFramePr>
        <p:xfrm>
          <a:off x="23299738" y="6281103"/>
          <a:ext cx="11752262" cy="3810000"/>
        </p:xfrm>
        <a:graphic>
          <a:graphicData uri="http://schemas.openxmlformats.org/presentationml/2006/ole">
            <mc:AlternateContent xmlns:mc="http://schemas.openxmlformats.org/markup-compatibility/2006">
              <mc:Choice xmlns:v="urn:schemas-microsoft-com:vml" Requires="v">
                <p:oleObj name="Document" r:id="rId4" imgW="7036093" imgH="2213776" progId="Word.Document.12">
                  <p:embed/>
                </p:oleObj>
              </mc:Choice>
              <mc:Fallback>
                <p:oleObj name="Document" r:id="rId4" imgW="7036093" imgH="2213776" progId="Word.Document.12">
                  <p:embed/>
                  <p:pic>
                    <p:nvPicPr>
                      <p:cNvPr id="0" name=""/>
                      <p:cNvPicPr/>
                      <p:nvPr/>
                    </p:nvPicPr>
                    <p:blipFill>
                      <a:blip r:embed="rId5"/>
                      <a:stretch>
                        <a:fillRect/>
                      </a:stretch>
                    </p:blipFill>
                    <p:spPr>
                      <a:xfrm>
                        <a:off x="23299738" y="6281103"/>
                        <a:ext cx="11752262" cy="3810000"/>
                      </a:xfrm>
                      <a:prstGeom prst="rect">
                        <a:avLst/>
                      </a:prstGeom>
                    </p:spPr>
                  </p:pic>
                </p:oleObj>
              </mc:Fallback>
            </mc:AlternateContent>
          </a:graphicData>
        </a:graphic>
      </p:graphicFrame>
      <p:pic>
        <p:nvPicPr>
          <p:cNvPr id="27" name="תמונה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32675" y="10022002"/>
            <a:ext cx="10453008" cy="6695679"/>
          </a:xfrm>
          <a:prstGeom prst="rect">
            <a:avLst/>
          </a:prstGeom>
          <a:noFill/>
          <a:ln>
            <a:noFill/>
          </a:ln>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4815</TotalTime>
  <Words>631</Words>
  <Application>Microsoft Office PowerPoint</Application>
  <PresentationFormat>Custom</PresentationFormat>
  <Paragraphs>73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Tahoma</vt:lpstr>
      <vt:lpstr>Office Theme</vt:lpstr>
      <vt:lpstr>Document</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Chaim Gruda</cp:lastModifiedBy>
  <cp:revision>57</cp:revision>
  <cp:lastPrinted>2019-12-23T14:46:09Z</cp:lastPrinted>
  <dcterms:created xsi:type="dcterms:W3CDTF">2019-12-02T06:50:52Z</dcterms:created>
  <dcterms:modified xsi:type="dcterms:W3CDTF">2021-04-12T07:45:10Z</dcterms:modified>
</cp:coreProperties>
</file>