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8D7D-444C-42AE-B864-416A3823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507C1-07D1-4460-A601-C5EF0A7F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5F67-7EB4-4D9C-8B16-8308633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BB87-2CDC-402E-8B57-7181633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8745-FBA5-43B8-AB52-9548B2A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7032-CF91-4783-AA46-AA6DA082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C442-760C-4F8B-BFE2-3F0BB9F5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3910-6006-497D-A402-06C06D6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14F1-38B4-411F-BC3D-BE0A7D16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69B0-5519-4F51-8421-7080103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FCB81-C855-46EE-BF70-134D690C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931F-BBB7-4315-A1D6-C724B211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36E5-EEC4-4D06-A1FD-6DABD7E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CD7F-51E6-4663-B6DF-1127477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6CA-B9E2-4498-96A7-C601C12E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0DEC-BD07-42E1-B35D-8608DB17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9C49-CCB1-4636-908F-9E745C49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E07-DBB8-4EB7-8A0D-C9D73C3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3EEE-B821-400A-908C-EBA8E021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40254-51A7-4159-B25B-E600B4E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1C94-3C5D-4B8C-B0AB-9441F1B8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548E-184E-4F63-BE8A-90042A77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B7A5-3CA3-4E8C-AF00-37D72B91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F8F2-9318-4F2F-AA93-2789053A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FD9B-76C2-48DF-AEF6-A73B41C6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6821-54B3-4F97-8FB0-6C890EEF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AB5F-7FBF-4AD4-828E-E72F5110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0D8C-1E10-414A-8777-400CB38E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8235-DEDC-4415-B206-DB686385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0D92-DB0F-48D1-BD5E-59A1BC1F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CF21-DB4A-4518-8B3C-75AEFED1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82C9-1203-4DA0-BAF3-1E7D21AB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FC51-2BEC-43A0-9209-1FD15DBC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36F7-30FC-41A4-9A96-C8EA6627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AF375-1B22-48C5-831C-9A2ABB09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2EA61-DD71-4732-93E7-9FF6C681C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24DD-6290-4928-9129-501344B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2BAFD-F03C-453A-ABAE-FE951B1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EBC2B-911F-4338-8F27-E117D49A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6381-180F-4033-9D7A-0039A64C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451AE-CA86-4F90-A2A8-428E29A8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D790D-6832-41E7-A354-8170C61E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91670-DE0E-4585-88B8-2A2DFB0A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2402C-F007-4759-A4D1-58BF5FB2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16BFF-1796-47CB-AC5B-D882DA3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F8B4D-C187-4B38-B613-56E1429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3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1660-83C4-4368-B6FD-D17F249D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E08E-0E98-44D5-A088-EC13A157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D3A5-4519-400E-A327-5B5981A0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17EDA-1762-44EA-ADF9-6FC22BC6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DB190-4FB4-49B2-BA8B-F215DB1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15E1-4349-4C85-A523-CC58054E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2B21-8FF6-42D5-9AB8-0AFDFC29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11F9E-54E2-42D1-BCE7-D8F17E7A8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72B5A-5977-4335-8DA9-A37FE61E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50F0-1B8C-4858-97B1-60A897B2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027EA-3F64-4F79-BFB0-C4A099F5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906E-A7B8-4143-96BF-1387191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1658-0FAD-4E1C-9448-6F8FD598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D695-C688-4ECA-AB1E-3687DDAD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9579-70B8-4B76-B2E6-BABC5040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CCAC-F5C6-41AE-A1AD-0CB4E20CF77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7F76-68C0-4E71-BAFA-829979FF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4F64-5D6C-4564-8E9D-71CDDE0D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C8AD-077B-4925-B2D1-D6F5FF52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52C-9418-4FF3-8F82-7DCB15B44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Tukey HSD Multiple Comparison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7AEE4-8640-4959-99B2-7C17B6034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Differences is stopping distance by brand of tire</a:t>
            </a:r>
          </a:p>
        </p:txBody>
      </p:sp>
    </p:spTree>
    <p:extLst>
      <p:ext uri="{BB962C8B-B14F-4D97-AF65-F5344CB8AC3E}">
        <p14:creationId xmlns:p14="http://schemas.microsoft.com/office/powerpoint/2010/main" val="25992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Conclusion: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CE67A-F08B-4CE7-A063-9F197BC4A1DC}"/>
              </a:ext>
            </a:extLst>
          </p:cNvPr>
          <p:cNvSpPr txBox="1"/>
          <p:nvPr/>
        </p:nvSpPr>
        <p:spPr>
          <a:xfrm>
            <a:off x="280749" y="690273"/>
            <a:ext cx="11665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that all tire stores only carry two brands of tire. You need to get new tires, but are in a rush. You only have time to visit one store. You carry about safety over cost; you will always pick the tire with the shortest stopping distance regardless of how much more it costs. However, you do not want to pay more for a tire that is not safer; if there is no significant difference in stopping distance between two tires you will choose the cheaper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do you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store you visit stocks brands B1 and S2, then purchase B1. It is safer.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store you visit stocks brands B1 and R1, then purchase B1. It is safer.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store you visit stocks brands R2 and R1, then purchase R2. It is safer.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store you visit stocks any other pair of brands, then purchase the cheaper option. There is no difference in safety between any other set of pairs.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9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Goal: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3B8F5-EE36-4FCA-A610-7AE581A8FE32}"/>
              </a:ext>
            </a:extLst>
          </p:cNvPr>
          <p:cNvSpPr txBox="1"/>
          <p:nvPr/>
        </p:nvSpPr>
        <p:spPr>
          <a:xfrm>
            <a:off x="604336" y="1868809"/>
            <a:ext cx="108513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goal of Tukey’s HSD is either to identify pairs of treatments that ARE significantly different or pairs of treatments that ARE NOT significantly different when faced with a list of multiple treatments.</a:t>
            </a:r>
          </a:p>
        </p:txBody>
      </p:sp>
    </p:spTree>
    <p:extLst>
      <p:ext uri="{BB962C8B-B14F-4D97-AF65-F5344CB8AC3E}">
        <p14:creationId xmlns:p14="http://schemas.microsoft.com/office/powerpoint/2010/main" val="179534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Example: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CE67A-F08B-4CE7-A063-9F197BC4A1DC}"/>
              </a:ext>
            </a:extLst>
          </p:cNvPr>
          <p:cNvSpPr txBox="1"/>
          <p:nvPr/>
        </p:nvSpPr>
        <p:spPr>
          <a:xfrm>
            <a:off x="280749" y="690273"/>
            <a:ext cx="11665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that all tire stores only carry two brands of tire. You need to get new tires, but are in a rush. You only have time to visit one store. You carry about safety over cost; you will always pick the tire with the shortest stopping distance regardless of how much more it costs. However, you do not want to pay more for a tire that is not safer; if there is no significant difference in stopping distance between two tires you will choose the cheaper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you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41A1-382A-4CEA-A10D-B372A21F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95" y="870595"/>
            <a:ext cx="10515600" cy="3422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Treatment = Brand</a:t>
            </a:r>
          </a:p>
          <a:p>
            <a:pPr marL="0" indent="0">
              <a:buNone/>
            </a:pPr>
            <a:r>
              <a:rPr lang="en-US" sz="2000" dirty="0"/>
              <a:t>Response = Stopping Distance (a measure of safety)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Brand:		Stopping Distances for 4 tires:</a:t>
            </a:r>
          </a:p>
          <a:p>
            <a:pPr marL="0" indent="0">
              <a:buNone/>
            </a:pPr>
            <a:r>
              <a:rPr lang="en-US" sz="2000" dirty="0"/>
              <a:t>S1 		22 20 25 17</a:t>
            </a:r>
          </a:p>
          <a:p>
            <a:pPr marL="0" indent="0">
              <a:buNone/>
            </a:pPr>
            <a:r>
              <a:rPr lang="en-US" sz="2000" dirty="0"/>
              <a:t>S2 		26 22 27 21</a:t>
            </a:r>
          </a:p>
          <a:p>
            <a:pPr marL="0" indent="0">
              <a:buNone/>
            </a:pPr>
            <a:r>
              <a:rPr lang="pl-PL" sz="2000" dirty="0"/>
              <a:t>B1 </a:t>
            </a:r>
            <a:r>
              <a:rPr lang="en-US" sz="2000" dirty="0"/>
              <a:t>		</a:t>
            </a:r>
            <a:r>
              <a:rPr lang="pl-PL" sz="2000" dirty="0"/>
              <a:t>16 20 14 18</a:t>
            </a:r>
          </a:p>
          <a:p>
            <a:pPr marL="0" indent="0">
              <a:buNone/>
            </a:pPr>
            <a:r>
              <a:rPr lang="pl-PL" sz="2000" dirty="0"/>
              <a:t>B2 </a:t>
            </a:r>
            <a:r>
              <a:rPr lang="en-US" sz="2000" dirty="0"/>
              <a:t>		</a:t>
            </a:r>
            <a:r>
              <a:rPr lang="pl-PL" sz="2000" dirty="0"/>
              <a:t>20 25 26 21</a:t>
            </a:r>
          </a:p>
          <a:p>
            <a:pPr marL="0" indent="0">
              <a:buNone/>
            </a:pPr>
            <a:r>
              <a:rPr lang="pt-BR" sz="2000" dirty="0"/>
              <a:t>R1 		28 29 23 24</a:t>
            </a:r>
          </a:p>
          <a:p>
            <a:pPr marL="0" indent="0">
              <a:buNone/>
            </a:pPr>
            <a:r>
              <a:rPr lang="pt-BR" sz="2000" dirty="0"/>
              <a:t>R2 		22 15 19 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57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AOV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5B982-860C-4C01-A57F-A7C8B8E2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1" y="682378"/>
            <a:ext cx="3486667" cy="1020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146D0-03C3-4CC1-9808-8DD7C15CA322}"/>
              </a:ext>
            </a:extLst>
          </p:cNvPr>
          <p:cNvSpPr txBox="1"/>
          <p:nvPr/>
        </p:nvSpPr>
        <p:spPr>
          <a:xfrm>
            <a:off x="308621" y="1946640"/>
            <a:ext cx="25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treatments read in: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174A0-081F-4AE4-AF95-E8116BAF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31" y="2315972"/>
            <a:ext cx="2790825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0FEDE-AF59-4EB8-8F3F-35A210B4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31" y="4072078"/>
            <a:ext cx="5895975" cy="1476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1C78AF-5A01-4101-8CCB-858CF32416FF}"/>
              </a:ext>
            </a:extLst>
          </p:cNvPr>
          <p:cNvSpPr txBox="1"/>
          <p:nvPr/>
        </p:nvSpPr>
        <p:spPr>
          <a:xfrm>
            <a:off x="308621" y="3702746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AOV Table: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761C0-CC58-4D66-8794-EEC1201B478A}"/>
              </a:ext>
            </a:extLst>
          </p:cNvPr>
          <p:cNvSpPr/>
          <p:nvPr/>
        </p:nvSpPr>
        <p:spPr>
          <a:xfrm>
            <a:off x="5557581" y="4440591"/>
            <a:ext cx="713375" cy="399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20661-ABC8-4942-93DC-3554E760B2E9}"/>
              </a:ext>
            </a:extLst>
          </p:cNvPr>
          <p:cNvSpPr txBox="1"/>
          <p:nvPr/>
        </p:nvSpPr>
        <p:spPr>
          <a:xfrm>
            <a:off x="6888114" y="4440591"/>
            <a:ext cx="48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Significant evidence of at least one difference in the t=6 treatment means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733B83-BFBD-41D6-9699-FFEC1F5D8BD6}"/>
              </a:ext>
            </a:extLst>
          </p:cNvPr>
          <p:cNvCxnSpPr/>
          <p:nvPr/>
        </p:nvCxnSpPr>
        <p:spPr>
          <a:xfrm>
            <a:off x="6384374" y="4626754"/>
            <a:ext cx="503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3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Tukey HSD Multiple Comparison Test: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9882C-0437-403F-BFBF-FDD68A0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9" y="642370"/>
            <a:ext cx="5094665" cy="1135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A764F-3FDE-4E34-9DEA-47C7EE72A99F}"/>
              </a:ext>
            </a:extLst>
          </p:cNvPr>
          <p:cNvSpPr txBox="1"/>
          <p:nvPr/>
        </p:nvSpPr>
        <p:spPr>
          <a:xfrm>
            <a:off x="308621" y="2056150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treatment means: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2AF37-296B-478E-9DF9-E95672B5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9" y="2476898"/>
            <a:ext cx="3283599" cy="24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Tukey HSD Multiple Comparison Test: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A764F-3FDE-4E34-9DEA-47C7EE72A99F}"/>
              </a:ext>
            </a:extLst>
          </p:cNvPr>
          <p:cNvSpPr txBox="1"/>
          <p:nvPr/>
        </p:nvSpPr>
        <p:spPr>
          <a:xfrm>
            <a:off x="242915" y="665386"/>
            <a:ext cx="518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Tukey Adjusted p-values for testing H0: </a:t>
            </a:r>
            <a:r>
              <a:rPr lang="en-US" dirty="0" err="1"/>
              <a:t>Mu_i</a:t>
            </a:r>
            <a:r>
              <a:rPr lang="en-US" dirty="0"/>
              <a:t> = </a:t>
            </a:r>
            <a:r>
              <a:rPr lang="en-US" dirty="0" err="1"/>
              <a:t>Mu_k</a:t>
            </a:r>
            <a:r>
              <a:rPr lang="en-US" dirty="0"/>
              <a:t>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7B898-5C6A-4040-89E6-7EFA31A81512}"/>
              </a:ext>
            </a:extLst>
          </p:cNvPr>
          <p:cNvGrpSpPr/>
          <p:nvPr/>
        </p:nvGrpSpPr>
        <p:grpSpPr>
          <a:xfrm>
            <a:off x="290199" y="1141609"/>
            <a:ext cx="4184611" cy="3200400"/>
            <a:chOff x="4073735" y="2467316"/>
            <a:chExt cx="4184611" cy="3200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6F6F1-ADE9-4CED-B035-A7647DC6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8346" y="2467316"/>
              <a:ext cx="3810000" cy="3200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DE71D-A4C9-46BE-8AC8-3623D1E3BFCA}"/>
                </a:ext>
              </a:extLst>
            </p:cNvPr>
            <p:cNvSpPr txBox="1"/>
            <p:nvPr/>
          </p:nvSpPr>
          <p:spPr>
            <a:xfrm>
              <a:off x="4856724" y="3214088"/>
              <a:ext cx="323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S1       S2      B1     B2       R1      R2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DDCCD5-D81E-4446-AC16-909BF133A5B3}"/>
                </a:ext>
              </a:extLst>
            </p:cNvPr>
            <p:cNvSpPr txBox="1"/>
            <p:nvPr/>
          </p:nvSpPr>
          <p:spPr>
            <a:xfrm>
              <a:off x="4073735" y="3607150"/>
              <a:ext cx="426720" cy="2010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S1</a:t>
              </a:r>
            </a:p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S2</a:t>
              </a:r>
            </a:p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B1</a:t>
              </a:r>
            </a:p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B2</a:t>
              </a:r>
            </a:p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R1</a:t>
              </a:r>
            </a:p>
            <a:p>
              <a:pPr>
                <a:spcAft>
                  <a:spcPts val="400"/>
                </a:spcAft>
              </a:pPr>
              <a:r>
                <a:rPr lang="en-US" dirty="0">
                  <a:solidFill>
                    <a:srgbClr val="FF0000"/>
                  </a:solidFill>
                </a:rPr>
                <a:t>R2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207252-FFD7-4647-AC21-E9016E930C47}"/>
              </a:ext>
            </a:extLst>
          </p:cNvPr>
          <p:cNvSpPr txBox="1"/>
          <p:nvPr/>
        </p:nvSpPr>
        <p:spPr>
          <a:xfrm>
            <a:off x="242915" y="4448900"/>
            <a:ext cx="11391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these are not raw p-values. They are Tukey Adjusted P-values.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want to do with these is group them in groups of all </a:t>
            </a:r>
            <a:r>
              <a:rPr lang="en-US" dirty="0" err="1"/>
              <a:t>trt’s</a:t>
            </a:r>
            <a:r>
              <a:rPr lang="en-US" dirty="0"/>
              <a:t> that are not significantly different from </a:t>
            </a:r>
            <a:r>
              <a:rPr lang="en-US" dirty="0" err="1"/>
              <a:t>eachother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easiest way to do this is to order them from smallest mean to largest mean: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3FF5EB-13EC-41EF-B0A4-71673E399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4948"/>
              </p:ext>
            </p:extLst>
          </p:nvPr>
        </p:nvGraphicFramePr>
        <p:xfrm>
          <a:off x="2250409" y="5779818"/>
          <a:ext cx="8128002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72715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7712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4889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4797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94980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8260898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r>
                        <a:rPr lang="en-US" sz="18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8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956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1921A29-08A0-49BC-AB04-0F88E4735D42}"/>
              </a:ext>
            </a:extLst>
          </p:cNvPr>
          <p:cNvSpPr txBox="1"/>
          <p:nvPr/>
        </p:nvSpPr>
        <p:spPr>
          <a:xfrm>
            <a:off x="716919" y="589227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Smallest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7E972-F80D-42CA-A485-9FA2BA7E6AE9}"/>
              </a:ext>
            </a:extLst>
          </p:cNvPr>
          <p:cNvSpPr txBox="1"/>
          <p:nvPr/>
        </p:nvSpPr>
        <p:spPr>
          <a:xfrm>
            <a:off x="10149743" y="5892271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Largest</a:t>
            </a:r>
          </a:p>
        </p:txBody>
      </p:sp>
    </p:spTree>
    <p:extLst>
      <p:ext uri="{BB962C8B-B14F-4D97-AF65-F5344CB8AC3E}">
        <p14:creationId xmlns:p14="http://schemas.microsoft.com/office/powerpoint/2010/main" val="334965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Tukey HSD Multiple Comparison Test: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A764F-3FDE-4E34-9DEA-47C7EE72A99F}"/>
              </a:ext>
            </a:extLst>
          </p:cNvPr>
          <p:cNvSpPr txBox="1"/>
          <p:nvPr/>
        </p:nvSpPr>
        <p:spPr>
          <a:xfrm>
            <a:off x="133815" y="727018"/>
            <a:ext cx="1166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have our means ordered, we’re doing pairwise comparisons.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the smallest one and compare to all the rest by p-values.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with a line when P-values not significantly different.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45FB8B-8236-4909-871B-4666A9F20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89275"/>
              </p:ext>
            </p:extLst>
          </p:nvPr>
        </p:nvGraphicFramePr>
        <p:xfrm>
          <a:off x="887023" y="1650348"/>
          <a:ext cx="8128002" cy="714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72715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7712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4889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4797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94980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8260898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r>
                        <a:rPr lang="en-US" sz="16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38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8495612"/>
                  </a:ext>
                </a:extLst>
              </a:tr>
            </a:tbl>
          </a:graphicData>
        </a:graphic>
      </p:graphicFrame>
      <p:sp>
        <p:nvSpPr>
          <p:cNvPr id="17" name="Left Bracket 16">
            <a:extLst>
              <a:ext uri="{FF2B5EF4-FFF2-40B4-BE49-F238E27FC236}">
                <a16:creationId xmlns:a16="http://schemas.microsoft.com/office/drawing/2014/main" id="{47CE2985-A48D-45CC-8FB8-8B4D54812C87}"/>
              </a:ext>
            </a:extLst>
          </p:cNvPr>
          <p:cNvSpPr/>
          <p:nvPr/>
        </p:nvSpPr>
        <p:spPr>
          <a:xfrm rot="16200000">
            <a:off x="2990402" y="6914"/>
            <a:ext cx="269425" cy="473352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5BE7-A5AA-49C5-8094-3E74598C4667}"/>
              </a:ext>
            </a:extLst>
          </p:cNvPr>
          <p:cNvSpPr txBox="1"/>
          <p:nvPr/>
        </p:nvSpPr>
        <p:spPr>
          <a:xfrm>
            <a:off x="807296" y="2582213"/>
            <a:ext cx="728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 B1 to R2: p&gt;0.05: Same. Connect.</a:t>
            </a:r>
          </a:p>
          <a:p>
            <a:r>
              <a:rPr lang="en-US" sz="1600" dirty="0"/>
              <a:t>Compare B1 to S1: p&gt;0.05: Same. Connect.</a:t>
            </a:r>
          </a:p>
          <a:p>
            <a:r>
              <a:rPr lang="en-US" sz="1600" dirty="0"/>
              <a:t>Compare B1 to B2: p&gt;0.05: Same. Connect.</a:t>
            </a:r>
          </a:p>
          <a:p>
            <a:r>
              <a:rPr lang="en-US" sz="1600" dirty="0"/>
              <a:t>Compare B1 to S2: p&lt;0.05: Different. Don’t connect.</a:t>
            </a:r>
          </a:p>
          <a:p>
            <a:r>
              <a:rPr lang="en-US" sz="1600" dirty="0"/>
              <a:t>-&gt; B1, R2, S1, B2 do not have significantly different means.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72EDB11-9C06-4967-A9C8-E6BDA19DF71F}"/>
              </a:ext>
            </a:extLst>
          </p:cNvPr>
          <p:cNvSpPr/>
          <p:nvPr/>
        </p:nvSpPr>
        <p:spPr>
          <a:xfrm rot="16200000">
            <a:off x="4384305" y="1690744"/>
            <a:ext cx="269425" cy="473352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20231-2A42-455C-A570-17ABE6CA3CE4}"/>
              </a:ext>
            </a:extLst>
          </p:cNvPr>
          <p:cNvSpPr txBox="1"/>
          <p:nvPr/>
        </p:nvSpPr>
        <p:spPr>
          <a:xfrm>
            <a:off x="2252765" y="4285167"/>
            <a:ext cx="728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 R2 to S1: p&gt;0.05: Same. Connect.</a:t>
            </a:r>
          </a:p>
          <a:p>
            <a:r>
              <a:rPr lang="en-US" sz="1600" dirty="0"/>
              <a:t>Compare R2 to B2: p&gt;0.05: Same. Connect.</a:t>
            </a:r>
          </a:p>
          <a:p>
            <a:r>
              <a:rPr lang="en-US" sz="1600" dirty="0"/>
              <a:t>Compare R2 to S2: p&lt;0.05: Same. Connect.</a:t>
            </a:r>
          </a:p>
          <a:p>
            <a:r>
              <a:rPr lang="en-US" sz="1600" dirty="0"/>
              <a:t>Compare R2 to R1: p&lt;0.05: Different. Don’t connect.</a:t>
            </a:r>
          </a:p>
          <a:p>
            <a:r>
              <a:rPr lang="en-US" sz="1600" dirty="0"/>
              <a:t>-&gt; R2, S1, B2, S2 do not have significantly different means.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2F0D8A19-0DC1-4405-BB5B-7D3DD94C12FA}"/>
              </a:ext>
            </a:extLst>
          </p:cNvPr>
          <p:cNvSpPr/>
          <p:nvPr/>
        </p:nvSpPr>
        <p:spPr>
          <a:xfrm rot="16200000">
            <a:off x="5839540" y="3486645"/>
            <a:ext cx="269425" cy="473352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A085F-63F2-481F-A13C-EC7E11CCF439}"/>
              </a:ext>
            </a:extLst>
          </p:cNvPr>
          <p:cNvSpPr txBox="1"/>
          <p:nvPr/>
        </p:nvSpPr>
        <p:spPr>
          <a:xfrm>
            <a:off x="3708000" y="6081068"/>
            <a:ext cx="728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-&gt; B2, S2, R1all have p-values&gt;0.05 when compared with S1; all one group.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14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1CA2-3945-4AEF-AF80-953507C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" y="129680"/>
            <a:ext cx="11224214" cy="428815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Tukey HSD Multiple Comparison Test: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58E26-C2E8-4820-86C6-937C0E6C1219}"/>
              </a:ext>
            </a:extLst>
          </p:cNvPr>
          <p:cNvSpPr txBox="1"/>
          <p:nvPr/>
        </p:nvSpPr>
        <p:spPr>
          <a:xfrm>
            <a:off x="197115" y="1471010"/>
            <a:ext cx="11665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Pairs that </a:t>
            </a:r>
            <a:r>
              <a:rPr lang="en-US" u="sng" dirty="0"/>
              <a:t>ARE NOT</a:t>
            </a:r>
            <a:r>
              <a:rPr lang="en-US" dirty="0"/>
              <a:t> significantly Different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pair, any two treatments that appear in a group together are not significantly different.</a:t>
            </a:r>
          </a:p>
          <a:p>
            <a:br>
              <a:rPr lang="en-US" dirty="0"/>
            </a:br>
            <a:r>
              <a:rPr lang="en-US" dirty="0"/>
              <a:t>	Group 1:  {B1, R2, S1, B2}</a:t>
            </a:r>
          </a:p>
          <a:p>
            <a:r>
              <a:rPr lang="en-US" dirty="0"/>
              <a:t>	Group 2:  {R2, S1, B2, S2}</a:t>
            </a:r>
          </a:p>
          <a:p>
            <a:r>
              <a:rPr lang="en-US" dirty="0"/>
              <a:t>	Group 3:  {S1, B2, S2, R1}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R2 is in group A and S2 is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S2 is in group C and R2 is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they both appear in group B, so they are not significantly different.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CE67A-F08B-4CE7-A063-9F197BC4A1DC}"/>
              </a:ext>
            </a:extLst>
          </p:cNvPr>
          <p:cNvSpPr txBox="1"/>
          <p:nvPr/>
        </p:nvSpPr>
        <p:spPr>
          <a:xfrm>
            <a:off x="280749" y="4835188"/>
            <a:ext cx="11665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Pairs that </a:t>
            </a:r>
            <a:r>
              <a:rPr lang="en-US" u="sng" dirty="0"/>
              <a:t>ARE</a:t>
            </a:r>
            <a:r>
              <a:rPr lang="en-US" dirty="0"/>
              <a:t> significantly different: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B1 and S2 never appear in a group together. The are significantly different.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B1 and R1 never appear in a group together. The are significantly different.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R2 and R1 never appear in a group together. The are significantly different.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3B8F5-EE36-4FCA-A610-7AE581A8FE32}"/>
              </a:ext>
            </a:extLst>
          </p:cNvPr>
          <p:cNvSpPr txBox="1"/>
          <p:nvPr/>
        </p:nvSpPr>
        <p:spPr>
          <a:xfrm>
            <a:off x="604336" y="691587"/>
            <a:ext cx="108513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goal of Tukey’s HSD is either to identify pairs that ARE significantly Different or pairs that ARE NOT significantly different.</a:t>
            </a:r>
          </a:p>
        </p:txBody>
      </p:sp>
    </p:spTree>
    <p:extLst>
      <p:ext uri="{BB962C8B-B14F-4D97-AF65-F5344CB8AC3E}">
        <p14:creationId xmlns:p14="http://schemas.microsoft.com/office/powerpoint/2010/main" val="30406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Tukey HSD Multiple Comparison Test</vt:lpstr>
      <vt:lpstr>Goal:</vt:lpstr>
      <vt:lpstr>Example:</vt:lpstr>
      <vt:lpstr>Data:</vt:lpstr>
      <vt:lpstr>AOV Table:</vt:lpstr>
      <vt:lpstr>Tukey HSD Multiple Comparison Test:</vt:lpstr>
      <vt:lpstr>Tukey HSD Multiple Comparison Test:</vt:lpstr>
      <vt:lpstr>Tukey HSD Multiple Comparison Test:</vt:lpstr>
      <vt:lpstr>Tukey HSD Multiple Comparison Test: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Superior Brand of Tire</dc:title>
  <dc:creator>Williams, Chris</dc:creator>
  <cp:lastModifiedBy>Williams, Chris</cp:lastModifiedBy>
  <cp:revision>8</cp:revision>
  <dcterms:created xsi:type="dcterms:W3CDTF">2018-06-23T22:05:47Z</dcterms:created>
  <dcterms:modified xsi:type="dcterms:W3CDTF">2018-06-24T01:39:33Z</dcterms:modified>
</cp:coreProperties>
</file>