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2"/>
  </p:notesMasterIdLst>
  <p:sldIdLst>
    <p:sldId id="256" r:id="rId2"/>
    <p:sldId id="261" r:id="rId3"/>
    <p:sldId id="262" r:id="rId4"/>
    <p:sldId id="265" r:id="rId5"/>
    <p:sldId id="264" r:id="rId6"/>
    <p:sldId id="257" r:id="rId7"/>
    <p:sldId id="258" r:id="rId8"/>
    <p:sldId id="259" r:id="rId9"/>
    <p:sldId id="260"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5C4F0-BAD4-D944-BFF6-15E00CD693A0}" type="datetimeFigureOut">
              <a:rPr lang="en-US" smtClean="0"/>
              <a:t>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07D01-6C98-A243-BE44-D492E93CD773}" type="slidenum">
              <a:rPr lang="en-US" smtClean="0"/>
              <a:t>‹#›</a:t>
            </a:fld>
            <a:endParaRPr lang="en-US"/>
          </a:p>
        </p:txBody>
      </p:sp>
    </p:spTree>
    <p:extLst>
      <p:ext uri="{BB962C8B-B14F-4D97-AF65-F5344CB8AC3E}">
        <p14:creationId xmlns:p14="http://schemas.microsoft.com/office/powerpoint/2010/main" val="372203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it is only starters in the data now</a:t>
            </a:r>
          </a:p>
        </p:txBody>
      </p:sp>
      <p:sp>
        <p:nvSpPr>
          <p:cNvPr id="4" name="Slide Number Placeholder 3"/>
          <p:cNvSpPr>
            <a:spLocks noGrp="1"/>
          </p:cNvSpPr>
          <p:nvPr>
            <p:ph type="sldNum" sz="quarter" idx="5"/>
          </p:nvPr>
        </p:nvSpPr>
        <p:spPr/>
        <p:txBody>
          <a:bodyPr/>
          <a:lstStyle/>
          <a:p>
            <a:fld id="{C1C07D01-6C98-A243-BE44-D492E93CD773}" type="slidenum">
              <a:rPr lang="en-US" smtClean="0"/>
              <a:t>7</a:t>
            </a:fld>
            <a:endParaRPr lang="en-US"/>
          </a:p>
        </p:txBody>
      </p:sp>
    </p:spTree>
    <p:extLst>
      <p:ext uri="{BB962C8B-B14F-4D97-AF65-F5344CB8AC3E}">
        <p14:creationId xmlns:p14="http://schemas.microsoft.com/office/powerpoint/2010/main" val="153414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12/7/21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5731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12/7/21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5487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12/7/21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9058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12/7/21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43157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12/7/21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5079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12/7/21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35259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12/7/21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8597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12/7/21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9192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12/7/21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3321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12/7/21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4925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12/7/21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1218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12/7/21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865326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1DE46-8964-454A-89A6-3D34CD9C5A46}"/>
              </a:ext>
            </a:extLst>
          </p:cNvPr>
          <p:cNvSpPr>
            <a:spLocks noGrp="1"/>
          </p:cNvSpPr>
          <p:nvPr>
            <p:ph type="ctrTitle"/>
          </p:nvPr>
        </p:nvSpPr>
        <p:spPr>
          <a:xfrm>
            <a:off x="762000" y="743804"/>
            <a:ext cx="4102609" cy="3793482"/>
          </a:xfrm>
        </p:spPr>
        <p:txBody>
          <a:bodyPr anchor="ctr">
            <a:normAutofit/>
          </a:bodyPr>
          <a:lstStyle/>
          <a:p>
            <a:pPr algn="l"/>
            <a:r>
              <a:rPr lang="en-US" dirty="0"/>
              <a:t>Injuries in the NFL from 2010-2020</a:t>
            </a:r>
            <a:endParaRPr lang="en-US"/>
          </a:p>
        </p:txBody>
      </p:sp>
      <p:sp>
        <p:nvSpPr>
          <p:cNvPr id="3" name="Subtitle 2">
            <a:extLst>
              <a:ext uri="{FF2B5EF4-FFF2-40B4-BE49-F238E27FC236}">
                <a16:creationId xmlns:a16="http://schemas.microsoft.com/office/drawing/2014/main" id="{CC2F1CD5-EDB0-BE49-A8B7-5897752ADD96}"/>
              </a:ext>
            </a:extLst>
          </p:cNvPr>
          <p:cNvSpPr>
            <a:spLocks noGrp="1"/>
          </p:cNvSpPr>
          <p:nvPr>
            <p:ph type="subTitle" idx="1"/>
          </p:nvPr>
        </p:nvSpPr>
        <p:spPr>
          <a:xfrm>
            <a:off x="762000" y="4691564"/>
            <a:ext cx="4102609" cy="1422631"/>
          </a:xfrm>
        </p:spPr>
        <p:txBody>
          <a:bodyPr>
            <a:normAutofit/>
          </a:bodyPr>
          <a:lstStyle/>
          <a:p>
            <a:pPr algn="l"/>
            <a:r>
              <a:rPr lang="en-US" dirty="0"/>
              <a:t>By Christopher </a:t>
            </a:r>
            <a:r>
              <a:rPr lang="en-US" dirty="0" err="1"/>
              <a:t>Spartz</a:t>
            </a:r>
            <a:endParaRPr lang="en-US" dirty="0"/>
          </a:p>
        </p:txBody>
      </p:sp>
      <p:pic>
        <p:nvPicPr>
          <p:cNvPr id="4" name="Picture 3">
            <a:extLst>
              <a:ext uri="{FF2B5EF4-FFF2-40B4-BE49-F238E27FC236}">
                <a16:creationId xmlns:a16="http://schemas.microsoft.com/office/drawing/2014/main" id="{C0EF31DE-A6A4-459D-AE3D-03D761880433}"/>
              </a:ext>
            </a:extLst>
          </p:cNvPr>
          <p:cNvPicPr>
            <a:picLocks noChangeAspect="1"/>
          </p:cNvPicPr>
          <p:nvPr/>
        </p:nvPicPr>
        <p:blipFill rotWithShape="1">
          <a:blip r:embed="rId2"/>
          <a:srcRect l="29657"/>
          <a:stretch/>
        </p:blipFill>
        <p:spPr>
          <a:xfrm>
            <a:off x="5349241" y="10"/>
            <a:ext cx="6842759" cy="6857990"/>
          </a:xfrm>
          <a:prstGeom prst="rect">
            <a:avLst/>
          </a:prstGeom>
        </p:spPr>
      </p:pic>
    </p:spTree>
    <p:extLst>
      <p:ext uri="{BB962C8B-B14F-4D97-AF65-F5344CB8AC3E}">
        <p14:creationId xmlns:p14="http://schemas.microsoft.com/office/powerpoint/2010/main" val="104679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C2D0-DDD7-F042-829B-5BE7A30E901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7AEBD4-45EB-F649-B9C3-17C1245FB425}"/>
              </a:ext>
            </a:extLst>
          </p:cNvPr>
          <p:cNvSpPr>
            <a:spLocks noGrp="1"/>
          </p:cNvSpPr>
          <p:nvPr>
            <p:ph idx="1"/>
          </p:nvPr>
        </p:nvSpPr>
        <p:spPr/>
        <p:txBody>
          <a:bodyPr/>
          <a:lstStyle/>
          <a:p>
            <a:r>
              <a:rPr lang="en-US" dirty="0"/>
              <a:t>Injuries are still an issue in the NFL but they are not getting worse than they were in previous years in terms of volume. However, some NFL teams are much better at dealing with injuries that come their way and preventing injuries than </a:t>
            </a:r>
            <a:r>
              <a:rPr lang="en-US"/>
              <a:t>other teams.</a:t>
            </a:r>
          </a:p>
        </p:txBody>
      </p:sp>
    </p:spTree>
    <p:extLst>
      <p:ext uri="{BB962C8B-B14F-4D97-AF65-F5344CB8AC3E}">
        <p14:creationId xmlns:p14="http://schemas.microsoft.com/office/powerpoint/2010/main" val="347411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A67FFD73-5996-479A-B8EB-EBA3DECC0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43386" cy="6210556"/>
          </a:xfrm>
          <a:custGeom>
            <a:avLst/>
            <a:gdLst>
              <a:gd name="connsiteX0" fmla="*/ 0 w 11443386"/>
              <a:gd name="connsiteY0" fmla="*/ 0 h 6210556"/>
              <a:gd name="connsiteX1" fmla="*/ 7534652 w 11443386"/>
              <a:gd name="connsiteY1" fmla="*/ 0 h 6210556"/>
              <a:gd name="connsiteX2" fmla="*/ 7534652 w 11443386"/>
              <a:gd name="connsiteY2" fmla="*/ 758953 h 6210556"/>
              <a:gd name="connsiteX3" fmla="*/ 11443386 w 11443386"/>
              <a:gd name="connsiteY3" fmla="*/ 758953 h 6210556"/>
              <a:gd name="connsiteX4" fmla="*/ 11443386 w 11443386"/>
              <a:gd name="connsiteY4" fmla="*/ 6210556 h 6210556"/>
              <a:gd name="connsiteX5" fmla="*/ 840766 w 11443386"/>
              <a:gd name="connsiteY5" fmla="*/ 6210556 h 6210556"/>
              <a:gd name="connsiteX6" fmla="*/ 840766 w 11443386"/>
              <a:gd name="connsiteY6" fmla="*/ 6143050 h 6210556"/>
              <a:gd name="connsiteX7" fmla="*/ 0 w 11443386"/>
              <a:gd name="connsiteY7" fmla="*/ 6143050 h 621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3386" h="6210556">
                <a:moveTo>
                  <a:pt x="0" y="0"/>
                </a:moveTo>
                <a:lnTo>
                  <a:pt x="7534652" y="0"/>
                </a:lnTo>
                <a:lnTo>
                  <a:pt x="7534652" y="758953"/>
                </a:lnTo>
                <a:lnTo>
                  <a:pt x="11443386" y="758953"/>
                </a:lnTo>
                <a:lnTo>
                  <a:pt x="11443386" y="6210556"/>
                </a:lnTo>
                <a:lnTo>
                  <a:pt x="840766" y="6210556"/>
                </a:lnTo>
                <a:lnTo>
                  <a:pt x="840766" y="6143050"/>
                </a:lnTo>
                <a:lnTo>
                  <a:pt x="0" y="61430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EE4677-1C91-224A-AA17-24B883A9F907}"/>
              </a:ext>
            </a:extLst>
          </p:cNvPr>
          <p:cNvSpPr>
            <a:spLocks noGrp="1"/>
          </p:cNvSpPr>
          <p:nvPr>
            <p:ph type="title"/>
          </p:nvPr>
        </p:nvSpPr>
        <p:spPr>
          <a:xfrm>
            <a:off x="762000" y="758953"/>
            <a:ext cx="5997270" cy="2028388"/>
          </a:xfrm>
        </p:spPr>
        <p:txBody>
          <a:bodyPr vert="horz" lIns="91440" tIns="45720" rIns="91440" bIns="45720" rtlCol="0" anchor="ctr">
            <a:normAutofit/>
          </a:bodyPr>
          <a:lstStyle/>
          <a:p>
            <a:r>
              <a:rPr lang="en-US" kern="1200" spc="-50" baseline="0">
                <a:solidFill>
                  <a:schemeClr val="tx1"/>
                </a:solidFill>
                <a:latin typeface="+mj-lt"/>
                <a:ea typeface="+mj-ea"/>
                <a:cs typeface="+mj-cs"/>
              </a:rPr>
              <a:t>What is the NFL and American Football?</a:t>
            </a:r>
          </a:p>
        </p:txBody>
      </p:sp>
      <p:sp>
        <p:nvSpPr>
          <p:cNvPr id="8" name="TextBox 7">
            <a:extLst>
              <a:ext uri="{FF2B5EF4-FFF2-40B4-BE49-F238E27FC236}">
                <a16:creationId xmlns:a16="http://schemas.microsoft.com/office/drawing/2014/main" id="{FA61B3F0-D69B-2542-93FE-453A033E5887}"/>
              </a:ext>
            </a:extLst>
          </p:cNvPr>
          <p:cNvSpPr txBox="1"/>
          <p:nvPr/>
        </p:nvSpPr>
        <p:spPr>
          <a:xfrm>
            <a:off x="762000" y="2893326"/>
            <a:ext cx="5997270" cy="3202674"/>
          </a:xfrm>
          <a:prstGeom prst="rect">
            <a:avLst/>
          </a:prstGeom>
        </p:spPr>
        <p:txBody>
          <a:bodyPr vert="horz" lIns="91440" tIns="45720" rIns="91440" bIns="45720" rtlCol="0" anchor="t">
            <a:normAutofit/>
          </a:bodyPr>
          <a:lstStyle/>
          <a:p>
            <a:pPr>
              <a:lnSpc>
                <a:spcPct val="105000"/>
              </a:lnSpc>
              <a:spcAft>
                <a:spcPts val="600"/>
              </a:spcAft>
            </a:pPr>
            <a:endParaRPr lang="en-US" dirty="0"/>
          </a:p>
        </p:txBody>
      </p:sp>
      <p:pic>
        <p:nvPicPr>
          <p:cNvPr id="5" name="Content Placeholder 4" descr="Logo&#10;&#10;Description automatically generated">
            <a:extLst>
              <a:ext uri="{FF2B5EF4-FFF2-40B4-BE49-F238E27FC236}">
                <a16:creationId xmlns:a16="http://schemas.microsoft.com/office/drawing/2014/main" id="{A88967BA-6519-D147-AC2D-3BA289B3388C}"/>
              </a:ext>
            </a:extLst>
          </p:cNvPr>
          <p:cNvPicPr>
            <a:picLocks noGrp="1" noChangeAspect="1"/>
          </p:cNvPicPr>
          <p:nvPr>
            <p:ph idx="1"/>
          </p:nvPr>
        </p:nvPicPr>
        <p:blipFill>
          <a:blip r:embed="rId2"/>
          <a:stretch>
            <a:fillRect/>
          </a:stretch>
        </p:blipFill>
        <p:spPr>
          <a:xfrm>
            <a:off x="8328191" y="1522146"/>
            <a:ext cx="1546274" cy="2125464"/>
          </a:xfrm>
          <a:prstGeom prst="rect">
            <a:avLst/>
          </a:prstGeom>
        </p:spPr>
      </p:pic>
      <p:pic>
        <p:nvPicPr>
          <p:cNvPr id="7" name="Picture 6" descr="A picture containing person, road, outdoor, player&#10;&#10;Description automatically generated">
            <a:extLst>
              <a:ext uri="{FF2B5EF4-FFF2-40B4-BE49-F238E27FC236}">
                <a16:creationId xmlns:a16="http://schemas.microsoft.com/office/drawing/2014/main" id="{E7A171AC-2684-4345-A567-7443B9900706}"/>
              </a:ext>
            </a:extLst>
          </p:cNvPr>
          <p:cNvPicPr>
            <a:picLocks noChangeAspect="1"/>
          </p:cNvPicPr>
          <p:nvPr/>
        </p:nvPicPr>
        <p:blipFill>
          <a:blip r:embed="rId3"/>
          <a:stretch>
            <a:fillRect/>
          </a:stretch>
        </p:blipFill>
        <p:spPr>
          <a:xfrm>
            <a:off x="8341047" y="3969341"/>
            <a:ext cx="1520561" cy="2126659"/>
          </a:xfrm>
          <a:prstGeom prst="rect">
            <a:avLst/>
          </a:prstGeom>
        </p:spPr>
      </p:pic>
      <p:sp>
        <p:nvSpPr>
          <p:cNvPr id="10" name="TextBox 9">
            <a:extLst>
              <a:ext uri="{FF2B5EF4-FFF2-40B4-BE49-F238E27FC236}">
                <a16:creationId xmlns:a16="http://schemas.microsoft.com/office/drawing/2014/main" id="{10B88946-E027-2240-AD47-E038ADB97910}"/>
              </a:ext>
            </a:extLst>
          </p:cNvPr>
          <p:cNvSpPr txBox="1"/>
          <p:nvPr/>
        </p:nvSpPr>
        <p:spPr>
          <a:xfrm>
            <a:off x="762000" y="2781820"/>
            <a:ext cx="6175248" cy="3139321"/>
          </a:xfrm>
          <a:prstGeom prst="rect">
            <a:avLst/>
          </a:prstGeom>
          <a:noFill/>
        </p:spPr>
        <p:txBody>
          <a:bodyPr wrap="square" rtlCol="0">
            <a:spAutoFit/>
          </a:bodyPr>
          <a:lstStyle/>
          <a:p>
            <a:r>
              <a:rPr lang="en-US" dirty="0"/>
              <a:t>The NFL is the professional league of American Football in the U.S.</a:t>
            </a:r>
          </a:p>
          <a:p>
            <a:r>
              <a:rPr lang="en-US" dirty="0"/>
              <a:t>Most Popular sport in the U.S.</a:t>
            </a:r>
          </a:p>
          <a:p>
            <a:r>
              <a:rPr lang="en-US" dirty="0"/>
              <a:t>Goal of the game is to score points</a:t>
            </a:r>
          </a:p>
          <a:p>
            <a:r>
              <a:rPr lang="en-US" dirty="0"/>
              <a:t>-Score points by getting the ball into the endzone at one end of the field</a:t>
            </a:r>
          </a:p>
          <a:p>
            <a:r>
              <a:rPr lang="en-US" dirty="0"/>
              <a:t>--Offense tries to score points, defense tries to stop the offense by tackling players on the offense.</a:t>
            </a:r>
          </a:p>
          <a:p>
            <a:r>
              <a:rPr lang="en-US" dirty="0"/>
              <a:t>Football is a very physical game especially with players trying to tackle one another, which is why I am looking at the Injuries in the NFL.</a:t>
            </a:r>
          </a:p>
        </p:txBody>
      </p:sp>
    </p:spTree>
    <p:extLst>
      <p:ext uri="{BB962C8B-B14F-4D97-AF65-F5344CB8AC3E}">
        <p14:creationId xmlns:p14="http://schemas.microsoft.com/office/powerpoint/2010/main" val="128438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74DD-AB2B-D04D-A2F9-44DC1B2B5F76}"/>
              </a:ext>
            </a:extLst>
          </p:cNvPr>
          <p:cNvSpPr>
            <a:spLocks noGrp="1"/>
          </p:cNvSpPr>
          <p:nvPr>
            <p:ph type="title"/>
          </p:nvPr>
        </p:nvSpPr>
        <p:spPr/>
        <p:txBody>
          <a:bodyPr/>
          <a:lstStyle/>
          <a:p>
            <a:r>
              <a:rPr lang="en-US" dirty="0"/>
              <a:t>Where did I get the Data?</a:t>
            </a:r>
          </a:p>
        </p:txBody>
      </p:sp>
      <p:sp>
        <p:nvSpPr>
          <p:cNvPr id="3" name="Content Placeholder 2">
            <a:extLst>
              <a:ext uri="{FF2B5EF4-FFF2-40B4-BE49-F238E27FC236}">
                <a16:creationId xmlns:a16="http://schemas.microsoft.com/office/drawing/2014/main" id="{2CB17824-3991-D549-BC7C-FE946B5C347B}"/>
              </a:ext>
            </a:extLst>
          </p:cNvPr>
          <p:cNvSpPr>
            <a:spLocks noGrp="1"/>
          </p:cNvSpPr>
          <p:nvPr>
            <p:ph idx="1"/>
          </p:nvPr>
        </p:nvSpPr>
        <p:spPr/>
        <p:txBody>
          <a:bodyPr/>
          <a:lstStyle/>
          <a:p>
            <a:pPr marL="0" indent="0">
              <a:buNone/>
            </a:pPr>
            <a:r>
              <a:rPr lang="en-US" sz="1800" dirty="0"/>
              <a:t>I got the data from Pro Football Reference</a:t>
            </a:r>
          </a:p>
          <a:p>
            <a:pPr marL="0" indent="0">
              <a:buNone/>
            </a:pPr>
            <a:r>
              <a:rPr lang="en-US" sz="1800" dirty="0"/>
              <a:t>The Injury data looked like the picture</a:t>
            </a:r>
          </a:p>
          <a:p>
            <a:pPr marL="0" indent="0">
              <a:buNone/>
            </a:pPr>
            <a:r>
              <a:rPr lang="en-US" sz="1800" dirty="0" err="1"/>
              <a:t>Link:https</a:t>
            </a:r>
            <a:r>
              <a:rPr lang="en-US" sz="1800" dirty="0"/>
              <a:t>://</a:t>
            </a:r>
            <a:r>
              <a:rPr lang="en-US" sz="1800" dirty="0" err="1"/>
              <a:t>www.pro</a:t>
            </a:r>
            <a:r>
              <a:rPr lang="en-US" sz="1800" dirty="0"/>
              <a:t>-football-</a:t>
            </a:r>
            <a:r>
              <a:rPr lang="en-US" sz="1800" dirty="0" err="1"/>
              <a:t>reference.com</a:t>
            </a:r>
            <a:r>
              <a:rPr lang="en-US" sz="1800" dirty="0"/>
              <a:t>/teams/</a:t>
            </a:r>
            <a:r>
              <a:rPr lang="en-US" sz="1800" dirty="0" err="1"/>
              <a:t>sdg</a:t>
            </a:r>
            <a:r>
              <a:rPr lang="en-US" sz="1800" dirty="0"/>
              <a:t>/2020_injuries.htm</a:t>
            </a:r>
          </a:p>
          <a:p>
            <a:pPr marL="0" indent="0">
              <a:buNone/>
            </a:pPr>
            <a:r>
              <a:rPr lang="en-US" sz="1800" dirty="0" err="1"/>
              <a:t>Link:https</a:t>
            </a:r>
            <a:r>
              <a:rPr lang="en-US" sz="1800" dirty="0"/>
              <a:t>://</a:t>
            </a:r>
            <a:r>
              <a:rPr lang="en-US" sz="1800" dirty="0" err="1"/>
              <a:t>www.pro</a:t>
            </a:r>
            <a:r>
              <a:rPr lang="en-US" sz="1800" dirty="0"/>
              <a:t>-football-</a:t>
            </a:r>
            <a:r>
              <a:rPr lang="en-US" sz="1800" dirty="0" err="1"/>
              <a:t>reference.com</a:t>
            </a:r>
            <a:r>
              <a:rPr lang="en-US" sz="1800" dirty="0"/>
              <a:t>/teams/chi/</a:t>
            </a:r>
            <a:r>
              <a:rPr lang="en-US" sz="1800" dirty="0" err="1"/>
              <a:t>lineups.htm</a:t>
            </a:r>
            <a:endParaRPr lang="en-US" sz="1800" dirty="0"/>
          </a:p>
          <a:p>
            <a:pPr marL="0" indent="0">
              <a:buNone/>
            </a:pPr>
            <a:r>
              <a:rPr lang="en-US" sz="1800" dirty="0"/>
              <a:t>I had to scrape the data off both websites and clean it which required a lot of separate statements. After cleaning the data, I joined the two </a:t>
            </a:r>
            <a:r>
              <a:rPr lang="en-US" sz="1800" dirty="0" err="1"/>
              <a:t>dataframes</a:t>
            </a:r>
            <a:r>
              <a:rPr lang="en-US" sz="1800" dirty="0"/>
              <a:t> that I got off the websites based on the names and used that in my analysis.</a:t>
            </a:r>
          </a:p>
          <a:p>
            <a:pPr lvl="1"/>
            <a:endParaRPr lang="en-US" sz="1800" dirty="0"/>
          </a:p>
          <a:p>
            <a:pPr lvl="1"/>
            <a:endParaRPr lang="en-US" sz="1800" dirty="0"/>
          </a:p>
          <a:p>
            <a:pPr lvl="1"/>
            <a:endParaRPr lang="en-US" dirty="0"/>
          </a:p>
        </p:txBody>
      </p:sp>
      <p:pic>
        <p:nvPicPr>
          <p:cNvPr id="5" name="Picture 4" descr="Chart, timeline&#10;&#10;Description automatically generated">
            <a:extLst>
              <a:ext uri="{FF2B5EF4-FFF2-40B4-BE49-F238E27FC236}">
                <a16:creationId xmlns:a16="http://schemas.microsoft.com/office/drawing/2014/main" id="{4A478AEE-19C2-104D-821C-2CD7D82D53DE}"/>
              </a:ext>
            </a:extLst>
          </p:cNvPr>
          <p:cNvPicPr>
            <a:picLocks noChangeAspect="1"/>
          </p:cNvPicPr>
          <p:nvPr/>
        </p:nvPicPr>
        <p:blipFill>
          <a:blip r:embed="rId2"/>
          <a:stretch>
            <a:fillRect/>
          </a:stretch>
        </p:blipFill>
        <p:spPr>
          <a:xfrm>
            <a:off x="8144325" y="0"/>
            <a:ext cx="4047675" cy="2770520"/>
          </a:xfrm>
          <a:prstGeom prst="rect">
            <a:avLst/>
          </a:prstGeom>
        </p:spPr>
      </p:pic>
    </p:spTree>
    <p:extLst>
      <p:ext uri="{BB962C8B-B14F-4D97-AF65-F5344CB8AC3E}">
        <p14:creationId xmlns:p14="http://schemas.microsoft.com/office/powerpoint/2010/main" val="317205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4457-27E3-9B4F-BE44-F8A869D92F0D}"/>
              </a:ext>
            </a:extLst>
          </p:cNvPr>
          <p:cNvSpPr>
            <a:spLocks noGrp="1"/>
          </p:cNvSpPr>
          <p:nvPr>
            <p:ph type="title"/>
          </p:nvPr>
        </p:nvSpPr>
        <p:spPr/>
        <p:txBody>
          <a:bodyPr/>
          <a:lstStyle/>
          <a:p>
            <a:r>
              <a:rPr lang="en-US" dirty="0"/>
              <a:t>Explanation of Injury Types</a:t>
            </a:r>
          </a:p>
        </p:txBody>
      </p:sp>
      <p:sp>
        <p:nvSpPr>
          <p:cNvPr id="3" name="Content Placeholder 2">
            <a:extLst>
              <a:ext uri="{FF2B5EF4-FFF2-40B4-BE49-F238E27FC236}">
                <a16:creationId xmlns:a16="http://schemas.microsoft.com/office/drawing/2014/main" id="{7D198FFE-4263-F24C-A82F-AF1ED81C2717}"/>
              </a:ext>
            </a:extLst>
          </p:cNvPr>
          <p:cNvSpPr>
            <a:spLocks noGrp="1"/>
          </p:cNvSpPr>
          <p:nvPr>
            <p:ph idx="1"/>
          </p:nvPr>
        </p:nvSpPr>
        <p:spPr/>
        <p:txBody>
          <a:bodyPr>
            <a:normAutofit fontScale="92500" lnSpcReduction="10000"/>
          </a:bodyPr>
          <a:lstStyle/>
          <a:p>
            <a:r>
              <a:rPr lang="en-US" dirty="0"/>
              <a:t>Injuries are split into 8 categories these represent:</a:t>
            </a:r>
            <a:br>
              <a:rPr lang="en-US" dirty="0"/>
            </a:br>
            <a:r>
              <a:rPr lang="en-US" dirty="0"/>
              <a:t>P stands for probable</a:t>
            </a:r>
            <a:br>
              <a:rPr lang="en-US" dirty="0"/>
            </a:br>
            <a:r>
              <a:rPr lang="en-US" dirty="0"/>
              <a:t>Q stands for questionable,</a:t>
            </a:r>
            <a:br>
              <a:rPr lang="en-US" dirty="0"/>
            </a:br>
            <a:r>
              <a:rPr lang="en-US" dirty="0"/>
              <a:t>D stands for doubtful</a:t>
            </a:r>
            <a:br>
              <a:rPr lang="en-US" dirty="0"/>
            </a:br>
            <a:r>
              <a:rPr lang="en-US" dirty="0"/>
              <a:t>O stands for out</a:t>
            </a:r>
            <a:br>
              <a:rPr lang="en-US" dirty="0"/>
            </a:br>
            <a:r>
              <a:rPr lang="en-US" dirty="0"/>
              <a:t>IR stands for Injured Reserve,</a:t>
            </a:r>
            <a:br>
              <a:rPr lang="en-US" dirty="0"/>
            </a:br>
            <a:r>
              <a:rPr lang="en-US" dirty="0"/>
              <a:t>PUP means the player is on the physically unable to perform list</a:t>
            </a:r>
          </a:p>
        </p:txBody>
      </p:sp>
    </p:spTree>
    <p:extLst>
      <p:ext uri="{BB962C8B-B14F-4D97-AF65-F5344CB8AC3E}">
        <p14:creationId xmlns:p14="http://schemas.microsoft.com/office/powerpoint/2010/main" val="144116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C3238-F726-0F44-BD5D-A393B680AE9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B7296A5-8E28-A047-882A-7DC0096DBBD7}"/>
              </a:ext>
            </a:extLst>
          </p:cNvPr>
          <p:cNvSpPr>
            <a:spLocks noGrp="1"/>
          </p:cNvSpPr>
          <p:nvPr>
            <p:ph idx="1"/>
          </p:nvPr>
        </p:nvSpPr>
        <p:spPr/>
        <p:txBody>
          <a:bodyPr/>
          <a:lstStyle/>
          <a:p>
            <a:r>
              <a:rPr lang="en-US" dirty="0"/>
              <a:t>1. Have the number of injuries to player gone up in recent years?</a:t>
            </a:r>
            <a:br>
              <a:rPr lang="en-US" dirty="0"/>
            </a:br>
            <a:r>
              <a:rPr lang="en-US" dirty="0"/>
              <a:t>2. What position tends to get injured more than others?</a:t>
            </a:r>
            <a:br>
              <a:rPr lang="en-US" dirty="0"/>
            </a:br>
            <a:r>
              <a:rPr lang="en-US" dirty="0"/>
              <a:t>3. How do injuries to players affect the winning percentage of teams?</a:t>
            </a:r>
            <a:br>
              <a:rPr lang="en-US" dirty="0"/>
            </a:br>
            <a:r>
              <a:rPr lang="en-US" dirty="0"/>
              <a:t>4. What teams are the best at not getting injured?</a:t>
            </a:r>
            <a:br>
              <a:rPr lang="en-US" dirty="0"/>
            </a:br>
            <a:r>
              <a:rPr lang="en-US" dirty="0"/>
              <a:t>5. What team can win despite injuries?</a:t>
            </a:r>
          </a:p>
        </p:txBody>
      </p:sp>
    </p:spTree>
    <p:extLst>
      <p:ext uri="{BB962C8B-B14F-4D97-AF65-F5344CB8AC3E}">
        <p14:creationId xmlns:p14="http://schemas.microsoft.com/office/powerpoint/2010/main" val="2654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96E96E-DBB3-0749-B744-90BB1DAB648E}"/>
              </a:ext>
            </a:extLst>
          </p:cNvPr>
          <p:cNvSpPr>
            <a:spLocks noGrp="1"/>
          </p:cNvSpPr>
          <p:nvPr>
            <p:ph type="title"/>
          </p:nvPr>
        </p:nvSpPr>
        <p:spPr>
          <a:xfrm>
            <a:off x="762000" y="758953"/>
            <a:ext cx="4089779" cy="2028388"/>
          </a:xfrm>
        </p:spPr>
        <p:txBody>
          <a:bodyPr anchor="ctr">
            <a:normAutofit/>
          </a:bodyPr>
          <a:lstStyle/>
          <a:p>
            <a:r>
              <a:rPr lang="en-US" sz="3200" dirty="0"/>
              <a:t>Injuries reported over 2010-2020</a:t>
            </a:r>
          </a:p>
        </p:txBody>
      </p:sp>
      <p:sp>
        <p:nvSpPr>
          <p:cNvPr id="9" name="Content Placeholder 8">
            <a:extLst>
              <a:ext uri="{FF2B5EF4-FFF2-40B4-BE49-F238E27FC236}">
                <a16:creationId xmlns:a16="http://schemas.microsoft.com/office/drawing/2014/main" id="{AC244E92-DD79-4D6C-9D18-5EC7BD3B438E}"/>
              </a:ext>
            </a:extLst>
          </p:cNvPr>
          <p:cNvSpPr>
            <a:spLocks noGrp="1"/>
          </p:cNvSpPr>
          <p:nvPr>
            <p:ph idx="1"/>
          </p:nvPr>
        </p:nvSpPr>
        <p:spPr>
          <a:xfrm>
            <a:off x="762000" y="2893326"/>
            <a:ext cx="4089779" cy="3202674"/>
          </a:xfrm>
        </p:spPr>
        <p:txBody>
          <a:bodyPr anchor="t">
            <a:normAutofit fontScale="92500"/>
          </a:bodyPr>
          <a:lstStyle/>
          <a:p>
            <a:r>
              <a:rPr lang="en-US" sz="2000" dirty="0"/>
              <a:t>Over 11 season span most Injury designations have about same number of occurrences</a:t>
            </a:r>
          </a:p>
          <a:p>
            <a:r>
              <a:rPr lang="en-US" sz="2000" dirty="0"/>
              <a:t>Probable injuries no longer needed to be reported after 2015</a:t>
            </a:r>
          </a:p>
          <a:p>
            <a:r>
              <a:rPr lang="en-US" sz="2000" dirty="0"/>
              <a:t>Injured Reserve rule changes drastically increased number of weeks spent on the IR.</a:t>
            </a:r>
          </a:p>
        </p:txBody>
      </p:sp>
      <p:pic>
        <p:nvPicPr>
          <p:cNvPr id="5" name="Content Placeholder 4" descr="Chart, line chart&#10;&#10;Description automatically generated">
            <a:extLst>
              <a:ext uri="{FF2B5EF4-FFF2-40B4-BE49-F238E27FC236}">
                <a16:creationId xmlns:a16="http://schemas.microsoft.com/office/drawing/2014/main" id="{DF8A192E-0DA2-5242-A874-1550C86FD05A}"/>
              </a:ext>
            </a:extLst>
          </p:cNvPr>
          <p:cNvPicPr>
            <a:picLocks noChangeAspect="1"/>
          </p:cNvPicPr>
          <p:nvPr/>
        </p:nvPicPr>
        <p:blipFill>
          <a:blip r:embed="rId2"/>
          <a:stretch>
            <a:fillRect/>
          </a:stretch>
        </p:blipFill>
        <p:spPr>
          <a:xfrm>
            <a:off x="4925362" y="1499616"/>
            <a:ext cx="6504637" cy="4650813"/>
          </a:xfrm>
          <a:prstGeom prst="rect">
            <a:avLst/>
          </a:prstGeom>
        </p:spPr>
      </p:pic>
    </p:spTree>
    <p:extLst>
      <p:ext uri="{BB962C8B-B14F-4D97-AF65-F5344CB8AC3E}">
        <p14:creationId xmlns:p14="http://schemas.microsoft.com/office/powerpoint/2010/main" val="19362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3661C-7BEE-5E4A-892D-BAD1CC07CFE2}"/>
              </a:ext>
            </a:extLst>
          </p:cNvPr>
          <p:cNvSpPr>
            <a:spLocks noGrp="1"/>
          </p:cNvSpPr>
          <p:nvPr>
            <p:ph type="title"/>
          </p:nvPr>
        </p:nvSpPr>
        <p:spPr>
          <a:xfrm>
            <a:off x="762000" y="758951"/>
            <a:ext cx="3880511" cy="1577849"/>
          </a:xfrm>
        </p:spPr>
        <p:txBody>
          <a:bodyPr>
            <a:normAutofit/>
          </a:bodyPr>
          <a:lstStyle/>
          <a:p>
            <a:r>
              <a:rPr lang="en-US" sz="3200" dirty="0"/>
              <a:t>Injuries Reported by Position</a:t>
            </a:r>
          </a:p>
        </p:txBody>
      </p:sp>
      <p:sp>
        <p:nvSpPr>
          <p:cNvPr id="9" name="Content Placeholder 8">
            <a:extLst>
              <a:ext uri="{FF2B5EF4-FFF2-40B4-BE49-F238E27FC236}">
                <a16:creationId xmlns:a16="http://schemas.microsoft.com/office/drawing/2014/main" id="{8389A667-F67E-42FF-9FDE-340FEAC37AE3}"/>
              </a:ext>
            </a:extLst>
          </p:cNvPr>
          <p:cNvSpPr>
            <a:spLocks noGrp="1"/>
          </p:cNvSpPr>
          <p:nvPr>
            <p:ph idx="1"/>
          </p:nvPr>
        </p:nvSpPr>
        <p:spPr>
          <a:xfrm>
            <a:off x="762000" y="2611718"/>
            <a:ext cx="3880511" cy="3514164"/>
          </a:xfrm>
        </p:spPr>
        <p:txBody>
          <a:bodyPr>
            <a:normAutofit fontScale="85000" lnSpcReduction="10000"/>
          </a:bodyPr>
          <a:lstStyle/>
          <a:p>
            <a:r>
              <a:rPr lang="en-US" dirty="0"/>
              <a:t>WR has the most injuries, but that is partly since two players are counted as WR starters</a:t>
            </a:r>
          </a:p>
          <a:p>
            <a:r>
              <a:rPr lang="en-US" dirty="0"/>
              <a:t>RB, TE, and QB also have fair number of injuries</a:t>
            </a:r>
          </a:p>
          <a:p>
            <a:r>
              <a:rPr lang="en-US" dirty="0"/>
              <a:t>Offense tends to have more injuries than defense</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8AB40ED1-5C60-324C-BD7B-6FB11631D0D7}"/>
              </a:ext>
            </a:extLst>
          </p:cNvPr>
          <p:cNvPicPr>
            <a:picLocks noChangeAspect="1"/>
          </p:cNvPicPr>
          <p:nvPr/>
        </p:nvPicPr>
        <p:blipFill rotWithShape="1">
          <a:blip r:embed="rId3"/>
          <a:srcRect l="984"/>
          <a:stretch/>
        </p:blipFill>
        <p:spPr>
          <a:xfrm>
            <a:off x="5401463" y="10"/>
            <a:ext cx="6790537" cy="6857990"/>
          </a:xfrm>
          <a:prstGeom prst="rect">
            <a:avLst/>
          </a:prstGeom>
        </p:spPr>
      </p:pic>
    </p:spTree>
    <p:extLst>
      <p:ext uri="{BB962C8B-B14F-4D97-AF65-F5344CB8AC3E}">
        <p14:creationId xmlns:p14="http://schemas.microsoft.com/office/powerpoint/2010/main" val="224715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3D7AB7-C8BD-754D-B6F3-E4D79B0AEAF6}"/>
              </a:ext>
            </a:extLst>
          </p:cNvPr>
          <p:cNvSpPr>
            <a:spLocks noGrp="1"/>
          </p:cNvSpPr>
          <p:nvPr>
            <p:ph type="title"/>
          </p:nvPr>
        </p:nvSpPr>
        <p:spPr>
          <a:xfrm>
            <a:off x="762001" y="755650"/>
            <a:ext cx="3932830" cy="1345115"/>
          </a:xfrm>
        </p:spPr>
        <p:txBody>
          <a:bodyPr>
            <a:normAutofit/>
          </a:bodyPr>
          <a:lstStyle/>
          <a:p>
            <a:r>
              <a:rPr lang="en-US" sz="1800" dirty="0"/>
              <a:t>Team winning Percentage compared to Injuries Reported</a:t>
            </a:r>
          </a:p>
        </p:txBody>
      </p:sp>
      <p:sp>
        <p:nvSpPr>
          <p:cNvPr id="9" name="Content Placeholder 8">
            <a:extLst>
              <a:ext uri="{FF2B5EF4-FFF2-40B4-BE49-F238E27FC236}">
                <a16:creationId xmlns:a16="http://schemas.microsoft.com/office/drawing/2014/main" id="{3EA766A1-BBDC-4418-BEC2-5DB80286D357}"/>
              </a:ext>
            </a:extLst>
          </p:cNvPr>
          <p:cNvSpPr>
            <a:spLocks noGrp="1"/>
          </p:cNvSpPr>
          <p:nvPr>
            <p:ph idx="1"/>
          </p:nvPr>
        </p:nvSpPr>
        <p:spPr>
          <a:xfrm>
            <a:off x="762001" y="2207969"/>
            <a:ext cx="3932830" cy="3884983"/>
          </a:xfrm>
        </p:spPr>
        <p:txBody>
          <a:bodyPr>
            <a:normAutofit lnSpcReduction="10000"/>
          </a:bodyPr>
          <a:lstStyle/>
          <a:p>
            <a:r>
              <a:rPr lang="en-US" dirty="0"/>
              <a:t>On average the less injured teams wins a higher percentage of their games</a:t>
            </a:r>
          </a:p>
          <a:p>
            <a:r>
              <a:rPr lang="en-US" dirty="0"/>
              <a:t>2012 and 2013 are outliers with injured teams still winning</a:t>
            </a:r>
          </a:p>
          <a:p>
            <a:r>
              <a:rPr lang="en-US" dirty="0"/>
              <a:t>Will see specific teams in next slide</a:t>
            </a:r>
          </a:p>
        </p:txBody>
      </p:sp>
      <p:pic>
        <p:nvPicPr>
          <p:cNvPr id="5" name="Content Placeholder 4" descr="Chart, scatter chart&#10;&#10;Description automatically generated">
            <a:extLst>
              <a:ext uri="{FF2B5EF4-FFF2-40B4-BE49-F238E27FC236}">
                <a16:creationId xmlns:a16="http://schemas.microsoft.com/office/drawing/2014/main" id="{945833F8-DF69-E049-85F2-B945C8C643B1}"/>
              </a:ext>
            </a:extLst>
          </p:cNvPr>
          <p:cNvPicPr>
            <a:picLocks noChangeAspect="1"/>
          </p:cNvPicPr>
          <p:nvPr/>
        </p:nvPicPr>
        <p:blipFill>
          <a:blip r:embed="rId2"/>
          <a:stretch>
            <a:fillRect/>
          </a:stretch>
        </p:blipFill>
        <p:spPr>
          <a:xfrm>
            <a:off x="4694831" y="765049"/>
            <a:ext cx="7464759" cy="5337301"/>
          </a:xfrm>
          <a:prstGeom prst="rect">
            <a:avLst/>
          </a:prstGeom>
        </p:spPr>
      </p:pic>
    </p:spTree>
    <p:extLst>
      <p:ext uri="{BB962C8B-B14F-4D97-AF65-F5344CB8AC3E}">
        <p14:creationId xmlns:p14="http://schemas.microsoft.com/office/powerpoint/2010/main" val="3487880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C848F7-A909-1249-BEBE-4D8BF78CACD2}"/>
              </a:ext>
            </a:extLst>
          </p:cNvPr>
          <p:cNvSpPr>
            <a:spLocks noGrp="1"/>
          </p:cNvSpPr>
          <p:nvPr>
            <p:ph type="title"/>
          </p:nvPr>
        </p:nvSpPr>
        <p:spPr>
          <a:xfrm>
            <a:off x="762000" y="758953"/>
            <a:ext cx="4089779" cy="2028388"/>
          </a:xfrm>
        </p:spPr>
        <p:txBody>
          <a:bodyPr anchor="ctr">
            <a:normAutofit/>
          </a:bodyPr>
          <a:lstStyle/>
          <a:p>
            <a:r>
              <a:rPr lang="en-US" sz="2400" dirty="0"/>
              <a:t>Injuries compared to Winning percentage by team</a:t>
            </a:r>
          </a:p>
        </p:txBody>
      </p:sp>
      <p:sp>
        <p:nvSpPr>
          <p:cNvPr id="9" name="Content Placeholder 8">
            <a:extLst>
              <a:ext uri="{FF2B5EF4-FFF2-40B4-BE49-F238E27FC236}">
                <a16:creationId xmlns:a16="http://schemas.microsoft.com/office/drawing/2014/main" id="{5220318B-1F20-42B3-B0CC-CD4AB8E82369}"/>
              </a:ext>
            </a:extLst>
          </p:cNvPr>
          <p:cNvSpPr>
            <a:spLocks noGrp="1"/>
          </p:cNvSpPr>
          <p:nvPr>
            <p:ph idx="1"/>
          </p:nvPr>
        </p:nvSpPr>
        <p:spPr>
          <a:xfrm>
            <a:off x="762000" y="2893326"/>
            <a:ext cx="4089779" cy="3202674"/>
          </a:xfrm>
        </p:spPr>
        <p:txBody>
          <a:bodyPr anchor="t">
            <a:normAutofit/>
          </a:bodyPr>
          <a:lstStyle/>
          <a:p>
            <a:r>
              <a:rPr lang="en-US" dirty="0"/>
              <a:t>Some teams like Chi and </a:t>
            </a:r>
            <a:r>
              <a:rPr lang="en-US" dirty="0" err="1"/>
              <a:t>Sdg</a:t>
            </a:r>
            <a:r>
              <a:rPr lang="en-US" dirty="0"/>
              <a:t> cannot handle injuries very well</a:t>
            </a:r>
          </a:p>
          <a:p>
            <a:r>
              <a:rPr lang="en-US" dirty="0" err="1"/>
              <a:t>Atl</a:t>
            </a:r>
            <a:r>
              <a:rPr lang="en-US" dirty="0"/>
              <a:t> and Pit don’t have many injuries and win more often</a:t>
            </a:r>
          </a:p>
        </p:txBody>
      </p:sp>
      <p:pic>
        <p:nvPicPr>
          <p:cNvPr id="5" name="Content Placeholder 4" descr="Calendar&#10;&#10;Description automatically generated with medium confidence">
            <a:extLst>
              <a:ext uri="{FF2B5EF4-FFF2-40B4-BE49-F238E27FC236}">
                <a16:creationId xmlns:a16="http://schemas.microsoft.com/office/drawing/2014/main" id="{23311E0A-C217-604F-ACF6-F74EB85CEDFE}"/>
              </a:ext>
            </a:extLst>
          </p:cNvPr>
          <p:cNvPicPr>
            <a:picLocks noChangeAspect="1"/>
          </p:cNvPicPr>
          <p:nvPr/>
        </p:nvPicPr>
        <p:blipFill>
          <a:blip r:embed="rId2"/>
          <a:stretch>
            <a:fillRect/>
          </a:stretch>
        </p:blipFill>
        <p:spPr>
          <a:xfrm>
            <a:off x="4420833" y="1428750"/>
            <a:ext cx="7778754" cy="4667250"/>
          </a:xfrm>
          <a:prstGeom prst="rect">
            <a:avLst/>
          </a:prstGeom>
        </p:spPr>
      </p:pic>
    </p:spTree>
    <p:extLst>
      <p:ext uri="{BB962C8B-B14F-4D97-AF65-F5344CB8AC3E}">
        <p14:creationId xmlns:p14="http://schemas.microsoft.com/office/powerpoint/2010/main" val="4087348556"/>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412E24"/>
      </a:dk2>
      <a:lt2>
        <a:srgbClr val="E8E6E2"/>
      </a:lt2>
      <a:accent1>
        <a:srgbClr val="2973E7"/>
      </a:accent1>
      <a:accent2>
        <a:srgbClr val="17B0D5"/>
      </a:accent2>
      <a:accent3>
        <a:srgbClr val="20B694"/>
      </a:accent3>
      <a:accent4>
        <a:srgbClr val="14BC51"/>
      </a:accent4>
      <a:accent5>
        <a:srgbClr val="2ABB21"/>
      </a:accent5>
      <a:accent6>
        <a:srgbClr val="61B614"/>
      </a:accent6>
      <a:hlink>
        <a:srgbClr val="32963C"/>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548</Words>
  <Application>Microsoft Macintosh PowerPoint</Application>
  <PresentationFormat>Widescreen</PresentationFormat>
  <Paragraphs>39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Aharoni</vt:lpstr>
      <vt:lpstr>Arial</vt:lpstr>
      <vt:lpstr>Avenir Next LT Pro</vt:lpstr>
      <vt:lpstr>Calibri</vt:lpstr>
      <vt:lpstr>PrismaticVTI</vt:lpstr>
      <vt:lpstr>Injuries in the NFL from 2010-2020</vt:lpstr>
      <vt:lpstr>What is the NFL and American Football?</vt:lpstr>
      <vt:lpstr>Where did I get the Data?</vt:lpstr>
      <vt:lpstr>Explanation of Injury Types</vt:lpstr>
      <vt:lpstr>Questions</vt:lpstr>
      <vt:lpstr>Injuries reported over 2010-2020</vt:lpstr>
      <vt:lpstr>Injuries Reported by Position</vt:lpstr>
      <vt:lpstr>Team winning Percentage compared to Injuries Reported</vt:lpstr>
      <vt:lpstr>Injuries compared to Winning percentage by team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Injuries in the NFL from 2010-2020</dc:title>
  <dc:creator>Spartz, Christopher G</dc:creator>
  <cp:lastModifiedBy>Spartz, Christopher G</cp:lastModifiedBy>
  <cp:revision>4</cp:revision>
  <dcterms:created xsi:type="dcterms:W3CDTF">2021-12-07T14:29:00Z</dcterms:created>
  <dcterms:modified xsi:type="dcterms:W3CDTF">2021-12-07T17:34:21Z</dcterms:modified>
</cp:coreProperties>
</file>