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1" r:id="rId2"/>
    <p:sldId id="2562" r:id="rId3"/>
    <p:sldId id="2563" r:id="rId4"/>
    <p:sldId id="2564" r:id="rId5"/>
    <p:sldId id="2565" r:id="rId6"/>
    <p:sldId id="2566" r:id="rId7"/>
    <p:sldId id="2567" r:id="rId8"/>
    <p:sldId id="2568" r:id="rId9"/>
    <p:sldId id="2569" r:id="rId10"/>
    <p:sldId id="2570" r:id="rId11"/>
    <p:sldId id="2571" r:id="rId12"/>
    <p:sldId id="2573" r:id="rId13"/>
    <p:sldId id="2574" r:id="rId14"/>
    <p:sldId id="2575" r:id="rId15"/>
    <p:sldId id="2576" r:id="rId16"/>
    <p:sldId id="2577" r:id="rId17"/>
    <p:sldId id="2578" r:id="rId18"/>
    <p:sldId id="2579" r:id="rId19"/>
    <p:sldId id="2580" r:id="rId20"/>
    <p:sldId id="2581" r:id="rId21"/>
    <p:sldId id="2582" r:id="rId22"/>
    <p:sldId id="2583" r:id="rId23"/>
    <p:sldId id="25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prehensive Guide to Deploying a MERN Stack Application" id="{E7F250D0-EB17-0B41-A982-E16E7896AED5}">
          <p14:sldIdLst>
            <p14:sldId id="2561"/>
            <p14:sldId id="2562"/>
          </p14:sldIdLst>
        </p14:section>
        <p14:section name="Overview of the MERN Stack Architecture" id="{8C746365-6749-6D4B-8629-40B7C9A08F1F}">
          <p14:sldIdLst>
            <p14:sldId id="2563"/>
            <p14:sldId id="2564"/>
            <p14:sldId id="2565"/>
            <p14:sldId id="2566"/>
          </p14:sldIdLst>
        </p14:section>
        <p14:section name="Preparation for Deployment" id="{C623D207-3BF9-DD48-B471-054DE415C1CA}">
          <p14:sldIdLst>
            <p14:sldId id="2567"/>
            <p14:sldId id="2568"/>
            <p14:sldId id="2569"/>
            <p14:sldId id="2570"/>
          </p14:sldIdLst>
        </p14:section>
        <p14:section name="Backend Deployment Strategies" id="{1BD1EC68-4495-B04D-BB39-8C0156B6DD98}">
          <p14:sldIdLst>
            <p14:sldId id="2571"/>
            <p14:sldId id="2573"/>
            <p14:sldId id="2574"/>
          </p14:sldIdLst>
        </p14:section>
        <p14:section name="Frontend Deployment Strategies" id="{C57F4BA7-8196-3947-A3FA-F980D2CC14E6}">
          <p14:sldIdLst>
            <p14:sldId id="2575"/>
            <p14:sldId id="2576"/>
            <p14:sldId id="2577"/>
            <p14:sldId id="2578"/>
          </p14:sldIdLst>
        </p14:section>
        <p14:section name="Post-Deployment Considerations and Maintenance" id="{25A6F84B-FFDD-3046-B0FB-5DF68C5A6A2B}">
          <p14:sldIdLst>
            <p14:sldId id="2579"/>
            <p14:sldId id="2580"/>
            <p14:sldId id="2581"/>
            <p14:sldId id="2582"/>
          </p14:sldIdLst>
        </p14:section>
        <p14:section name="Conclusion" id="{0FC710E7-09D4-534D-A669-6B5815C9F2D8}">
          <p14:sldIdLst>
            <p14:sldId id="2583"/>
            <p14:sldId id="25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A5A73C-153A-374E-BC28-BEB080F6B34D}" v="744" dt="2025-09-20T01:54:09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3"/>
    <p:restoredTop sz="90028"/>
  </p:normalViewPr>
  <p:slideViewPr>
    <p:cSldViewPr snapToGrid="0">
      <p:cViewPr varScale="1">
        <p:scale>
          <a:sx n="99" d="100"/>
          <a:sy n="99" d="100"/>
        </p:scale>
        <p:origin x="88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345AF8-A5E9-423B-99BB-76E69D26D436}" type="doc">
      <dgm:prSet loTypeId="urn:microsoft.com/office/officeart/2024/3/layout/hArc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1E117B-44A1-41B4-93FC-0E3FEDABE1D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Comprehensive Deployment Stages</a:t>
          </a:r>
        </a:p>
      </dgm:t>
    </dgm:pt>
    <dgm:pt modelId="{23042948-2461-436A-8719-22C43D9D5CDF}" type="parTrans" cxnId="{F5A88AEF-D92A-4E2D-AA4E-D2220A2B663D}">
      <dgm:prSet/>
      <dgm:spPr/>
      <dgm:t>
        <a:bodyPr/>
        <a:lstStyle/>
        <a:p>
          <a:endParaRPr lang="en-US"/>
        </a:p>
      </dgm:t>
    </dgm:pt>
    <dgm:pt modelId="{E2BAC642-0120-4020-93DA-4D2A85A88C6E}" type="sibTrans" cxnId="{F5A88AEF-D92A-4E2D-AA4E-D2220A2B663D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55E718AD-B2CA-4336-B0DF-9270F084F9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MERN stack deployment requires understanding architecture and careful planning through multiple stages.</a:t>
          </a:r>
        </a:p>
      </dgm:t>
    </dgm:pt>
    <dgm:pt modelId="{9BAF9C2E-5EB4-41CE-9835-782D38C9A91F}" type="parTrans" cxnId="{1575E9A0-3A7D-41E2-BDA1-0C3CB91786A1}">
      <dgm:prSet/>
      <dgm:spPr/>
      <dgm:t>
        <a:bodyPr/>
        <a:lstStyle/>
        <a:p>
          <a:endParaRPr lang="en-US"/>
        </a:p>
      </dgm:t>
    </dgm:pt>
    <dgm:pt modelId="{FD159389-C0A4-4EC1-8B6F-B5F2FB4EE66C}" type="sibTrans" cxnId="{1575E9A0-3A7D-41E2-BDA1-0C3CB91786A1}">
      <dgm:prSet/>
      <dgm:spPr/>
      <dgm:t>
        <a:bodyPr/>
        <a:lstStyle/>
        <a:p>
          <a:endParaRPr lang="en-US"/>
        </a:p>
      </dgm:t>
    </dgm:pt>
    <dgm:pt modelId="{F290782E-53A5-484C-97A2-9F6968F1095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Importance of Best Practices</a:t>
          </a:r>
        </a:p>
      </dgm:t>
    </dgm:pt>
    <dgm:pt modelId="{1BC513CA-9CD6-4AB8-BFEA-169F302F7320}" type="parTrans" cxnId="{E4F89A74-DD47-455B-B9CA-A5C2A26EAD68}">
      <dgm:prSet/>
      <dgm:spPr/>
      <dgm:t>
        <a:bodyPr/>
        <a:lstStyle/>
        <a:p>
          <a:endParaRPr lang="en-US"/>
        </a:p>
      </dgm:t>
    </dgm:pt>
    <dgm:pt modelId="{7ABAA019-5355-4343-BF22-52668953284B}" type="sibTrans" cxnId="{E4F89A74-DD47-455B-B9CA-A5C2A26EAD68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03970260-DCD6-4951-8640-9CB444097B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Adhering to best practices guarantees application security, scalability, and smooth operation.</a:t>
          </a:r>
        </a:p>
      </dgm:t>
    </dgm:pt>
    <dgm:pt modelId="{3F658A56-4702-4F5A-BBF7-75F8D4388D68}" type="parTrans" cxnId="{9511D033-80EC-4EDD-83DD-884E129E6103}">
      <dgm:prSet/>
      <dgm:spPr/>
      <dgm:t>
        <a:bodyPr/>
        <a:lstStyle/>
        <a:p>
          <a:endParaRPr lang="en-US"/>
        </a:p>
      </dgm:t>
    </dgm:pt>
    <dgm:pt modelId="{F01FA598-8834-4095-832D-A3EAA178E8D2}" type="sibTrans" cxnId="{9511D033-80EC-4EDD-83DD-884E129E6103}">
      <dgm:prSet/>
      <dgm:spPr/>
      <dgm:t>
        <a:bodyPr/>
        <a:lstStyle/>
        <a:p>
          <a:endParaRPr lang="en-US"/>
        </a:p>
      </dgm:t>
    </dgm:pt>
    <dgm:pt modelId="{D11CDD73-0422-4D4D-9D5C-B54E6D69AD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Post-Deployment Maintenance</a:t>
          </a:r>
        </a:p>
      </dgm:t>
    </dgm:pt>
    <dgm:pt modelId="{CBD4B834-580D-4122-9B4C-0BFEE0E02338}" type="parTrans" cxnId="{85AE0013-15B6-4C72-A8CA-B0472EB1BBBD}">
      <dgm:prSet/>
      <dgm:spPr/>
      <dgm:t>
        <a:bodyPr/>
        <a:lstStyle/>
        <a:p>
          <a:endParaRPr lang="en-US"/>
        </a:p>
      </dgm:t>
    </dgm:pt>
    <dgm:pt modelId="{79EDA7FD-4D0C-4094-A1EF-8831B7206792}" type="sibTrans" cxnId="{85AE0013-15B6-4C72-A8CA-B0472EB1BBBD}">
      <dgm:prSet/>
      <dgm:spPr/>
      <dgm:t>
        <a:bodyPr/>
        <a:lstStyle/>
        <a:p>
          <a:endParaRPr lang="en-US"/>
        </a:p>
      </dgm:t>
    </dgm:pt>
    <dgm:pt modelId="{E8EE2A7D-554A-4997-9C3F-BB40E34AF3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Ongoing maintenance after deployment is crucial for application performance and user satisfaction.</a:t>
          </a:r>
        </a:p>
      </dgm:t>
    </dgm:pt>
    <dgm:pt modelId="{6E414338-F14E-436B-AF88-5FD10555EEFB}" type="parTrans" cxnId="{A93D3591-A0F0-4D54-B33C-EF3538445196}">
      <dgm:prSet/>
      <dgm:spPr/>
      <dgm:t>
        <a:bodyPr/>
        <a:lstStyle/>
        <a:p>
          <a:endParaRPr lang="en-US"/>
        </a:p>
      </dgm:t>
    </dgm:pt>
    <dgm:pt modelId="{60D84825-5100-4C67-BE88-909BC467DD5A}" type="sibTrans" cxnId="{A93D3591-A0F0-4D54-B33C-EF3538445196}">
      <dgm:prSet/>
      <dgm:spPr/>
      <dgm:t>
        <a:bodyPr/>
        <a:lstStyle/>
        <a:p>
          <a:endParaRPr lang="en-US"/>
        </a:p>
      </dgm:t>
    </dgm:pt>
    <dgm:pt modelId="{ACDF0F82-C502-414F-B5A4-1AF0E6C9E1E0}" type="pres">
      <dgm:prSet presAssocID="{1B345AF8-A5E9-423B-99BB-76E69D26D436}" presName="Name0" presStyleCnt="0">
        <dgm:presLayoutVars>
          <dgm:dir/>
          <dgm:resizeHandles val="exact"/>
        </dgm:presLayoutVars>
      </dgm:prSet>
      <dgm:spPr/>
    </dgm:pt>
    <dgm:pt modelId="{DFF452AB-AA6F-C04A-B586-FB4A2DF4E580}" type="pres">
      <dgm:prSet presAssocID="{951E117B-44A1-41B4-93FC-0E3FEDABE1D2}" presName="compNode" presStyleCnt="0"/>
      <dgm:spPr/>
    </dgm:pt>
    <dgm:pt modelId="{E3D8B48C-9DAD-5749-AE44-DB7240FB0A13}" type="pres">
      <dgm:prSet presAssocID="{951E117B-44A1-41B4-93FC-0E3FEDABE1D2}" presName="pictRect" presStyleLbl="revTx" presStyleIdx="0" presStyleCnt="6">
        <dgm:presLayoutVars>
          <dgm:chMax val="0"/>
          <dgm:bulletEnabled/>
        </dgm:presLayoutVars>
      </dgm:prSet>
      <dgm:spPr/>
    </dgm:pt>
    <dgm:pt modelId="{87B2E9F2-FB2C-7645-98AC-8AF266B8406E}" type="pres">
      <dgm:prSet presAssocID="{951E117B-44A1-41B4-93FC-0E3FEDABE1D2}" presName="textRect" presStyleLbl="revTx" presStyleIdx="1" presStyleCnt="6">
        <dgm:presLayoutVars>
          <dgm:bulletEnabled/>
        </dgm:presLayoutVars>
      </dgm:prSet>
      <dgm:spPr/>
    </dgm:pt>
    <dgm:pt modelId="{DA9020AE-871D-1847-B763-E326E2A3991C}" type="pres">
      <dgm:prSet presAssocID="{E2BAC642-0120-4020-93DA-4D2A85A88C6E}" presName="sibTrans" presStyleLbl="sibTrans2D1" presStyleIdx="0" presStyleCnt="0"/>
      <dgm:spPr/>
    </dgm:pt>
    <dgm:pt modelId="{0CA13FB3-81B7-9D4D-B7F2-F9FAE8A19A96}" type="pres">
      <dgm:prSet presAssocID="{F290782E-53A5-484C-97A2-9F6968F10954}" presName="compNode" presStyleCnt="0"/>
      <dgm:spPr/>
    </dgm:pt>
    <dgm:pt modelId="{6DD705F3-D89F-5644-9D33-4DF92C2A0D5C}" type="pres">
      <dgm:prSet presAssocID="{F290782E-53A5-484C-97A2-9F6968F10954}" presName="pictRect" presStyleLbl="revTx" presStyleIdx="2" presStyleCnt="6">
        <dgm:presLayoutVars>
          <dgm:chMax val="0"/>
          <dgm:bulletEnabled/>
        </dgm:presLayoutVars>
      </dgm:prSet>
      <dgm:spPr/>
    </dgm:pt>
    <dgm:pt modelId="{BE414E83-42F6-BD49-8C32-7831D0C78884}" type="pres">
      <dgm:prSet presAssocID="{F290782E-53A5-484C-97A2-9F6968F10954}" presName="textRect" presStyleLbl="revTx" presStyleIdx="3" presStyleCnt="6">
        <dgm:presLayoutVars>
          <dgm:bulletEnabled/>
        </dgm:presLayoutVars>
      </dgm:prSet>
      <dgm:spPr/>
    </dgm:pt>
    <dgm:pt modelId="{6F0C4F1E-2614-2945-905F-39FBBBB58AFA}" type="pres">
      <dgm:prSet presAssocID="{7ABAA019-5355-4343-BF22-52668953284B}" presName="sibTrans" presStyleLbl="sibTrans2D1" presStyleIdx="0" presStyleCnt="0"/>
      <dgm:spPr/>
    </dgm:pt>
    <dgm:pt modelId="{0C8A556D-11CF-1C4C-BEFF-F89D281F5366}" type="pres">
      <dgm:prSet presAssocID="{D11CDD73-0422-4D4D-9D5C-B54E6D69AD4C}" presName="compNode" presStyleCnt="0"/>
      <dgm:spPr/>
    </dgm:pt>
    <dgm:pt modelId="{DF7069DD-5AB7-E749-B293-2CCC5A2AF0E0}" type="pres">
      <dgm:prSet presAssocID="{D11CDD73-0422-4D4D-9D5C-B54E6D69AD4C}" presName="pictRect" presStyleLbl="revTx" presStyleIdx="4" presStyleCnt="6">
        <dgm:presLayoutVars>
          <dgm:chMax val="0"/>
          <dgm:bulletEnabled/>
        </dgm:presLayoutVars>
      </dgm:prSet>
      <dgm:spPr/>
    </dgm:pt>
    <dgm:pt modelId="{6BE4FF2A-ED69-4149-9F8B-CBD836299708}" type="pres">
      <dgm:prSet presAssocID="{D11CDD73-0422-4D4D-9D5C-B54E6D69AD4C}" presName="textRect" presStyleLbl="revTx" presStyleIdx="5" presStyleCnt="6">
        <dgm:presLayoutVars>
          <dgm:bulletEnabled/>
        </dgm:presLayoutVars>
      </dgm:prSet>
      <dgm:spPr/>
    </dgm:pt>
  </dgm:ptLst>
  <dgm:cxnLst>
    <dgm:cxn modelId="{85AE0013-15B6-4C72-A8CA-B0472EB1BBBD}" srcId="{1B345AF8-A5E9-423B-99BB-76E69D26D436}" destId="{D11CDD73-0422-4D4D-9D5C-B54E6D69AD4C}" srcOrd="2" destOrd="0" parTransId="{CBD4B834-580D-4122-9B4C-0BFEE0E02338}" sibTransId="{79EDA7FD-4D0C-4094-A1EF-8831B7206792}"/>
    <dgm:cxn modelId="{758F112B-91A6-3C49-AB2F-D22D33BB9BC6}" type="presOf" srcId="{E8EE2A7D-554A-4997-9C3F-BB40E34AF302}" destId="{6BE4FF2A-ED69-4149-9F8B-CBD836299708}" srcOrd="0" destOrd="0" presId="urn:microsoft.com/office/officeart/2024/3/layout/hArchList1"/>
    <dgm:cxn modelId="{9CAF0031-55A4-C049-AC5C-7B8F05624B28}" type="presOf" srcId="{D11CDD73-0422-4D4D-9D5C-B54E6D69AD4C}" destId="{DF7069DD-5AB7-E749-B293-2CCC5A2AF0E0}" srcOrd="0" destOrd="0" presId="urn:microsoft.com/office/officeart/2024/3/layout/hArchList1"/>
    <dgm:cxn modelId="{9511D033-80EC-4EDD-83DD-884E129E6103}" srcId="{F290782E-53A5-484C-97A2-9F6968F10954}" destId="{03970260-DCD6-4951-8640-9CB444097B9E}" srcOrd="0" destOrd="0" parTransId="{3F658A56-4702-4F5A-BBF7-75F8D4388D68}" sibTransId="{F01FA598-8834-4095-832D-A3EAA178E8D2}"/>
    <dgm:cxn modelId="{45129835-835A-5049-9991-19EAF450292D}" type="presOf" srcId="{55E718AD-B2CA-4336-B0DF-9270F084F909}" destId="{87B2E9F2-FB2C-7645-98AC-8AF266B8406E}" srcOrd="0" destOrd="0" presId="urn:microsoft.com/office/officeart/2024/3/layout/hArchList1"/>
    <dgm:cxn modelId="{A9DE604C-116E-864E-80A9-F51A2B4E6BEF}" type="presOf" srcId="{F290782E-53A5-484C-97A2-9F6968F10954}" destId="{6DD705F3-D89F-5644-9D33-4DF92C2A0D5C}" srcOrd="0" destOrd="0" presId="urn:microsoft.com/office/officeart/2024/3/layout/hArchList1"/>
    <dgm:cxn modelId="{19E0F855-9D81-5F44-98D9-C1FA9EE9C68B}" type="presOf" srcId="{951E117B-44A1-41B4-93FC-0E3FEDABE1D2}" destId="{E3D8B48C-9DAD-5749-AE44-DB7240FB0A13}" srcOrd="0" destOrd="0" presId="urn:microsoft.com/office/officeart/2024/3/layout/hArchList1"/>
    <dgm:cxn modelId="{142C886E-5746-604B-AC2E-AB9CECCB99F5}" type="presOf" srcId="{7ABAA019-5355-4343-BF22-52668953284B}" destId="{6F0C4F1E-2614-2945-905F-39FBBBB58AFA}" srcOrd="0" destOrd="0" presId="urn:microsoft.com/office/officeart/2024/3/layout/hArchList1"/>
    <dgm:cxn modelId="{E4F89A74-DD47-455B-B9CA-A5C2A26EAD68}" srcId="{1B345AF8-A5E9-423B-99BB-76E69D26D436}" destId="{F290782E-53A5-484C-97A2-9F6968F10954}" srcOrd="1" destOrd="0" parTransId="{1BC513CA-9CD6-4AB8-BFEA-169F302F7320}" sibTransId="{7ABAA019-5355-4343-BF22-52668953284B}"/>
    <dgm:cxn modelId="{A93D3591-A0F0-4D54-B33C-EF3538445196}" srcId="{D11CDD73-0422-4D4D-9D5C-B54E6D69AD4C}" destId="{E8EE2A7D-554A-4997-9C3F-BB40E34AF302}" srcOrd="0" destOrd="0" parTransId="{6E414338-F14E-436B-AF88-5FD10555EEFB}" sibTransId="{60D84825-5100-4C67-BE88-909BC467DD5A}"/>
    <dgm:cxn modelId="{1575E9A0-3A7D-41E2-BDA1-0C3CB91786A1}" srcId="{951E117B-44A1-41B4-93FC-0E3FEDABE1D2}" destId="{55E718AD-B2CA-4336-B0DF-9270F084F909}" srcOrd="0" destOrd="0" parTransId="{9BAF9C2E-5EB4-41CE-9835-782D38C9A91F}" sibTransId="{FD159389-C0A4-4EC1-8B6F-B5F2FB4EE66C}"/>
    <dgm:cxn modelId="{5B6D40CD-69DB-0E47-A612-3EAC37F04286}" type="presOf" srcId="{E2BAC642-0120-4020-93DA-4D2A85A88C6E}" destId="{DA9020AE-871D-1847-B763-E326E2A3991C}" srcOrd="0" destOrd="0" presId="urn:microsoft.com/office/officeart/2024/3/layout/hArchList1"/>
    <dgm:cxn modelId="{2C77F2D4-DB3D-2D41-9D2C-D7EC357BB232}" type="presOf" srcId="{03970260-DCD6-4951-8640-9CB444097B9E}" destId="{BE414E83-42F6-BD49-8C32-7831D0C78884}" srcOrd="0" destOrd="0" presId="urn:microsoft.com/office/officeart/2024/3/layout/hArchList1"/>
    <dgm:cxn modelId="{8951F0EE-0183-CC44-BF8A-CA538F995A7D}" type="presOf" srcId="{1B345AF8-A5E9-423B-99BB-76E69D26D436}" destId="{ACDF0F82-C502-414F-B5A4-1AF0E6C9E1E0}" srcOrd="0" destOrd="0" presId="urn:microsoft.com/office/officeart/2024/3/layout/hArchList1"/>
    <dgm:cxn modelId="{F5A88AEF-D92A-4E2D-AA4E-D2220A2B663D}" srcId="{1B345AF8-A5E9-423B-99BB-76E69D26D436}" destId="{951E117B-44A1-41B4-93FC-0E3FEDABE1D2}" srcOrd="0" destOrd="0" parTransId="{23042948-2461-436A-8719-22C43D9D5CDF}" sibTransId="{E2BAC642-0120-4020-93DA-4D2A85A88C6E}"/>
    <dgm:cxn modelId="{536B67E8-2161-4E4A-884F-F9B877B630FB}" type="presParOf" srcId="{ACDF0F82-C502-414F-B5A4-1AF0E6C9E1E0}" destId="{DFF452AB-AA6F-C04A-B586-FB4A2DF4E580}" srcOrd="0" destOrd="0" presId="urn:microsoft.com/office/officeart/2024/3/layout/hArchList1"/>
    <dgm:cxn modelId="{3D7897DD-0C48-924E-9644-8BE47053D975}" type="presParOf" srcId="{DFF452AB-AA6F-C04A-B586-FB4A2DF4E580}" destId="{E3D8B48C-9DAD-5749-AE44-DB7240FB0A13}" srcOrd="0" destOrd="0" presId="urn:microsoft.com/office/officeart/2024/3/layout/hArchList1"/>
    <dgm:cxn modelId="{30F5BB70-1F4C-6041-B95F-7B388DA8913C}" type="presParOf" srcId="{DFF452AB-AA6F-C04A-B586-FB4A2DF4E580}" destId="{87B2E9F2-FB2C-7645-98AC-8AF266B8406E}" srcOrd="1" destOrd="0" presId="urn:microsoft.com/office/officeart/2024/3/layout/hArchList1"/>
    <dgm:cxn modelId="{70F854AD-7008-4548-8F5A-2BCD7CFF5B5B}" type="presParOf" srcId="{ACDF0F82-C502-414F-B5A4-1AF0E6C9E1E0}" destId="{DA9020AE-871D-1847-B763-E326E2A3991C}" srcOrd="1" destOrd="0" presId="urn:microsoft.com/office/officeart/2024/3/layout/hArchList1"/>
    <dgm:cxn modelId="{72ED27FA-525E-6945-AF5F-3A5DDBEBD80A}" type="presParOf" srcId="{ACDF0F82-C502-414F-B5A4-1AF0E6C9E1E0}" destId="{0CA13FB3-81B7-9D4D-B7F2-F9FAE8A19A96}" srcOrd="2" destOrd="0" presId="urn:microsoft.com/office/officeart/2024/3/layout/hArchList1"/>
    <dgm:cxn modelId="{932FE767-8EB3-5C40-8921-E7796660E7BF}" type="presParOf" srcId="{0CA13FB3-81B7-9D4D-B7F2-F9FAE8A19A96}" destId="{6DD705F3-D89F-5644-9D33-4DF92C2A0D5C}" srcOrd="0" destOrd="0" presId="urn:microsoft.com/office/officeart/2024/3/layout/hArchList1"/>
    <dgm:cxn modelId="{B02C65A9-68A5-C64A-9B9C-F8BBEAF1FB07}" type="presParOf" srcId="{0CA13FB3-81B7-9D4D-B7F2-F9FAE8A19A96}" destId="{BE414E83-42F6-BD49-8C32-7831D0C78884}" srcOrd="1" destOrd="0" presId="urn:microsoft.com/office/officeart/2024/3/layout/hArchList1"/>
    <dgm:cxn modelId="{DD2E6BA0-CCD7-A642-8F4D-FD4E363061D0}" type="presParOf" srcId="{ACDF0F82-C502-414F-B5A4-1AF0E6C9E1E0}" destId="{6F0C4F1E-2614-2945-905F-39FBBBB58AFA}" srcOrd="3" destOrd="0" presId="urn:microsoft.com/office/officeart/2024/3/layout/hArchList1"/>
    <dgm:cxn modelId="{02F481FA-4B0D-4C44-9406-73B161DF9161}" type="presParOf" srcId="{ACDF0F82-C502-414F-B5A4-1AF0E6C9E1E0}" destId="{0C8A556D-11CF-1C4C-BEFF-F89D281F5366}" srcOrd="4" destOrd="0" presId="urn:microsoft.com/office/officeart/2024/3/layout/hArchList1"/>
    <dgm:cxn modelId="{E23AFBEC-A71C-464F-9FBC-62A86A25B2A2}" type="presParOf" srcId="{0C8A556D-11CF-1C4C-BEFF-F89D281F5366}" destId="{DF7069DD-5AB7-E749-B293-2CCC5A2AF0E0}" srcOrd="0" destOrd="0" presId="urn:microsoft.com/office/officeart/2024/3/layout/hArchList1"/>
    <dgm:cxn modelId="{EA444FE0-B5AF-9941-A9B4-70BD8385EA9E}" type="presParOf" srcId="{0C8A556D-11CF-1C4C-BEFF-F89D281F5366}" destId="{6BE4FF2A-ED69-4149-9F8B-CBD836299708}" srcOrd="1" destOrd="0" presId="urn:microsoft.com/office/officeart/2024/3/layout/hArc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8B48C-9DAD-5749-AE44-DB7240FB0A13}">
      <dsp:nvSpPr>
        <dsp:cNvPr id="0" name=""/>
        <dsp:cNvSpPr/>
      </dsp:nvSpPr>
      <dsp:spPr>
        <a:xfrm>
          <a:off x="0" y="0"/>
          <a:ext cx="3403282" cy="611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Comprehensive Deployment Stages</a:t>
          </a:r>
        </a:p>
      </dsp:txBody>
      <dsp:txXfrm>
        <a:off x="0" y="0"/>
        <a:ext cx="3403282" cy="611755"/>
      </dsp:txXfrm>
    </dsp:sp>
    <dsp:sp modelId="{87B2E9F2-FB2C-7645-98AC-8AF266B8406E}">
      <dsp:nvSpPr>
        <dsp:cNvPr id="0" name=""/>
        <dsp:cNvSpPr/>
      </dsp:nvSpPr>
      <dsp:spPr>
        <a:xfrm>
          <a:off x="0" y="611755"/>
          <a:ext cx="3403282" cy="213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MERN stack deployment requires understanding architecture and careful planning through multiple stages.</a:t>
          </a:r>
        </a:p>
      </dsp:txBody>
      <dsp:txXfrm>
        <a:off x="0" y="611755"/>
        <a:ext cx="3403282" cy="2131444"/>
      </dsp:txXfrm>
    </dsp:sp>
    <dsp:sp modelId="{6DD705F3-D89F-5644-9D33-4DF92C2A0D5C}">
      <dsp:nvSpPr>
        <dsp:cNvPr id="0" name=""/>
        <dsp:cNvSpPr/>
      </dsp:nvSpPr>
      <dsp:spPr>
        <a:xfrm>
          <a:off x="3743610" y="0"/>
          <a:ext cx="3403282" cy="611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Importance of Best Practices</a:t>
          </a:r>
        </a:p>
      </dsp:txBody>
      <dsp:txXfrm>
        <a:off x="3743610" y="0"/>
        <a:ext cx="3403282" cy="611755"/>
      </dsp:txXfrm>
    </dsp:sp>
    <dsp:sp modelId="{BE414E83-42F6-BD49-8C32-7831D0C78884}">
      <dsp:nvSpPr>
        <dsp:cNvPr id="0" name=""/>
        <dsp:cNvSpPr/>
      </dsp:nvSpPr>
      <dsp:spPr>
        <a:xfrm>
          <a:off x="3743610" y="611755"/>
          <a:ext cx="3403282" cy="213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Adhering to best practices guarantees application security, scalability, and smooth operation.</a:t>
          </a:r>
        </a:p>
      </dsp:txBody>
      <dsp:txXfrm>
        <a:off x="3743610" y="611755"/>
        <a:ext cx="3403282" cy="2131444"/>
      </dsp:txXfrm>
    </dsp:sp>
    <dsp:sp modelId="{DF7069DD-5AB7-E749-B293-2CCC5A2AF0E0}">
      <dsp:nvSpPr>
        <dsp:cNvPr id="0" name=""/>
        <dsp:cNvSpPr/>
      </dsp:nvSpPr>
      <dsp:spPr>
        <a:xfrm>
          <a:off x="7487221" y="0"/>
          <a:ext cx="3403282" cy="611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Post-Deployment Maintenance</a:t>
          </a:r>
        </a:p>
      </dsp:txBody>
      <dsp:txXfrm>
        <a:off x="7487221" y="0"/>
        <a:ext cx="3403282" cy="611755"/>
      </dsp:txXfrm>
    </dsp:sp>
    <dsp:sp modelId="{6BE4FF2A-ED69-4149-9F8B-CBD836299708}">
      <dsp:nvSpPr>
        <dsp:cNvPr id="0" name=""/>
        <dsp:cNvSpPr/>
      </dsp:nvSpPr>
      <dsp:spPr>
        <a:xfrm>
          <a:off x="7487221" y="611755"/>
          <a:ext cx="3403282" cy="213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Ongoing maintenance after deployment is crucial for application performance and user satisfaction.</a:t>
          </a:r>
        </a:p>
      </dsp:txBody>
      <dsp:txXfrm>
        <a:off x="7487221" y="611755"/>
        <a:ext cx="3403282" cy="2131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24/3/layout/hArchList1">
  <dgm:title val="Horizontal Text Blocks"/>
  <dgm:desc val="Short bits of text with formatted headers. Use as an easier-to-read alternative to a bulleted list."/>
  <dgm:catLst>
    <dgm:cat type="list" pri="100"/>
    <dgm:cat type="timeline" pri="500"/>
    <dgm:cat type="process" pri="6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vertAlign" val="t"/>
          <dgm:param type="horzAlign" val="l"/>
        </dgm:alg>
      </dgm:if>
      <dgm:else name="Name3">
        <dgm:alg type="lin">
          <dgm:param type="vertAlign" val="t"/>
          <dgm:param type="horzAlign" val="r"/>
        </dgm:alg>
      </dgm:else>
    </dgm:choose>
    <dgm:presOf/>
    <dgm:constrLst>
      <dgm:constr type="primFontSz" for="des" forName="pictRect" op="equ" val="18"/>
      <dgm:constr type="primFontSz" for="des" forName="textRect" refType="primFontSz" refFor="des" refForName="pictRect" op="equ" fact="0.77"/>
      <dgm:constr type="w" for="ch" forName="compNode" refType="w"/>
      <dgm:constr type="h" for="ch" forName="compNode" refType="h"/>
      <dgm:constr type="h" for="des" forName="pictRect" op="equ"/>
      <dgm:constr type="h" for="des" forName="pictRect" refType="primFontSz" refFor="des" refForName="pictRect" fact="3"/>
      <dgm:constr type="w" for="ch" ptType="sibTrans" refType="w" refFor="ch" refForName="compNode" op="equ" fact="0.1"/>
      <dgm:constr type="sp" refType="w" refFor="ch" refForName="compNode" op="equ" fact="0.1"/>
    </dgm:constrLst>
    <dgm:ruleLst/>
    <dgm:forEach name="Name4" axis="ch" ptType="node" cnt="20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h" for="ch" forName="pictRect" refType="h" fact="0.1"/>
          <dgm:constr type="l" for="ch" forName="pictRect"/>
          <dgm:constr type="t" for="ch" forName="pictRect"/>
          <dgm:constr type="l" for="ch" forName="textRect"/>
          <dgm:constr type="t" for="ch" forName="textRect" refType="b" refFor="ch" refForName="pictRect"/>
        </dgm:constrLst>
        <dgm:ruleLst/>
        <dgm:layoutNode name="pictRect" styleLbl="revTx">
          <dgm:varLst>
            <dgm:chMax val="0"/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hoose name="choosePictRectConstraints">
            <dgm:if name="ifPictRectConstraints" func="var" arg="dir" op="equ" val="norm">
              <dgm:constrLst>
                <dgm:constr type="h" refType="w" op="lte" fact="0.4"/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Pic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h" val="INF" fact="NaN" max="NaN"/>
            <dgm:rule type="primFontSz" val="5" fact="NaN" max="NaN"/>
          </dgm:ruleLst>
        </dgm:layoutNode>
        <dgm:layoutNode name="textRect" styleLbl="revTx">
          <dgm:varLst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hoose name="chooseTextRectConstraints">
            <dgm:if name="ifTextRectConstraints" func="var" arg="dir" op="equ" val="norm">
              <dgm:constrLst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Tex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70343-140F-D74B-B852-65E022B25BEA}" type="datetimeFigureOut">
              <a:rPr lang="en-US" smtClean="0"/>
              <a:t>9/20/25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D60-48FA-1241-AE19-A789F02F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6D56D-A180-1947-B202-F6BF3BFF3E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14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
---
Building the React frontend and preparing the Node.js backend with appropriate scripts and bundlers ensures smooth deployment and efficient performance.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6D56D-A180-1947-B202-F6BF3BFF3E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section covers selecting a hosting platform, deploying the Express.js server, and connecting it with MongoDB, whether locally hosted or using cloud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6D56D-A180-1947-B202-F6BF3BFF3E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0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
---
Deploying the </a:t>
            </a:r>
            <a:r>
              <a:rPr lang="en-US" dirty="0" err="1"/>
              <a:t>Express.js</a:t>
            </a:r>
            <a:r>
              <a:rPr lang="en-US" dirty="0"/>
              <a:t> backend involves setting up server environments, configuring process managers like PM2, and ensuring smooth server operation and logs monitoring.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6D56D-A180-1947-B202-F6BF3BFF3E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44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
---
Connecting your backend server to MongoDB can be done using a local instance or cloud services like MongoDB Atlas, with cloud options offering scalability and easier management.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6D56D-A180-1947-B202-F6BF3BFF3E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07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Deploying the React frontend requires building the app, serving static files, and configuring domain and SSL for secure access to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6D56D-A180-1947-B202-F6BF3BFF3E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7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
---
The React app needs to be built into static files using build tools like webpack, then deployed to servers or CDNs for fast and reliable access.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6D56D-A180-1947-B202-F6BF3BFF3E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34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Express.js can be configured to serve React's static build files, enabling a seamless single server deployment for both frontend and backend.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6D56D-A180-1947-B202-F6BF3BFF3E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97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
---
Configuring a custom domain and securing it with SSL certificates ensures your application is accessible securely, enhancing user trust and SEO.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6D56D-A180-1947-B202-F6BF3BFF3E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96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After deployment, ongoing monitoring, scaling, and security updates are essential to maintain optimal application performance and reliability.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6D56D-A180-1947-B202-F6BF3BFF3E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59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Implement monitoring tools and error logging services to track application health, detect issues early, and improve user experience.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6D56D-A180-1947-B202-F6BF3BFF3E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52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begin with an overview of the MERN stack architecture, followed by preparation steps for deployment. Then, we will explore backend and frontend deployment strategies, concluding with important post-deployment considerations and maintenance tips.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6D56D-A180-1947-B202-F6BF3BFF3E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5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
---
Plan and implement scaling strategies such as load balancing, database scaling, and horizontal scaling to handle increasing user traffic effectively.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6D56D-A180-1947-B202-F6BF3BFF3E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07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Regularly update dependencies, patch security vulnerabilities, and follow best practices to keep your application secure and up to date.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6D56D-A180-1947-B202-F6BF3BFF3E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4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Deploying a MERN stack application involves multiple stages from architecture understanding to post-deployment maintenance. Following best practices ensures a successful, secure, and scalable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6D56D-A180-1947-B202-F6BF3BFF3E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87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65D60-48FA-1241-AE19-A789F02F16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1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the components of the MERN stack is essential. This section covers MongoDB, </a:t>
            </a:r>
            <a:r>
              <a:rPr lang="en-US" dirty="0" err="1"/>
              <a:t>Express.js</a:t>
            </a:r>
            <a:r>
              <a:rPr lang="en-US" dirty="0"/>
              <a:t>, and React and their roles in building full-stack applications.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MERN stack architecture consists of: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NoSQL database storing data in flexible JSON-like documents, designed for scalability.</a:t>
            </a:r>
          </a:p>
          <a:p>
            <a:r>
              <a:rPr lang="en-U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Express.js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minimal and flexible backend framework that handles routing and middleware.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frontend library for building reusable UI components and interactive user interfaces.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runtime environment that supports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Express.js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backend operations. This architecture supports modern, dynamic web application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6D56D-A180-1947-B202-F6BF3BFF3E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35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MongoDB is a NoSQL database that stores data in flexible JSON-like documents. It provides scalability and flexibility, making it ideal for modern web applications in the MERN stack.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6D56D-A180-1947-B202-F6BF3BFF3E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33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
---
</a:t>
            </a:r>
            <a:r>
              <a:rPr lang="en-US" dirty="0" err="1"/>
              <a:t>Express.js</a:t>
            </a:r>
            <a:r>
              <a:rPr lang="en-US" dirty="0"/>
              <a:t> is a minimal and flexible Node.js web application framework that simplifies backend routing and middleware implementation, acting as the server backbone.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6D56D-A180-1947-B202-F6BF3BFF3E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41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
---
React is a powerful frontend library for building interactive user interfaces with reusable components, enabling a dynamic and responsive user experience.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6D56D-A180-1947-B202-F6BF3BFF3E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Before deploying, it's important to configure environment variables, optimize code, manage dependencies, and set up efficient build processes for both React and Node.js.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6D56D-A180-1947-B202-F6BF3BFF3E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92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
---
Securely managing environment variables and secrets such as API keys and database credentials is critical to protect sensitive information during deployment.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6D56D-A180-1947-B202-F6BF3BFF3E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20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
---
Optimizing your application code and carefully managing dependencies helps ensure better performance and reduces the risk of version conflicts in production.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6D56D-A180-1947-B202-F6BF3BFF3E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2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FFB9803-9D1D-4898-AAE2-D2FBD12B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1999" cy="4939393"/>
          </a:xfrm>
          <a:prstGeom prst="rect">
            <a:avLst/>
          </a:prstGeom>
          <a:ln>
            <a:noFill/>
          </a:ln>
          <a:effectLst>
            <a:outerShdw blurRad="292100" dist="63500" dir="5400000" sx="96000" sy="96000" algn="t" rotWithShape="0">
              <a:srgbClr val="000000">
                <a:alpha val="4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5121129"/>
            <a:ext cx="11277604" cy="78638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8" y="5915481"/>
            <a:ext cx="11277603" cy="48037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12191999" cy="4944351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81B6CB-43CE-466F-88A9-8B8F4CFE8975}" type="datetime1">
              <a:rPr lang="en-US" smtClean="0"/>
              <a:t>9/20/25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95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48D240F-8668-0DFF-3268-B576F3C30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12192001" cy="2797024"/>
          </a:xfrm>
          <a:prstGeom prst="rect">
            <a:avLst/>
          </a:prstGeom>
          <a:ln>
            <a:noFill/>
          </a:ln>
          <a:effectLst>
            <a:outerShdw blurRad="266700" dist="25400" dir="5400000" sx="96000" sy="96000" algn="t" rotWithShape="0">
              <a:srgbClr val="000000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62844"/>
            <a:ext cx="11238090" cy="2147328"/>
          </a:xfrm>
        </p:spPr>
        <p:txBody>
          <a:bodyPr anchor="b">
            <a:normAutofit/>
          </a:bodyPr>
          <a:lstStyle>
            <a:lvl1pPr>
              <a:defRPr sz="8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59022" y="3073016"/>
            <a:ext cx="6536267" cy="32261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8813-F68C-4D6B-A0D2-5D7526AA9642}" type="datetime1">
              <a:rPr lang="en-US" smtClean="0"/>
              <a:t>9/20/25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8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48D240F-8668-0DFF-3268-B576F3C30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1"/>
            <a:ext cx="12192001" cy="2892972"/>
          </a:xfrm>
          <a:prstGeom prst="rect">
            <a:avLst/>
          </a:prstGeom>
          <a:ln>
            <a:noFill/>
          </a:ln>
          <a:effectLst>
            <a:outerShdw blurRad="266700" dist="25400" dir="540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457200"/>
            <a:ext cx="11232931" cy="2215056"/>
          </a:xfrm>
        </p:spPr>
        <p:txBody>
          <a:bodyPr anchor="b">
            <a:normAutofit/>
          </a:bodyPr>
          <a:lstStyle>
            <a:lvl1pPr>
              <a:defRPr sz="8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54F8487-233E-737D-E06C-88B1E20DDF4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2892425"/>
            <a:ext cx="5888421" cy="3965575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61385" y="3231931"/>
            <a:ext cx="5328745" cy="27918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1385" y="6397586"/>
            <a:ext cx="2435774" cy="365125"/>
          </a:xfrm>
        </p:spPr>
        <p:txBody>
          <a:bodyPr/>
          <a:lstStyle/>
          <a:p>
            <a:fld id="{CA9DE485-2DDC-4C87-9D36-DE45D8017C41}" type="datetime1">
              <a:rPr lang="en-US" smtClean="0"/>
              <a:t>9/20/25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78917" y="6397586"/>
            <a:ext cx="2883406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98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BC7D191-B699-A268-2B37-AF87FB6A1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58292" y="0"/>
            <a:ext cx="7033708" cy="6858000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15" y="2385975"/>
            <a:ext cx="3635640" cy="2561582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79626" y="2386584"/>
            <a:ext cx="4827810" cy="245973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0">
              <a:buNone/>
              <a:defRPr sz="1800"/>
            </a:lvl2pPr>
            <a:lvl3pPr marL="457200" indent="0">
              <a:buNone/>
              <a:defRPr sz="16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3412E-88C0-423A-B33B-2B668DA927D6}" type="datetime1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8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C977C0-EDF0-01D2-4B36-D815C4C62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4998404" cy="6858000"/>
          </a:xfrm>
          <a:prstGeom prst="rect">
            <a:avLst/>
          </a:prstGeom>
          <a:ln>
            <a:noFill/>
          </a:ln>
          <a:effectLst>
            <a:outerShdw blurRad="304800" dist="50800" dir="540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861457"/>
            <a:ext cx="3902530" cy="390033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861457"/>
            <a:ext cx="4956175" cy="3895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159D-7D89-42C2-8281-5FCE30E88AB1}" type="datetime1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6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E9EC3E4-62E5-4C6F-9887-208672447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98404" y="0"/>
            <a:ext cx="7193595" cy="6858000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31997"/>
            <a:ext cx="4023360" cy="463882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332432"/>
            <a:ext cx="5681662" cy="481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5D23-C9DC-452B-8F85-54BA06AADDEA}" type="datetime1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00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CD6CB-7CF3-6170-4CDE-A7067B3BA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4998404" cy="6858000"/>
          </a:xfrm>
          <a:prstGeom prst="rect">
            <a:avLst/>
          </a:prstGeom>
          <a:ln>
            <a:noFill/>
          </a:ln>
          <a:effectLst>
            <a:outerShdw blurRad="292100" dist="25400" dir="540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94391"/>
            <a:ext cx="4031619" cy="494066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894391"/>
            <a:ext cx="6159500" cy="539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F8042-124F-4460-862E-75BE885F369D}" type="datetime1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06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200"/>
            <a:ext cx="3409648" cy="571963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4268" y="457200"/>
            <a:ext cx="7315200" cy="5806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D655-1974-42EB-ABB7-731D89BD082B}" type="datetime1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05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4889D7E3-7299-8FE5-8307-00CC93EFE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3973690" cy="6858000"/>
          </a:xfrm>
          <a:prstGeom prst="rect">
            <a:avLst/>
          </a:prstGeom>
          <a:ln>
            <a:noFill/>
          </a:ln>
          <a:effectLst>
            <a:outerShdw blurRad="254000" dist="25400" dir="5400000" sx="94000" sy="94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200"/>
            <a:ext cx="3409648" cy="571963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4268" y="457200"/>
            <a:ext cx="7315200" cy="5806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0626-3D88-4D67-8337-214C7DE03941}" type="datetime1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81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418F682-5C62-E822-83E8-6084E0F4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"/>
            <a:ext cx="12191999" cy="1347109"/>
          </a:xfrm>
          <a:prstGeom prst="rect">
            <a:avLst/>
          </a:prstGeom>
          <a:ln>
            <a:noFill/>
          </a:ln>
          <a:effectLst>
            <a:outerShdw blurRad="228600" dist="25400" dir="5400000" sx="94000" sy="94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0809026" cy="69368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FAA9E-3664-422A-86BF-374713D410C7}" type="datetime1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80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9F1FBB-CDF9-0670-184F-9A88B51EF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710407" cy="6858000"/>
          </a:xfrm>
          <a:prstGeom prst="rect">
            <a:avLst/>
          </a:prstGeom>
          <a:ln>
            <a:noFill/>
          </a:ln>
          <a:effectLst>
            <a:outerShdw blurRad="279400" dist="381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827" y="722294"/>
            <a:ext cx="6399335" cy="11430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4710407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33913" y="2038167"/>
            <a:ext cx="6376640" cy="4237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232827" y="6397585"/>
            <a:ext cx="3091366" cy="365125"/>
          </a:xfrm>
        </p:spPr>
        <p:txBody>
          <a:bodyPr/>
          <a:lstStyle/>
          <a:p>
            <a:fld id="{B01855B3-81BD-4EB3-93B8-24149614A5C2}" type="datetime1">
              <a:rPr lang="en-US" smtClean="0"/>
              <a:t>9/20/25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0809026" cy="97100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B5FE-74B1-47DA-9CAE-F43A0B55E4F1}" type="datetime1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93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835C6F1D-29B8-BAD8-4A04-26165093E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"/>
            <a:ext cx="12191999" cy="1715534"/>
          </a:xfrm>
          <a:prstGeom prst="rect">
            <a:avLst/>
          </a:prstGeom>
          <a:ln>
            <a:noFill/>
          </a:ln>
          <a:effectLst>
            <a:outerShdw blurRad="228600" dist="25400" dir="5400000" sx="94000" sy="94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5ACC7DB-B90B-195F-A4A9-CBAC728A2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00542" y="0"/>
            <a:ext cx="4791457" cy="6858000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912"/>
            <a:ext cx="6249032" cy="987552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2031143"/>
            <a:ext cx="6249032" cy="4203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1177663-FC76-DF36-EEB7-5BE4C6C82F3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57200" y="6397586"/>
            <a:ext cx="3307438" cy="365125"/>
          </a:xfrm>
        </p:spPr>
        <p:txBody>
          <a:bodyPr/>
          <a:lstStyle/>
          <a:p>
            <a:fld id="{05C068A9-E788-4706-91DE-7660DC7E7F0B}" type="datetime1">
              <a:rPr lang="en-US" smtClean="0"/>
              <a:t>9/20/25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15DEC4-C967-ABFB-73CF-0A90335332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950591" y="6397490"/>
            <a:ext cx="275564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A5085F-BE80-B110-AA1F-9DD0919E27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06232" y="6397490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00544" y="0"/>
            <a:ext cx="4791456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70982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F35C4E8-9A24-3BEF-0D59-220009169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019930" cy="6858000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264" y="320040"/>
            <a:ext cx="7062472" cy="1105348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4019930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41264" y="1595300"/>
            <a:ext cx="7062472" cy="4768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B53A-8FDF-F131-DCF2-D7BECE95381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541264" y="6397586"/>
            <a:ext cx="3698786" cy="365125"/>
          </a:xfrm>
        </p:spPr>
        <p:txBody>
          <a:bodyPr/>
          <a:lstStyle/>
          <a:p>
            <a:fld id="{C8311AF8-7954-47E6-837D-7F81EAFD6BAB}" type="datetime1">
              <a:rPr lang="en-US" smtClean="0"/>
              <a:t>9/20/25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326257" y="6397586"/>
            <a:ext cx="318463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61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09B6B00-AC17-D2DA-234C-12A24C08F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91732" y="0"/>
            <a:ext cx="4100268" cy="6858000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7084142" cy="96889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199" y="1596044"/>
            <a:ext cx="7084143" cy="4686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AD5B-18BB-E21E-3A4C-7BAACB8519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57200" y="6397586"/>
            <a:ext cx="3643070" cy="365125"/>
          </a:xfrm>
        </p:spPr>
        <p:txBody>
          <a:bodyPr/>
          <a:lstStyle/>
          <a:p>
            <a:fld id="{6680B6FE-65B2-439C-A510-29C1D5265E18}" type="datetime1">
              <a:rPr lang="en-US" smtClean="0"/>
              <a:t>9/20/25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0916D3-99FA-E971-607F-14E290E588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301338" y="6397956"/>
            <a:ext cx="2988813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DEAB8E-8806-A459-E320-4CA2B455BF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290151" y="6397956"/>
            <a:ext cx="499902" cy="36475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91732" y="0"/>
            <a:ext cx="4100267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18399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76B02D-6E01-2EBF-F325-B8DA39114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721068" cy="6858000"/>
          </a:xfrm>
          <a:prstGeom prst="rect">
            <a:avLst/>
          </a:prstGeom>
          <a:ln>
            <a:noFill/>
          </a:ln>
          <a:effectLst>
            <a:outerShdw blurRad="254000" dist="50800" dir="5400000" sx="96000" sy="96000" algn="t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526" y="457200"/>
            <a:ext cx="4437283" cy="141002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721068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42463" y="2034314"/>
            <a:ext cx="4437283" cy="4274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C14F0-7A62-A99F-32EF-20CD6D15875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242464" y="6397586"/>
            <a:ext cx="1081730" cy="365125"/>
          </a:xfrm>
        </p:spPr>
        <p:txBody>
          <a:bodyPr/>
          <a:lstStyle/>
          <a:p>
            <a:fld id="{8B57DA0F-C87F-4899-B3EC-A249D58CEB65}" type="datetime1">
              <a:rPr lang="en-US" smtClean="0"/>
              <a:t>9/20/25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D7113-6F8F-6484-6394-7073CDE031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D98A66-183A-7844-870D-C3A684106A1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776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97EE1131-07A4-11FC-0FF4-FD66B6F29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66014" y="0"/>
            <a:ext cx="6525986" cy="6858000"/>
          </a:xfrm>
          <a:prstGeom prst="rect">
            <a:avLst/>
          </a:prstGeom>
          <a:ln>
            <a:noFill/>
          </a:ln>
          <a:effectLst>
            <a:outerShdw blurRad="254000" dist="50800" dir="5400000" sx="96000" sy="96000" algn="t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4596493" cy="1843237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2467530"/>
            <a:ext cx="4596493" cy="3841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00801"/>
            <a:ext cx="2103432" cy="365125"/>
          </a:xfrm>
        </p:spPr>
        <p:txBody>
          <a:bodyPr/>
          <a:lstStyle/>
          <a:p>
            <a:fld id="{09BF27F9-1986-4E12-BC85-E6598B06D7AD}" type="datetime1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60632" y="6400801"/>
            <a:ext cx="23869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30576" y="6400801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66014" y="0"/>
            <a:ext cx="6525986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45859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893A28-9D93-5E59-7AE5-C62D4A70F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66012" y="0"/>
            <a:ext cx="6525988" cy="6858000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457200"/>
            <a:ext cx="4702629" cy="9675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596593"/>
            <a:ext cx="4702629" cy="47658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926771" cy="365125"/>
          </a:xfrm>
        </p:spPr>
        <p:txBody>
          <a:bodyPr/>
          <a:lstStyle/>
          <a:p>
            <a:fld id="{E47FC9F7-7102-4089-9AD9-CE2C2E265FF0}" type="datetime1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971" y="6400800"/>
            <a:ext cx="253092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80215" y="6400800"/>
            <a:ext cx="5296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666014" y="0"/>
            <a:ext cx="6525985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18917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1BF16A2-8C4A-C525-68AF-0E38D15F0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7542724" cy="6858000"/>
          </a:xfrm>
          <a:prstGeom prst="rect">
            <a:avLst/>
          </a:prstGeom>
          <a:ln>
            <a:noFill/>
          </a:ln>
          <a:effectLst>
            <a:outerShdw blurRad="254000" dist="50800" dir="5400000" sx="96000" sy="96000" algn="t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062" y="457199"/>
            <a:ext cx="3617863" cy="186033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7542725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4061" y="2486370"/>
            <a:ext cx="3617863" cy="385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064061" y="6397585"/>
            <a:ext cx="1070974" cy="365125"/>
          </a:xfrm>
        </p:spPr>
        <p:txBody>
          <a:bodyPr/>
          <a:lstStyle/>
          <a:p>
            <a:fld id="{880626D8-FAEA-4A7A-8E86-9292DD2FB9F3}" type="datetime1">
              <a:rPr lang="en-US" smtClean="0"/>
              <a:t>9/20/25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397586"/>
            <a:ext cx="254689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934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7FFA00-F19D-35C4-43F5-7774CF783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2"/>
            <a:ext cx="12191999" cy="2028525"/>
          </a:xfrm>
          <a:prstGeom prst="rect">
            <a:avLst/>
          </a:prstGeom>
          <a:ln>
            <a:noFill/>
          </a:ln>
          <a:effectLst>
            <a:outerShdw blurRad="228600" dist="25400" dir="5400000" sx="94000" sy="94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4A3749AB-C065-8805-5DB3-B2B6037D9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61780" y="0"/>
            <a:ext cx="7430220" cy="6858000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3551"/>
            <a:ext cx="3836126" cy="1434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2413678"/>
            <a:ext cx="3836126" cy="3892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98016"/>
            <a:ext cx="1505607" cy="365125"/>
          </a:xfrm>
        </p:spPr>
        <p:txBody>
          <a:bodyPr/>
          <a:lstStyle/>
          <a:p>
            <a:fld id="{E8B55424-EBC7-46E1-8859-6D5273AFBC59}" type="datetime1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2807" y="6398016"/>
            <a:ext cx="220485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60345" y="6398016"/>
            <a:ext cx="5123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61780" y="0"/>
            <a:ext cx="7430219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947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E37833-A2C4-7FCB-8584-0EB3A49F16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7820774" cy="6858000"/>
          </a:xfrm>
          <a:prstGeom prst="rect">
            <a:avLst/>
          </a:prstGeom>
          <a:ln>
            <a:noFill/>
          </a:ln>
          <a:effectLst>
            <a:outerShdw blurRad="304800" dist="38100" dir="540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102" y="1078992"/>
            <a:ext cx="3273552" cy="194277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820774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44096" y="3188858"/>
            <a:ext cx="3273552" cy="286446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3102" y="6397586"/>
            <a:ext cx="10036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687E338B-BF3D-4703-A59F-B3957392DDB6}" type="datetime1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6761" y="6397586"/>
            <a:ext cx="233516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088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B6CED154-A4D5-E707-22BD-0D80A9C97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4635132"/>
          </a:xfrm>
          <a:prstGeom prst="rect">
            <a:avLst/>
          </a:prstGeom>
          <a:ln>
            <a:noFill/>
          </a:ln>
          <a:effectLst>
            <a:outerShdw blurRad="254000" dist="50800" dir="5400000" sx="97000" sy="97000" algn="t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012268"/>
            <a:ext cx="4028615" cy="139033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4635132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49240" y="5012267"/>
            <a:ext cx="6400800" cy="139033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400"/>
            </a:lvl3pPr>
            <a:lvl4pPr marL="685800" indent="0">
              <a:buFont typeface="Arial" panose="020B0604020202020204" pitchFamily="34" charset="0"/>
              <a:buNone/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8637-30A6-46A1-905D-C43BFC64E403}" type="datetime1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6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03EC21-D784-9EDB-F275-60428E050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1999" cy="4939393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5AEA52D-0CD6-21E0-5777-2F16DC4C9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767" y="0"/>
            <a:ext cx="6584949" cy="6858000"/>
          </a:xfrm>
          <a:prstGeom prst="rect">
            <a:avLst/>
          </a:prstGeom>
          <a:ln>
            <a:noFill/>
          </a:ln>
          <a:effectLst>
            <a:outerShdw blurRad="457200" dist="76200" sx="96000" sy="96000" algn="t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555706"/>
            <a:ext cx="4361688" cy="404908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80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5298623"/>
            <a:ext cx="4371463" cy="971015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/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5766" y="0"/>
            <a:ext cx="6663325" cy="68580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68895" y="6397585"/>
            <a:ext cx="17076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29891205-2E48-438F-8E2D-D4AB8C3C065A}" type="datetime1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74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461C5781-4169-FC90-2551-F1D73FBC7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3778270"/>
          </a:xfrm>
          <a:prstGeom prst="rect">
            <a:avLst/>
          </a:prstGeom>
          <a:ln>
            <a:noFill/>
          </a:ln>
          <a:effectLst>
            <a:outerShdw blurRad="228600" dist="50800" dir="5400000" sx="97000" sy="97000" algn="t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62318"/>
            <a:ext cx="2953618" cy="206068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2192000" cy="377827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4162318"/>
            <a:ext cx="7772400" cy="215801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BAE6-5400-4DF5-8C4B-BBB4EE1BC900}" type="datetime1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779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2B848B-B9C7-8732-7DEB-4C1970F46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"/>
            <a:ext cx="12191999" cy="1347109"/>
          </a:xfrm>
          <a:prstGeom prst="rect">
            <a:avLst/>
          </a:prstGeom>
          <a:ln>
            <a:noFill/>
          </a:ln>
          <a:effectLst>
            <a:outerShdw blurRad="228600" dist="25400" dir="5400000" sx="94000" sy="94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128248" cy="524577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347108"/>
            <a:ext cx="6831915" cy="5510891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62494" y="1804308"/>
            <a:ext cx="4251960" cy="44256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62494" y="6397586"/>
            <a:ext cx="961699" cy="365125"/>
          </a:xfrm>
        </p:spPr>
        <p:txBody>
          <a:bodyPr/>
          <a:lstStyle/>
          <a:p>
            <a:fld id="{0A184987-775C-414E-A434-6A26397CAAA1}" type="datetime1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109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655112C-BE7C-E373-6111-176B47FC8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58698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4000" sy="94000" algn="t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200"/>
            <a:ext cx="4482573" cy="14538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9502" y="2175642"/>
            <a:ext cx="4380271" cy="4124756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A35F-A8C8-4DA9-BE13-530FB142BCA4}" type="datetime1">
              <a:rPr lang="en-US" smtClean="0"/>
              <a:t>9/20/25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457201"/>
            <a:ext cx="5585925" cy="5875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764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655112C-BE7C-E373-6111-176B47FC8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558420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5400000" sx="94000" sy="94000" algn="t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380272" cy="14538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175642"/>
            <a:ext cx="5584206" cy="4682358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457201"/>
            <a:ext cx="5585925" cy="5875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0" y="6397586"/>
            <a:ext cx="2228193" cy="365125"/>
          </a:xfrm>
        </p:spPr>
        <p:txBody>
          <a:bodyPr/>
          <a:lstStyle/>
          <a:p>
            <a:fld id="{2E427443-1453-43D2-A6BE-3418A0D36CD6}" type="datetime1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242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5809B3C-AC74-5DC3-09FA-57A871BE9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-1"/>
            <a:ext cx="4612921" cy="6858001"/>
          </a:xfrm>
          <a:prstGeom prst="rect">
            <a:avLst/>
          </a:prstGeom>
          <a:ln>
            <a:noFill/>
          </a:ln>
          <a:effectLst>
            <a:outerShdw blurRad="228600" dist="25400" dir="5400000" sx="94000" sy="94000" algn="t" rotWithShape="0">
              <a:srgbClr val="000000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3815079" cy="14538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9503" y="2295144"/>
            <a:ext cx="3515063" cy="4005253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F4EFF-C2CF-47AD-8F36-4EE8C96E9290}" type="datetime1">
              <a:rPr lang="en-US" smtClean="0"/>
              <a:t>9/20/25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43500" y="457200"/>
            <a:ext cx="6434138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997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E16C637-FAC3-7DF2-CC8F-FE7D220AD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806823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2B57A-5AF8-8EF0-32CC-A60A2FCC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3064" y="1490472"/>
            <a:ext cx="3191256" cy="3886200"/>
          </a:xfrm>
        </p:spPr>
        <p:txBody>
          <a:bodyPr anchor="ctr">
            <a:normAutofit/>
          </a:bodyPr>
          <a:lstStyle>
            <a:lvl1pPr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C150EA-B3AC-0583-FF59-664CCE07E94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078992"/>
            <a:ext cx="7068312" cy="470916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90000"/>
              </a:lnSpc>
              <a:buNone/>
              <a:defRPr sz="22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54E3B-6896-DB25-3CE5-508BA2AF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6790-75BA-414B-8318-2A9AAE2CCA04}" type="datetime1">
              <a:rPr lang="en-US" smtClean="0"/>
              <a:t>9/20/25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F8CBA-49FB-D90D-DFD0-9B5213A6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9D571-ECED-7C02-93F2-7A94DE27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778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ar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840E309F-AAB7-BC84-BA3D-1B758FB35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1999" cy="4939393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2B57A-5AF8-8EF0-32CC-A60A2FCC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6" y="5202936"/>
            <a:ext cx="9738360" cy="1152144"/>
          </a:xfrm>
        </p:spPr>
        <p:txBody>
          <a:bodyPr anchor="ctr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C150EA-B3AC-0583-FF59-664CCE07E94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2960" y="676656"/>
            <a:ext cx="10543032" cy="3675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90000"/>
              </a:lnSpc>
              <a:buNone/>
              <a:defRPr sz="2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54E3B-6896-DB25-3CE5-508BA2AF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7974-E5D4-4A20-A93A-AE6E2A45EC40}" type="datetime1">
              <a:rPr lang="en-US" smtClean="0"/>
              <a:t>9/20/25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F8CBA-49FB-D90D-DFD0-9B5213A6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9D571-ECED-7C02-93F2-7A94DE27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290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 Lar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DFEE4E-D15F-E3E3-4D23-B7EF7744FFDB}"/>
              </a:ext>
            </a:extLst>
          </p:cNvPr>
          <p:cNvSpPr/>
          <p:nvPr/>
        </p:nvSpPr>
        <p:spPr>
          <a:xfrm>
            <a:off x="0" y="4939392"/>
            <a:ext cx="12192000" cy="19186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2B57A-5AF8-8EF0-32CC-A60A2FCC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6" y="5321808"/>
            <a:ext cx="9738360" cy="1152144"/>
          </a:xfrm>
        </p:spPr>
        <p:txBody>
          <a:bodyPr anchor="ctr">
            <a:normAutofit/>
          </a:bodyPr>
          <a:lstStyle>
            <a:lvl1pPr algn="ctr">
              <a:lnSpc>
                <a:spcPct val="11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C150EA-B3AC-0583-FF59-664CCE07E94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2960" y="676656"/>
            <a:ext cx="10543032" cy="3675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90000"/>
              </a:lnSpc>
              <a:buNone/>
              <a:defRPr sz="2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54E3B-6896-DB25-3CE5-508BA2AF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B62F48-34F7-4906-AB1E-DB67FF6A62C8}" type="datetime1">
              <a:rPr lang="en-US" smtClean="0"/>
              <a:t>9/20/25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F8CBA-49FB-D90D-DFD0-9B5213A6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9D571-ECED-7C02-93F2-7A94DE27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149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9864DF-9848-D6C8-9258-3A5CE4777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8907" y="0"/>
            <a:ext cx="903992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dist="63500" dir="5400000" sx="97000" sy="97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417786"/>
            <a:ext cx="7811814" cy="5478517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5400" b="0">
                <a:solidFill>
                  <a:schemeClr val="tx2"/>
                </a:solidFill>
              </a:defRPr>
            </a:lvl1pPr>
            <a:lvl2pPr marL="228600" indent="0">
              <a:lnSpc>
                <a:spcPct val="100000"/>
              </a:lnSpc>
              <a:buNone/>
              <a:defRPr sz="4800" b="0">
                <a:solidFill>
                  <a:schemeClr val="tx2"/>
                </a:solidFill>
              </a:defRPr>
            </a:lvl2pPr>
            <a:lvl3pPr marL="457200" indent="0">
              <a:lnSpc>
                <a:spcPct val="100000"/>
              </a:lnSpc>
              <a:buNone/>
              <a:defRPr sz="4400" b="0">
                <a:solidFill>
                  <a:schemeClr val="tx2"/>
                </a:solidFill>
              </a:defRPr>
            </a:lvl3pPr>
            <a:lvl4pPr marL="685800" indent="0">
              <a:lnSpc>
                <a:spcPct val="100000"/>
              </a:lnSpc>
              <a:buNone/>
              <a:defRPr sz="4000" b="0">
                <a:solidFill>
                  <a:schemeClr val="tx2"/>
                </a:solidFill>
              </a:defRPr>
            </a:lvl4pPr>
            <a:lvl5pPr marL="914400" indent="0">
              <a:lnSpc>
                <a:spcPct val="100000"/>
              </a:lnSpc>
              <a:buNone/>
              <a:defRPr sz="36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0EF676-3A05-40A6-B180-72322A5ACAD8}" type="datetime1">
              <a:rPr lang="en-US" smtClean="0"/>
              <a:t>9/20/25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534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199" y="1929384"/>
            <a:ext cx="8421625" cy="4142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1">
                <a:solidFill>
                  <a:schemeClr val="accent1"/>
                </a:solidFill>
              </a:defRPr>
            </a:lvl1pPr>
            <a:lvl2pPr marL="228600" indent="0">
              <a:lnSpc>
                <a:spcPct val="100000"/>
              </a:lnSpc>
              <a:buNone/>
              <a:defRPr sz="4400" b="1">
                <a:solidFill>
                  <a:schemeClr val="accent1"/>
                </a:solidFill>
              </a:defRPr>
            </a:lvl2pPr>
            <a:lvl3pPr marL="457200" indent="0">
              <a:lnSpc>
                <a:spcPct val="100000"/>
              </a:lnSpc>
              <a:buNone/>
              <a:defRPr sz="4000" b="1">
                <a:solidFill>
                  <a:schemeClr val="accent1"/>
                </a:solidFill>
              </a:defRPr>
            </a:lvl3pPr>
            <a:lvl4pPr marL="685800" indent="0">
              <a:lnSpc>
                <a:spcPct val="100000"/>
              </a:lnSpc>
              <a:buNone/>
              <a:defRPr sz="3600" b="1">
                <a:solidFill>
                  <a:schemeClr val="accent1"/>
                </a:solidFill>
              </a:defRPr>
            </a:lvl4pPr>
            <a:lvl5pPr marL="914400" indent="0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933F6-6BEC-43B7-8100-A475DA47F46D}" type="datetime1">
              <a:rPr lang="en-US" smtClean="0"/>
              <a:t>9/20/25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2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49B523C6-1C5C-6DE8-4A3F-21360DF86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" y="0"/>
            <a:ext cx="5059528" cy="4939393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200"/>
            <a:ext cx="4025153" cy="37398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332780"/>
            <a:ext cx="4025153" cy="1016813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F941-2D53-CC10-7947-62237A245FE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57200" y="6396802"/>
            <a:ext cx="1631737" cy="365125"/>
          </a:xfrm>
        </p:spPr>
        <p:txBody>
          <a:bodyPr/>
          <a:lstStyle/>
          <a:p>
            <a:fld id="{D5F03827-1D21-4134-AE54-D5524D64DCEC}" type="datetime1">
              <a:rPr lang="en-US" smtClean="0"/>
              <a:t>9/20/25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6A4C-6C55-068A-43AA-78DB4D1D64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963428" y="6396802"/>
            <a:ext cx="2540857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2CCFF-14A7-08A8-4465-732CD89287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519970" y="6396802"/>
            <a:ext cx="53956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29201" y="0"/>
            <a:ext cx="7162800" cy="68580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7156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199" y="1929384"/>
            <a:ext cx="8421625" cy="4142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1">
                <a:solidFill>
                  <a:schemeClr val="tx1"/>
                </a:solidFill>
              </a:defRPr>
            </a:lvl1pPr>
            <a:lvl2pPr marL="228600" indent="0">
              <a:lnSpc>
                <a:spcPct val="100000"/>
              </a:lnSpc>
              <a:buNone/>
              <a:defRPr sz="4400" b="1">
                <a:solidFill>
                  <a:schemeClr val="tx1"/>
                </a:solidFill>
              </a:defRPr>
            </a:lvl2pPr>
            <a:lvl3pPr marL="457200" indent="0">
              <a:lnSpc>
                <a:spcPct val="100000"/>
              </a:lnSpc>
              <a:buNone/>
              <a:defRPr sz="4000" b="1">
                <a:solidFill>
                  <a:schemeClr val="tx1"/>
                </a:solidFill>
              </a:defRPr>
            </a:lvl3pPr>
            <a:lvl4pPr marL="685800" indent="0">
              <a:lnSpc>
                <a:spcPct val="100000"/>
              </a:lnSpc>
              <a:buNone/>
              <a:defRPr sz="3600" b="1">
                <a:solidFill>
                  <a:schemeClr val="tx1"/>
                </a:solidFill>
              </a:defRPr>
            </a:lvl4pPr>
            <a:lvl5pPr marL="914400" indent="0">
              <a:lnSpc>
                <a:spcPct val="100000"/>
              </a:lnSpc>
              <a:buNone/>
              <a:defRPr sz="32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38DC96-A184-437F-B9D7-7C48236B62EE}" type="datetime1">
              <a:rPr lang="en-US" smtClean="0"/>
              <a:t>9/20/25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6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8044ED-5E9D-7194-BECA-3B3CCEF31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1999" cy="4939393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DC66A-C0BD-2A7E-C00B-2DB0DFCFA7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8799" y="5592286"/>
            <a:ext cx="9288461" cy="612820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2200"/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101DD-071D-875F-2EFE-1B5F7F94E90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4073" y="706213"/>
            <a:ext cx="9473188" cy="3526970"/>
          </a:xfrm>
        </p:spPr>
        <p:txBody>
          <a:bodyPr anchor="ctr">
            <a:normAutofit/>
          </a:bodyPr>
          <a:lstStyle>
            <a:lvl1pPr marL="173736" indent="-173736">
              <a:lnSpc>
                <a:spcPct val="100000"/>
              </a:lnSpc>
              <a:buNone/>
              <a:defRPr sz="5400">
                <a:solidFill>
                  <a:schemeClr val="accent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C3402-09CE-02D1-1430-5F8B4613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31BB-E6D8-4FC3-85ED-2E82AF5557ED}" type="datetime1">
              <a:rPr lang="en-US" smtClean="0"/>
              <a:t>9/20/25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1E84E-4052-C573-9A98-749E34E1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75E38-B7A2-CB8F-C4CD-E2DC374D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929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8044ED-5E9D-7194-BECA-3B3CCEF31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1999" cy="4939393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DC66A-C0BD-2A7E-C00B-2DB0DFCFA7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504" y="5522976"/>
            <a:ext cx="8970264" cy="758952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101DD-071D-875F-2EFE-1B5F7F94E90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493776"/>
            <a:ext cx="9116568" cy="3785616"/>
          </a:xfrm>
        </p:spPr>
        <p:txBody>
          <a:bodyPr anchor="t">
            <a:normAutofit/>
          </a:bodyPr>
          <a:lstStyle>
            <a:lvl1pPr marL="173736" indent="-173736">
              <a:lnSpc>
                <a:spcPct val="100000"/>
              </a:lnSpc>
              <a:buNone/>
              <a:defRPr sz="4400">
                <a:solidFill>
                  <a:schemeClr val="tx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C3402-09CE-02D1-1430-5F8B4613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B44A-3E31-40DB-9C1C-EA37B8CF3D29}" type="datetime1">
              <a:rPr lang="en-US" smtClean="0"/>
              <a:t>9/20/25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1E84E-4052-C573-9A98-749E34E1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75E38-B7A2-CB8F-C4CD-E2DC374D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641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3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C66A-C0BD-2A7E-C00B-2DB0DFCFA7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45920" y="5349240"/>
            <a:ext cx="9125712" cy="466344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22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101DD-071D-875F-2EFE-1B5F7F94E90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1344168"/>
            <a:ext cx="9272016" cy="3291840"/>
          </a:xfrm>
        </p:spPr>
        <p:txBody>
          <a:bodyPr anchor="ctr">
            <a:normAutofit/>
          </a:bodyPr>
          <a:lstStyle>
            <a:lvl1pPr marL="155448" indent="-155448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C3402-09CE-02D1-1430-5F8B4613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5EF5-452C-4906-9430-46AFA6914090}" type="datetime1">
              <a:rPr lang="en-US" smtClean="0"/>
              <a:t>9/20/25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1E84E-4052-C573-9A98-749E34E1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75E38-B7A2-CB8F-C4CD-E2DC374D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24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6E94611-9B68-3A55-1A34-78D9B5624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"/>
            <a:ext cx="12191999" cy="1347109"/>
          </a:xfrm>
          <a:prstGeom prst="rect">
            <a:avLst/>
          </a:prstGeom>
          <a:ln>
            <a:noFill/>
          </a:ln>
          <a:effectLst>
            <a:outerShdw blurRad="203200" dist="25400" dir="5400000" sx="93000" sy="93000" algn="t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457200"/>
            <a:ext cx="10896601" cy="69368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59E97E-8FC7-B733-70B9-149BF8E5673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801813"/>
            <a:ext cx="5184775" cy="4533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138CB4F-4B83-4189-07B7-090705EAE73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72200" y="1801813"/>
            <a:ext cx="5181600" cy="4533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8A9E-6014-4EAF-AF8C-DE506112FCE3}" type="datetime1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30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9884ADE-F00C-2AA5-CD3A-1CBC4D425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"/>
            <a:ext cx="12191999" cy="1347109"/>
          </a:xfrm>
          <a:prstGeom prst="rect">
            <a:avLst/>
          </a:prstGeom>
          <a:ln>
            <a:noFill/>
          </a:ln>
          <a:effectLst>
            <a:outerShdw blurRad="215900" dist="25400" dir="5400000" sx="93000" sy="93000" algn="t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201"/>
            <a:ext cx="10898189" cy="69368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04308"/>
            <a:ext cx="5184648" cy="534033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all" spc="15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F6CC536-A5EA-3E8E-C528-86BFE808AB6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2479675"/>
            <a:ext cx="5184775" cy="3856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4308"/>
            <a:ext cx="5183188" cy="534033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all" spc="15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68B3863-5AFD-7644-B21D-D6057B97D8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72200" y="2479675"/>
            <a:ext cx="5183188" cy="3854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7D5E-8A79-4DD3-BE13-DF14ED636E04}" type="datetime1">
              <a:rPr lang="en-US" smtClean="0"/>
              <a:t>9/20/25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750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0809026" cy="113225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CCB83-67C0-4146-80A2-38BF8BF923CD}" type="datetime1">
              <a:rPr lang="en-US" smtClean="0"/>
              <a:t>9/20/25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16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EF15-3690-448A-9A10-B99AE5FD6247}" type="datetime1">
              <a:rPr lang="en-US" smtClean="0"/>
              <a:t>9/20/25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803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5E2D00-4497-60C5-E8FC-FA83BE12E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-2"/>
            <a:ext cx="4604129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25400" dir="5400000" sx="94000" sy="94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200"/>
            <a:ext cx="3657601" cy="175750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99" y="2585544"/>
            <a:ext cx="3657601" cy="367523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457201"/>
            <a:ext cx="6440258" cy="585152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29EA-0834-493E-B1B3-967EBDB83C2A}" type="datetime1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885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FBFB14-839E-7A12-0510-8689D86E6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05423" y="0"/>
            <a:ext cx="758657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25400" dir="540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200"/>
            <a:ext cx="3688868" cy="2212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823" y="2826137"/>
            <a:ext cx="3673508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A882-A300-45C5-B296-61F099B2F728}" type="datetime1">
              <a:rPr lang="en-US" smtClean="0"/>
              <a:t>9/20/25</a:t>
            </a:fld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63207" y="557785"/>
            <a:ext cx="6471008" cy="574243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7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BE31160-AF08-1CA6-A9BD-8666BB284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1999" cy="4939393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279" y="441434"/>
            <a:ext cx="7638277" cy="374300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00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5479642"/>
            <a:ext cx="7543001" cy="77504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8D1D-0000-4046-B84B-B9CEFCDA17B6}" type="datetime1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93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clus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655738-04DB-F8B9-B985-BD4FFF625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-5418"/>
            <a:ext cx="12191999" cy="258308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>
            <a:outerShdw blurRad="228600" dist="25400" dir="5400000" sx="94000" sy="94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5572"/>
            <a:ext cx="10894348" cy="14346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1044" y="3593592"/>
            <a:ext cx="10890504" cy="27432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28600" indent="0">
              <a:buNone/>
              <a:defRPr>
                <a:solidFill>
                  <a:schemeClr val="tx1"/>
                </a:solidFill>
              </a:defRPr>
            </a:lvl2pPr>
            <a:lvl3pPr marL="457200" indent="0"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>
                <a:solidFill>
                  <a:schemeClr val="tx1"/>
                </a:solidFill>
              </a:defRPr>
            </a:lvl4pPr>
            <a:lvl5pPr marL="9144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B303336-736F-4DC6-8BCC-19A34886AFBB}" type="datetime1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57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D936B30-203F-4712-8AB4-D6468F071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-24264"/>
            <a:ext cx="12191999" cy="42991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1111"/>
            <a:ext cx="8430767" cy="2940268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4696445"/>
            <a:ext cx="8430639" cy="127961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228600" indent="0">
              <a:buNone/>
              <a:defRPr sz="2000">
                <a:solidFill>
                  <a:schemeClr val="tx2"/>
                </a:solidFill>
              </a:defRPr>
            </a:lvl2pPr>
            <a:lvl3pPr marL="457200" indent="0">
              <a:buNone/>
              <a:defRPr sz="1800">
                <a:solidFill>
                  <a:schemeClr val="tx2"/>
                </a:solidFill>
              </a:defRPr>
            </a:lvl3pPr>
            <a:lvl4pPr marL="685800" indent="0">
              <a:buNone/>
              <a:defRPr sz="1600">
                <a:solidFill>
                  <a:schemeClr val="tx2"/>
                </a:solidFill>
              </a:defRPr>
            </a:lvl4pPr>
            <a:lvl5pPr marL="914400" indent="0"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B525-A897-439A-8E04-7CB2CC010758}" type="datetime1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24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BE31160-AF08-1CA6-A9BD-8666BB284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1999" cy="4939393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278" y="441434"/>
            <a:ext cx="7955280" cy="374300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8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5479642"/>
            <a:ext cx="7866993" cy="77504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200" dirty="0"/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21960-FE29-4EC6-B6FC-C22016F1BE24}" type="datetime1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84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F3B096F-F950-72C3-095D-2538032D9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2191999" cy="4939393"/>
          </a:xfrm>
          <a:prstGeom prst="rect">
            <a:avLst/>
          </a:prstGeom>
          <a:ln>
            <a:noFill/>
          </a:ln>
          <a:effectLst>
            <a:outerShdw blurRad="304800" dist="50800" dir="5400000" sx="96000" sy="96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925186"/>
            <a:ext cx="7876287" cy="359262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72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8" y="5376439"/>
            <a:ext cx="7876287" cy="98145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199" y="6397585"/>
            <a:ext cx="4043855" cy="365125"/>
          </a:xfrm>
        </p:spPr>
        <p:txBody>
          <a:bodyPr/>
          <a:lstStyle/>
          <a:p>
            <a:fld id="{5D9D788B-2E73-40B9-BCA6-1E765B601FEF}" type="datetime1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70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7" y="3507830"/>
            <a:ext cx="7772400" cy="294436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8000" dirty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C4D6F1DF-7200-4B91-8050-F635DAB9B966}" type="datetime1">
              <a:rPr lang="en-US" smtClean="0"/>
              <a:t>9/20/25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54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84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2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7" y="3507830"/>
            <a:ext cx="7772400" cy="294436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8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5D0CDF-3021-486C-B3C2-8B0F2ECF95F9}" type="datetime1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51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84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nt">
            <a:extLst>
              <a:ext uri="{FF2B5EF4-FFF2-40B4-BE49-F238E27FC236}">
                <a16:creationId xmlns:a16="http://schemas.microsoft.com/office/drawing/2014/main" id="{F3CE03C6-DBD5-2C9E-3C9A-B3B83F63A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0809026" cy="970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595301"/>
            <a:ext cx="10809026" cy="471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199" y="6397586"/>
            <a:ext cx="4043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A2CB6EF1-C97E-4439-84B9-F600DFD8C04B}" type="datetime1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24193" y="6397586"/>
            <a:ext cx="3238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2323" y="6397586"/>
            <a:ext cx="5305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3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1C32-0C1F-E48A-8361-F199D86E3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555706"/>
            <a:ext cx="4361688" cy="4049084"/>
          </a:xfrm>
        </p:spPr>
        <p:txBody>
          <a:bodyPr anchor="t">
            <a:normAutofit/>
          </a:bodyPr>
          <a:lstStyle/>
          <a:p>
            <a:r>
              <a:rPr lang="en-US"/>
              <a:t>Deploying a MERN Stack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068BC-54A2-7F53-E697-2C25A5E1B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5298623"/>
            <a:ext cx="4371463" cy="971015"/>
          </a:xfrm>
        </p:spPr>
        <p:txBody>
          <a:bodyPr anchor="ctr">
            <a:normAutofit/>
          </a:bodyPr>
          <a:lstStyle/>
          <a:p>
            <a:r>
              <a:rPr lang="en-US" dirty="0"/>
              <a:t>Step-by-step process for successful MERN deployment</a:t>
            </a:r>
          </a:p>
        </p:txBody>
      </p:sp>
      <p:pic>
        <p:nvPicPr>
          <p:cNvPr id="5" name="Picture 4" descr="Mern Stack Wallpapers - Top Free Mern Stack Backgrounds - WallpaperAccess">
            <a:extLst>
              <a:ext uri="{FF2B5EF4-FFF2-40B4-BE49-F238E27FC236}">
                <a16:creationId xmlns:a16="http://schemas.microsoft.com/office/drawing/2014/main" id="{59534229-7290-63AD-6A6E-2EF356AB8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766" y="1021874"/>
            <a:ext cx="6663325" cy="48142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581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A364-BCD4-49FA-B29A-1B959878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526" y="457200"/>
            <a:ext cx="4437283" cy="1410020"/>
          </a:xfrm>
        </p:spPr>
        <p:txBody>
          <a:bodyPr anchor="b">
            <a:normAutofit/>
          </a:bodyPr>
          <a:lstStyle/>
          <a:p>
            <a:r>
              <a:rPr lang="en-US"/>
              <a:t>Setting up Build Processes for React and Node.js</a:t>
            </a:r>
          </a:p>
        </p:txBody>
      </p:sp>
      <p:pic>
        <p:nvPicPr>
          <p:cNvPr id="5" name="Content Placeholder 4" descr="Shot of young woman programming at her home office.">
            <a:extLst>
              <a:ext uri="{FF2B5EF4-FFF2-40B4-BE49-F238E27FC236}">
                <a16:creationId xmlns:a16="http://schemas.microsoft.com/office/drawing/2014/main" id="{3BBD1DA2-748C-4DD5-B319-870EE01902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5330" r="19251" b="-1"/>
          <a:stretch>
            <a:fillRect/>
          </a:stretch>
        </p:blipFill>
        <p:spPr>
          <a:xfrm>
            <a:off x="20" y="10"/>
            <a:ext cx="6721048" cy="6857990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CA6D2-61C4-AC25-8BBC-66C456641825}"/>
              </a:ext>
            </a:extLst>
          </p:cNvPr>
          <p:cNvSpPr>
            <a:spLocks noGrp="1"/>
          </p:cNvSpPr>
          <p:nvPr>
            <p:ph sz="quarter" idx="14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242463" y="2034314"/>
            <a:ext cx="4437283" cy="4274411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React Frontend Build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Configure React build tools and scripts for optimized frontend performance and smooth user experience.</a:t>
            </a:r>
            <a:endParaRPr lang="en-US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Node.js Backend Preparation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Set up Node.js backend with necessary scripts and bundlers for efficient server-side deployment.</a:t>
            </a:r>
            <a:endParaRPr lang="en-US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Smooth Deployment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Integrate frontend and backend build processes to ensure seamless and efficient application deployment.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896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31ED-D5BB-3F74-1273-14FFBF325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7" y="3507830"/>
            <a:ext cx="7772400" cy="2944368"/>
          </a:xfrm>
        </p:spPr>
        <p:txBody>
          <a:bodyPr anchor="b">
            <a:normAutofit/>
          </a:bodyPr>
          <a:lstStyle/>
          <a:p>
            <a:r>
              <a:rPr lang="en-US" sz="6800"/>
              <a:t>Backend Deployment Strategies</a:t>
            </a:r>
          </a:p>
        </p:txBody>
      </p:sp>
    </p:spTree>
    <p:extLst>
      <p:ext uri="{BB962C8B-B14F-4D97-AF65-F5344CB8AC3E}">
        <p14:creationId xmlns:p14="http://schemas.microsoft.com/office/powerpoint/2010/main" val="960795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D4C9-1181-1A14-3CFE-E5FEC6D01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526" y="457200"/>
            <a:ext cx="4437283" cy="1410020"/>
          </a:xfrm>
        </p:spPr>
        <p:txBody>
          <a:bodyPr anchor="b">
            <a:normAutofit/>
          </a:bodyPr>
          <a:lstStyle/>
          <a:p>
            <a:r>
              <a:rPr lang="en-US"/>
              <a:t>Deploying and Managing the Express.js Server</a:t>
            </a:r>
          </a:p>
        </p:txBody>
      </p:sp>
      <p:pic>
        <p:nvPicPr>
          <p:cNvPr id="5" name="Content Placeholder 4" descr="Document with repair tools symbol on blue abstract background">
            <a:extLst>
              <a:ext uri="{FF2B5EF4-FFF2-40B4-BE49-F238E27FC236}">
                <a16:creationId xmlns:a16="http://schemas.microsoft.com/office/drawing/2014/main" id="{1D7D9F88-7695-4ABE-BB5D-CC605735BE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1921" r="22952"/>
          <a:stretch>
            <a:fillRect/>
          </a:stretch>
        </p:blipFill>
        <p:spPr>
          <a:xfrm>
            <a:off x="20" y="10"/>
            <a:ext cx="6721048" cy="6857990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39AAC-05C8-D64D-6015-B2A21C207524}"/>
              </a:ext>
            </a:extLst>
          </p:cNvPr>
          <p:cNvSpPr>
            <a:spLocks noGrp="1"/>
          </p:cNvSpPr>
          <p:nvPr>
            <p:ph sz="quarter" idx="14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242463" y="2034314"/>
            <a:ext cx="4437283" cy="4274411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Server Environment Setup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Setting up the server environment is crucial for stable and efficient Express.js backend deployment.</a:t>
            </a:r>
            <a:endParaRPr lang="en-US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Process Manager Configuration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Using process managers like PM2 helps in managing and maintaining Express.js processes for reliability.</a:t>
            </a:r>
            <a:endParaRPr lang="en-US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Server Operation and Log Monitoring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Continuous monitoring of server operation and logs ensures smooth functioning and quick issue resolution.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01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CD24-F765-AC00-E763-75FB857F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102" y="1078992"/>
            <a:ext cx="3273552" cy="1942773"/>
          </a:xfrm>
        </p:spPr>
        <p:txBody>
          <a:bodyPr anchor="b">
            <a:normAutofit/>
          </a:bodyPr>
          <a:lstStyle/>
          <a:p>
            <a:r>
              <a:rPr lang="en-US"/>
              <a:t>Connecting the Server to MongoDB (Local vs Cloud)</a:t>
            </a:r>
          </a:p>
        </p:txBody>
      </p:sp>
      <p:pic>
        <p:nvPicPr>
          <p:cNvPr id="5" name="Content Placeholder 4" descr="Desktop computers connected in a network.See all my">
            <a:extLst>
              <a:ext uri="{FF2B5EF4-FFF2-40B4-BE49-F238E27FC236}">
                <a16:creationId xmlns:a16="http://schemas.microsoft.com/office/drawing/2014/main" id="{AAC836E4-E96E-4622-BCDD-51008C4C5F7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8245" r="6226"/>
          <a:stretch>
            <a:fillRect/>
          </a:stretch>
        </p:blipFill>
        <p:spPr>
          <a:xfrm>
            <a:off x="20" y="10"/>
            <a:ext cx="7820754" cy="6857990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CE995-080A-FED5-013C-D89AAC947A8D}"/>
              </a:ext>
            </a:extLst>
          </p:cNvPr>
          <p:cNvSpPr>
            <a:spLocks noGrp="1"/>
          </p:cNvSpPr>
          <p:nvPr>
            <p:ph sz="quarter" idx="14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8344096" y="3188858"/>
            <a:ext cx="3273552" cy="2864469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300" b="1"/>
              <a:t>Local MongoDB Connection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300"/>
              <a:t>Connecting to a local MongoDB instance offers full control but requires manual management and limited scalability.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300" b="1"/>
              <a:t>Cloud MongoDB Connection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300"/>
              <a:t>Using cloud MongoDB services provides scalability, easier management, and automated backups for backend servers.</a:t>
            </a:r>
          </a:p>
        </p:txBody>
      </p:sp>
    </p:spTree>
    <p:extLst>
      <p:ext uri="{BB962C8B-B14F-4D97-AF65-F5344CB8AC3E}">
        <p14:creationId xmlns:p14="http://schemas.microsoft.com/office/powerpoint/2010/main" val="2851140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6B6D-F3EA-7D73-75D3-CC9F22DDA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7" y="3507830"/>
            <a:ext cx="7772400" cy="2944368"/>
          </a:xfrm>
        </p:spPr>
        <p:txBody>
          <a:bodyPr anchor="b">
            <a:normAutofit/>
          </a:bodyPr>
          <a:lstStyle/>
          <a:p>
            <a:r>
              <a:rPr lang="en-US" sz="6800"/>
              <a:t>Frontend Deployment Strategies</a:t>
            </a:r>
          </a:p>
        </p:txBody>
      </p:sp>
    </p:spTree>
    <p:extLst>
      <p:ext uri="{BB962C8B-B14F-4D97-AF65-F5344CB8AC3E}">
        <p14:creationId xmlns:p14="http://schemas.microsoft.com/office/powerpoint/2010/main" val="23256408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C8A8-19DF-5B3A-7028-720439BD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526" y="457200"/>
            <a:ext cx="4437283" cy="1410020"/>
          </a:xfrm>
        </p:spPr>
        <p:txBody>
          <a:bodyPr anchor="b">
            <a:normAutofit/>
          </a:bodyPr>
          <a:lstStyle/>
          <a:p>
            <a:r>
              <a:rPr lang="en-US"/>
              <a:t>Building and Deploying the React Application</a:t>
            </a:r>
          </a:p>
        </p:txBody>
      </p:sp>
      <p:pic>
        <p:nvPicPr>
          <p:cNvPr id="5" name="Content Placeholder 4" descr="4K Resolution">
            <a:extLst>
              <a:ext uri="{FF2B5EF4-FFF2-40B4-BE49-F238E27FC236}">
                <a16:creationId xmlns:a16="http://schemas.microsoft.com/office/drawing/2014/main" id="{0239F90B-FB94-4403-A93C-8457F01AED4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2911" r="21962"/>
          <a:stretch>
            <a:fillRect/>
          </a:stretch>
        </p:blipFill>
        <p:spPr>
          <a:xfrm>
            <a:off x="20" y="10"/>
            <a:ext cx="6721048" cy="6857990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0CA17-042C-5F57-4D06-4117946D5DB7}"/>
              </a:ext>
            </a:extLst>
          </p:cNvPr>
          <p:cNvSpPr>
            <a:spLocks noGrp="1"/>
          </p:cNvSpPr>
          <p:nvPr>
            <p:ph sz="quarter" idx="14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242463" y="2034314"/>
            <a:ext cx="4437283" cy="4274411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Building React Application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React apps are compiled into static files using build tools such as webpack for optimized performance.</a:t>
            </a:r>
            <a:endParaRPr lang="en-US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Deploying to Servers and CDNs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Static files are deployed to servers or CDN networks to ensure fast, reliable access worldwide.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90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DD4B-B1D7-80DB-98F3-40C1D9AF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526" y="457200"/>
            <a:ext cx="4437283" cy="1410020"/>
          </a:xfrm>
        </p:spPr>
        <p:txBody>
          <a:bodyPr anchor="b">
            <a:normAutofit/>
          </a:bodyPr>
          <a:lstStyle/>
          <a:p>
            <a:r>
              <a:rPr lang="en-US"/>
              <a:t>Serving Static Files with Express.js</a:t>
            </a:r>
          </a:p>
        </p:txBody>
      </p:sp>
      <p:pic>
        <p:nvPicPr>
          <p:cNvPr id="5" name="Content Placeholder 4" descr="Businesswoman holding placard with coins in front of technology icons">
            <a:extLst>
              <a:ext uri="{FF2B5EF4-FFF2-40B4-BE49-F238E27FC236}">
                <a16:creationId xmlns:a16="http://schemas.microsoft.com/office/drawing/2014/main" id="{4CBD29C4-B878-4BE3-BE92-8456D00CF4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7799" r="16783" b="-1"/>
          <a:stretch>
            <a:fillRect/>
          </a:stretch>
        </p:blipFill>
        <p:spPr>
          <a:xfrm>
            <a:off x="20" y="10"/>
            <a:ext cx="6721048" cy="6857990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4A34C-3EE9-9C71-C14D-7396A0EDAED0}"/>
              </a:ext>
            </a:extLst>
          </p:cNvPr>
          <p:cNvSpPr>
            <a:spLocks noGrp="1"/>
          </p:cNvSpPr>
          <p:nvPr>
            <p:ph sz="quarter" idx="14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242463" y="2034314"/>
            <a:ext cx="4437283" cy="4274411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Express.js Static Middleware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Express.js uses static middleware to serve React's build files for client-side rendering.</a:t>
            </a:r>
            <a:endParaRPr lang="en-US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Single Server Deployment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Serving frontend and backend from a single Express.js server simplifies deployment and reduces overhead.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546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A3B2-4144-50E4-6493-45278243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526" y="457200"/>
            <a:ext cx="4437283" cy="1410020"/>
          </a:xfrm>
        </p:spPr>
        <p:txBody>
          <a:bodyPr anchor="b">
            <a:normAutofit/>
          </a:bodyPr>
          <a:lstStyle/>
          <a:p>
            <a:r>
              <a:rPr lang="en-US"/>
              <a:t>Configuring Domain and SSL for Secure Access</a:t>
            </a:r>
          </a:p>
        </p:txBody>
      </p:sp>
      <p:pic>
        <p:nvPicPr>
          <p:cNvPr id="5" name="Content Placeholder 4" descr="Internet Cyber Security digital concept">
            <a:extLst>
              <a:ext uri="{FF2B5EF4-FFF2-40B4-BE49-F238E27FC236}">
                <a16:creationId xmlns:a16="http://schemas.microsoft.com/office/drawing/2014/main" id="{5045E47B-029D-49CB-9E11-5DB06A076E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41279" r="3595"/>
          <a:stretch>
            <a:fillRect/>
          </a:stretch>
        </p:blipFill>
        <p:spPr>
          <a:xfrm>
            <a:off x="20" y="10"/>
            <a:ext cx="6721048" cy="6857990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F0449-2189-3070-78B6-51FD1AF3D621}"/>
              </a:ext>
            </a:extLst>
          </p:cNvPr>
          <p:cNvSpPr>
            <a:spLocks noGrp="1"/>
          </p:cNvSpPr>
          <p:nvPr>
            <p:ph sz="quarter" idx="14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242463" y="2034314"/>
            <a:ext cx="4437283" cy="4274411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Custom Domain Setup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Setting up a custom domain personalizes your application’s web address, improving brand recognition and accessibility.</a:t>
            </a:r>
            <a:endParaRPr lang="en-US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SSL Certificate Importance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SSL certificates encrypt data between users and servers, ensuring secure connections and boosting user trust.</a:t>
            </a:r>
            <a:endParaRPr lang="en-US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Enhanced Security and SEO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Secure websites with SSL improve search engine ranking and protect users from cyber threats.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91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8DE4-BB0F-FD86-ED40-20CCC7F75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7" y="3507830"/>
            <a:ext cx="7772400" cy="2944368"/>
          </a:xfrm>
        </p:spPr>
        <p:txBody>
          <a:bodyPr anchor="b">
            <a:normAutofit/>
          </a:bodyPr>
          <a:lstStyle/>
          <a:p>
            <a:r>
              <a:rPr lang="en-US" sz="6800"/>
              <a:t>Post-Deployment Considerations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26959288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D021-FE6C-B5C2-E4FE-4AE285FF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062" y="457199"/>
            <a:ext cx="3617863" cy="1860331"/>
          </a:xfrm>
        </p:spPr>
        <p:txBody>
          <a:bodyPr anchor="b">
            <a:normAutofit/>
          </a:bodyPr>
          <a:lstStyle/>
          <a:p>
            <a:r>
              <a:rPr lang="en-US"/>
              <a:t>Implementing Monitoring and Error Logging</a:t>
            </a:r>
          </a:p>
        </p:txBody>
      </p:sp>
      <p:pic>
        <p:nvPicPr>
          <p:cNvPr id="5" name="Content Placeholder 4" descr="A computer futuristic digital program hud interface with a personal control system over a network, in which the computer uses the interface to interact with the user.">
            <a:extLst>
              <a:ext uri="{FF2B5EF4-FFF2-40B4-BE49-F238E27FC236}">
                <a16:creationId xmlns:a16="http://schemas.microsoft.com/office/drawing/2014/main" id="{13C06759-C2B6-4446-A565-C7EB1A0F52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7889" r="24093" b="-1"/>
          <a:stretch>
            <a:fillRect/>
          </a:stretch>
        </p:blipFill>
        <p:spPr>
          <a:xfrm>
            <a:off x="-1" y="10"/>
            <a:ext cx="7542725" cy="6857990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E98C3-06B9-4136-4B5F-A9A38A65C0EA}"/>
              </a:ext>
            </a:extLst>
          </p:cNvPr>
          <p:cNvSpPr>
            <a:spLocks noGrp="1"/>
          </p:cNvSpPr>
          <p:nvPr>
            <p:ph sz="quarter" idx="14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8064061" y="2486370"/>
            <a:ext cx="3617863" cy="385718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Monitoring Tools Importance</a:t>
            </a:r>
          </a:p>
          <a:p>
            <a:pPr marL="0" lvl="1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t>Monitoring tools track application health continuously to ensure optimal performance and reliability.</a:t>
            </a:r>
            <a:endParaRPr lang="en-US"/>
          </a:p>
          <a:p>
            <a:pPr marL="0" indent="0">
              <a:lnSpc>
                <a:spcPct val="110000"/>
              </a:lnSpc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Error Logging Benefits</a:t>
            </a:r>
          </a:p>
          <a:p>
            <a:pPr marL="0" lvl="1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t>Error logging services detect issues early by capturing detailed error information for quick resolution.</a:t>
            </a:r>
            <a:endParaRPr lang="en-US"/>
          </a:p>
          <a:p>
            <a:pPr marL="0" indent="0">
              <a:lnSpc>
                <a:spcPct val="110000"/>
              </a:lnSpc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Enhancing User Experience</a:t>
            </a:r>
          </a:p>
          <a:p>
            <a:pPr marL="0" lvl="1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t>Effective monitoring and logging improve user experience by minimizing downtime and resolving issues fast.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708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AF90-BA17-DF9B-67AF-1BC5637F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62844"/>
            <a:ext cx="11238090" cy="2147328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3D9B7-0870-79BF-62A2-DFA988AC125B}"/>
              </a:ext>
            </a:extLst>
          </p:cNvPr>
          <p:cNvSpPr>
            <a:spLocks noGrp="1"/>
          </p:cNvSpPr>
          <p:nvPr>
            <p:ph sz="quarter" idx="13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5159022" y="3073016"/>
            <a:ext cx="6536267" cy="322618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t>Overview of the MERN Stack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t>Preparation for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t>Backend Deployment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t>Frontend Deployment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t>Post-Deployment Considerations and Maintenance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55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7AED-04F2-1B90-4B10-6153A0AA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062" y="457199"/>
            <a:ext cx="3617863" cy="1860331"/>
          </a:xfrm>
        </p:spPr>
        <p:txBody>
          <a:bodyPr anchor="b">
            <a:normAutofit/>
          </a:bodyPr>
          <a:lstStyle/>
          <a:p>
            <a:r>
              <a:rPr lang="en-US"/>
              <a:t>Scaling the Application for High Traffic</a:t>
            </a:r>
          </a:p>
        </p:txBody>
      </p:sp>
      <p:pic>
        <p:nvPicPr>
          <p:cNvPr id="5" name="Content Placeholder 4" descr="Server room interior in datacenter">
            <a:extLst>
              <a:ext uri="{FF2B5EF4-FFF2-40B4-BE49-F238E27FC236}">
                <a16:creationId xmlns:a16="http://schemas.microsoft.com/office/drawing/2014/main" id="{4593EA69-3257-44A1-A091-E7D7BCDB352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486" r="21648"/>
          <a:stretch>
            <a:fillRect/>
          </a:stretch>
        </p:blipFill>
        <p:spPr>
          <a:xfrm>
            <a:off x="-1" y="10"/>
            <a:ext cx="7542725" cy="6857990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4C085-152C-1367-CC26-52535CFE0B96}"/>
              </a:ext>
            </a:extLst>
          </p:cNvPr>
          <p:cNvSpPr>
            <a:spLocks noGrp="1"/>
          </p:cNvSpPr>
          <p:nvPr>
            <p:ph sz="quarter" idx="14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8064061" y="2486370"/>
            <a:ext cx="3617863" cy="385718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Load Balancing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Distribute incoming traffic evenly across multiple servers to improve performance and reliability.</a:t>
            </a:r>
            <a:endParaRPr lang="en-US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Database Scaling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Enhance database capacity and performance by scaling vertically or horizontally.</a:t>
            </a:r>
            <a:endParaRPr lang="en-US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Horizontal Scaling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Add more servers or instances to handle increased user demand efficiently.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490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C9B8-9AAF-2CD2-5C68-021D08D0D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912"/>
            <a:ext cx="6249032" cy="987552"/>
          </a:xfrm>
        </p:spPr>
        <p:txBody>
          <a:bodyPr anchor="b">
            <a:normAutofit/>
          </a:bodyPr>
          <a:lstStyle/>
          <a:p>
            <a:r>
              <a:rPr lang="en-US"/>
              <a:t>Routine Updates and Security Best Practices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B21B1-1826-7057-FE2E-1469384C2962}"/>
              </a:ext>
            </a:extLst>
          </p:cNvPr>
          <p:cNvSpPr>
            <a:spLocks noGrp="1"/>
          </p:cNvSpPr>
          <p:nvPr>
            <p:ph sz="quarter" idx="14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57200" y="2031143"/>
            <a:ext cx="6249032" cy="4203402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Update Dependencies Regularly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Ensure all software dependencies are updated frequently to maintain security and functionality.</a:t>
            </a:r>
            <a:endParaRPr lang="en-US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Patch Security Vulnerabilities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Apply security patches promptly to protect your application from known threats and exploits.</a:t>
            </a:r>
            <a:endParaRPr lang="en-US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Follow Best Practices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Adhere to industry best practices to ensure your application remains secure and compliant.</a:t>
            </a:r>
            <a:endParaRPr lang="en-US"/>
          </a:p>
        </p:txBody>
      </p:sp>
      <p:pic>
        <p:nvPicPr>
          <p:cNvPr id="5" name="Content Placeholder 4" descr="DNA code on large LED screen">
            <a:extLst>
              <a:ext uri="{FF2B5EF4-FFF2-40B4-BE49-F238E27FC236}">
                <a16:creationId xmlns:a16="http://schemas.microsoft.com/office/drawing/2014/main" id="{DD49F46B-E20A-4DA1-B4AD-22833C01766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4255" r="49108" b="-1"/>
          <a:stretch>
            <a:fillRect/>
          </a:stretch>
        </p:blipFill>
        <p:spPr>
          <a:xfrm>
            <a:off x="7400544" y="10"/>
            <a:ext cx="4791456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2779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4DCD-6839-8349-F78B-92603C43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5572"/>
            <a:ext cx="10894348" cy="1434662"/>
          </a:xfrm>
        </p:spPr>
        <p:txBody>
          <a:bodyPr anchor="b">
            <a:normAutofit/>
          </a:bodyPr>
          <a:lstStyle/>
          <a:p>
            <a:r>
              <a:rPr lang="en-US"/>
              <a:t>Conclusion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5371601-3253-128B-295D-7C29A87546A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26180862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GraphicFramePr>
        <p:xfrm>
          <a:off x="461044" y="3593592"/>
          <a:ext cx="10890504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174632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5BAB-BFCB-03E3-0F85-8679D5E4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526" y="457200"/>
            <a:ext cx="4437283" cy="1410020"/>
          </a:xfrm>
        </p:spPr>
        <p:txBody>
          <a:bodyPr anchor="b">
            <a:normAutofit/>
          </a:bodyPr>
          <a:lstStyle/>
          <a:p>
            <a:r>
              <a:rPr lang="en-US" dirty="0"/>
              <a:t>Questions?</a:t>
            </a:r>
          </a:p>
        </p:txBody>
      </p:sp>
      <p:pic>
        <p:nvPicPr>
          <p:cNvPr id="5" name="Content Placeholder 4" descr="Yellow question mark">
            <a:extLst>
              <a:ext uri="{FF2B5EF4-FFF2-40B4-BE49-F238E27FC236}">
                <a16:creationId xmlns:a16="http://schemas.microsoft.com/office/drawing/2014/main" id="{0453545E-D191-48C9-93C2-6560ECFFCD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7115" r="4083"/>
          <a:stretch>
            <a:fillRect/>
          </a:stretch>
        </p:blipFill>
        <p:spPr>
          <a:xfrm>
            <a:off x="20" y="10"/>
            <a:ext cx="6721048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138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2A12-4300-15B6-4F87-6E4E7A8F2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7" y="3507830"/>
            <a:ext cx="7772400" cy="2944368"/>
          </a:xfrm>
        </p:spPr>
        <p:txBody>
          <a:bodyPr anchor="b">
            <a:normAutofit/>
          </a:bodyPr>
          <a:lstStyle/>
          <a:p>
            <a:r>
              <a:rPr lang="en-US" sz="6800"/>
              <a:t>Overview of the MERN Stack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566003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6BFD-B69B-0627-6EAE-26B18A0A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526" y="457200"/>
            <a:ext cx="4437283" cy="1410020"/>
          </a:xfrm>
        </p:spPr>
        <p:txBody>
          <a:bodyPr anchor="b">
            <a:normAutofit/>
          </a:bodyPr>
          <a:lstStyle/>
          <a:p>
            <a:r>
              <a:rPr lang="en-US"/>
              <a:t>Understanding MongoDB's Role as the Database</a:t>
            </a:r>
          </a:p>
        </p:txBody>
      </p:sp>
      <p:pic>
        <p:nvPicPr>
          <p:cNvPr id="5" name="Content Placeholder 4" descr="abstract programm binary code  and colored array cube Database">
            <a:extLst>
              <a:ext uri="{FF2B5EF4-FFF2-40B4-BE49-F238E27FC236}">
                <a16:creationId xmlns:a16="http://schemas.microsoft.com/office/drawing/2014/main" id="{33AD635E-4083-41F6-B62C-2A69D6E3C13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40217" r="2" b="2"/>
          <a:stretch>
            <a:fillRect/>
          </a:stretch>
        </p:blipFill>
        <p:spPr>
          <a:xfrm>
            <a:off x="20" y="10"/>
            <a:ext cx="6721048" cy="6857990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8F894-C78D-13A5-81F1-11D9D4454569}"/>
              </a:ext>
            </a:extLst>
          </p:cNvPr>
          <p:cNvSpPr>
            <a:spLocks noGrp="1"/>
          </p:cNvSpPr>
          <p:nvPr>
            <p:ph sz="quarter" idx="14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242463" y="2034314"/>
            <a:ext cx="4437283" cy="4274411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NoSQL Document Storage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/>
              <a:t>MongoDB stores data in flexible JSON-like documents instead of fixed tables, allowing dynamic schemas.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Scalability Features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/>
              <a:t>Designed to scale horizontally, MongoDB efficiently handles growing data and user loads for applications.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Ideal for MERN Stack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/>
              <a:t>MongoDB integrates seamlessly with the MERN stack, supporting modern, dynamic web applications development.</a:t>
            </a:r>
          </a:p>
        </p:txBody>
      </p:sp>
    </p:spTree>
    <p:extLst>
      <p:ext uri="{BB962C8B-B14F-4D97-AF65-F5344CB8AC3E}">
        <p14:creationId xmlns:p14="http://schemas.microsoft.com/office/powerpoint/2010/main" val="29593313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D3B6-7E19-D8AD-75C3-8F4CBE86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380272" cy="1453896"/>
          </a:xfrm>
        </p:spPr>
        <p:txBody>
          <a:bodyPr anchor="t">
            <a:normAutofit/>
          </a:bodyPr>
          <a:lstStyle/>
          <a:p>
            <a:r>
              <a:rPr lang="en-US"/>
              <a:t>Integrating Express.js for Backend Routing</a:t>
            </a:r>
          </a:p>
        </p:txBody>
      </p:sp>
      <p:pic>
        <p:nvPicPr>
          <p:cNvPr id="5" name="Content Placeholder 4" descr="High performance servers">
            <a:extLst>
              <a:ext uri="{FF2B5EF4-FFF2-40B4-BE49-F238E27FC236}">
                <a16:creationId xmlns:a16="http://schemas.microsoft.com/office/drawing/2014/main" id="{C237817C-4DD7-413A-A713-28A5FCEB80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7779" r="17225" b="1"/>
          <a:stretch>
            <a:fillRect/>
          </a:stretch>
        </p:blipFill>
        <p:spPr>
          <a:xfrm>
            <a:off x="20" y="2175642"/>
            <a:ext cx="5584186" cy="468235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144D4-6F3E-54FE-8EF7-621FFF801BC8}"/>
              </a:ext>
            </a:extLst>
          </p:cNvPr>
          <p:cNvSpPr>
            <a:spLocks noGrp="1"/>
          </p:cNvSpPr>
          <p:nvPr>
            <p:ph sz="quarter" idx="14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096000" y="457201"/>
            <a:ext cx="5585925" cy="587533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Minimal and Flexible Framework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Express.js offers a lightweight and adaptable framework for building robust backend applications with ease.</a:t>
            </a:r>
            <a:endParaRPr lang="en-US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Simplified Backend Routing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Express.js streamlines routing processes, enabling developers to manage URL requests efficiently and effectively.</a:t>
            </a:r>
            <a:endParaRPr lang="en-US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Middleware Implementation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Middleware support in Express.js allows for modular request handling and enhanced server functionality.</a:t>
            </a:r>
            <a:endParaRPr lang="en-US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Server Backbone Role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Express.js acts as the backbone of Node.js servers, forming the foundation for scalable web applications.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205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CB2A-B8B8-2293-8791-997286B0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526" y="457200"/>
            <a:ext cx="4437283" cy="1410020"/>
          </a:xfrm>
        </p:spPr>
        <p:txBody>
          <a:bodyPr anchor="b">
            <a:normAutofit/>
          </a:bodyPr>
          <a:lstStyle/>
          <a:p>
            <a:r>
              <a:rPr lang="en-US"/>
              <a:t>Leveraging React for Frontend User Interfaces</a:t>
            </a:r>
          </a:p>
        </p:txBody>
      </p:sp>
      <p:pic>
        <p:nvPicPr>
          <p:cNvPr id="5" name="Content Placeholder 4" descr="4K Resolution">
            <a:extLst>
              <a:ext uri="{FF2B5EF4-FFF2-40B4-BE49-F238E27FC236}">
                <a16:creationId xmlns:a16="http://schemas.microsoft.com/office/drawing/2014/main" id="{76A9C698-BCF1-4509-9E2D-5C71E83EBD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/>
        </p:blipFill>
        <p:spPr>
          <a:xfrm>
            <a:off x="0" y="1538700"/>
            <a:ext cx="6721068" cy="3780600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52C20-E522-5FF2-DC8B-43D7F6A2CE47}"/>
              </a:ext>
            </a:extLst>
          </p:cNvPr>
          <p:cNvSpPr>
            <a:spLocks noGrp="1"/>
          </p:cNvSpPr>
          <p:nvPr>
            <p:ph sz="quarter" idx="14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242463" y="2034314"/>
            <a:ext cx="4437283" cy="4274411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Reusable Components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React enables building UI with reusable components that simplify development and maintenance.</a:t>
            </a:r>
            <a:endParaRPr lang="en-US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/>
              <a:t>Interactive User Interface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t>React facilitates highly interactive and dynamic user experiences through efficient rendering.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68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3B63-449D-CC2B-9BA9-D0F1F8229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7" y="3507830"/>
            <a:ext cx="7772400" cy="2944368"/>
          </a:xfrm>
        </p:spPr>
        <p:txBody>
          <a:bodyPr anchor="b">
            <a:normAutofit/>
          </a:bodyPr>
          <a:lstStyle/>
          <a:p>
            <a:r>
              <a:rPr lang="en-US"/>
              <a:t>Preparation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26200461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B417-A6CD-A7E9-8703-F993CD712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8912"/>
            <a:ext cx="6249032" cy="987552"/>
          </a:xfrm>
        </p:spPr>
        <p:txBody>
          <a:bodyPr anchor="b">
            <a:normAutofit/>
          </a:bodyPr>
          <a:lstStyle/>
          <a:p>
            <a:r>
              <a:rPr lang="en-US" dirty="0"/>
              <a:t>Container Benefits for MERN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DFADB-29E4-2360-3080-733600BD945E}"/>
              </a:ext>
            </a:extLst>
          </p:cNvPr>
          <p:cNvSpPr>
            <a:spLocks noGrp="1"/>
          </p:cNvSpPr>
          <p:nvPr>
            <p:ph sz="quarter" idx="14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57200" y="2031143"/>
            <a:ext cx="6249032" cy="4203402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 dirty="0"/>
              <a:t>“It works on my machine”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Portable applications.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 dirty="0"/>
              <a:t>Dependency conflicts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Consistent environments</a:t>
            </a:r>
            <a:r>
              <a:rPr dirty="0"/>
              <a:t>.</a:t>
            </a:r>
            <a:endParaRPr lang="en-US" dirty="0"/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 dirty="0"/>
              <a:t>Environment setup complexity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Easy scaling.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b="1" dirty="0"/>
              <a:t>Deployment inconsistencies</a:t>
            </a:r>
          </a:p>
          <a:p>
            <a:pPr marL="0" lvl="1" indent="0">
              <a:buNone/>
            </a:pPr>
            <a:r>
              <a:rPr lang="en-US" dirty="0"/>
              <a:t>Simplified CI/CD.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B06DC1-A09C-466E-BC64-1D7F2CF9DDB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0998" r="29702"/>
          <a:stretch>
            <a:fillRect/>
          </a:stretch>
        </p:blipFill>
        <p:spPr>
          <a:xfrm>
            <a:off x="7400544" y="10"/>
            <a:ext cx="4791456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66604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74A6-73F1-12BB-FFFE-C848F87D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3551"/>
            <a:ext cx="3836126" cy="1434662"/>
          </a:xfrm>
        </p:spPr>
        <p:txBody>
          <a:bodyPr anchor="b">
            <a:normAutofit/>
          </a:bodyPr>
          <a:lstStyle/>
          <a:p>
            <a:r>
              <a:rPr lang="en-US" dirty="0"/>
              <a:t>Container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2399F-0DD7-95EC-8BE1-ED4950A283C1}"/>
              </a:ext>
            </a:extLst>
          </p:cNvPr>
          <p:cNvSpPr>
            <a:spLocks noGrp="1"/>
          </p:cNvSpPr>
          <p:nvPr>
            <p:ph sz="quarter" idx="14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57200" y="2413678"/>
            <a:ext cx="3836126" cy="3892529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 dirty="0"/>
              <a:t>Alpine Linux for smaller size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Smaller images download quicker, require less storage, and perform better.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b="1" dirty="0"/>
              <a:t>Production dependencies only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Package only what you need, and use contain build tricks.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b="1" dirty="0"/>
              <a:t>Build optimization</a:t>
            </a:r>
          </a:p>
          <a:p>
            <a:pPr marL="0" lvl="1" indent="0">
              <a:buNone/>
            </a:pPr>
            <a:r>
              <a:rPr lang="en-US" dirty="0"/>
              <a:t>Use appropriate instance type. Open necessary ports (React: 3000, Express: 8080, MongoDB: 27017).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A8581-A483-590A-6E06-7009F1C8A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780" y="1274236"/>
            <a:ext cx="7430219" cy="43095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2263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Bevel">
  <a:themeElements>
    <a:clrScheme name="Bevel">
      <a:dk1>
        <a:srgbClr val="090909"/>
      </a:dk1>
      <a:lt1>
        <a:sysClr val="window" lastClr="FFFFFF"/>
      </a:lt1>
      <a:dk2>
        <a:srgbClr val="1D1D1D"/>
      </a:dk2>
      <a:lt2>
        <a:srgbClr val="F1F2F3"/>
      </a:lt2>
      <a:accent1>
        <a:srgbClr val="2A38D5"/>
      </a:accent1>
      <a:accent2>
        <a:srgbClr val="F15928"/>
      </a:accent2>
      <a:accent3>
        <a:srgbClr val="00B4E6"/>
      </a:accent3>
      <a:accent4>
        <a:srgbClr val="0372FF"/>
      </a:accent4>
      <a:accent5>
        <a:srgbClr val="9196F3"/>
      </a:accent5>
      <a:accent6>
        <a:srgbClr val="90A0AD"/>
      </a:accent6>
      <a:hlink>
        <a:srgbClr val="F15928"/>
      </a:hlink>
      <a:folHlink>
        <a:srgbClr val="00B4E6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" id="{100FCF00-15B7-4133-8EAA-9E95FFA55C03}" vid="{3D76F99D-2F24-4330-96C8-43722B6761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1732</Words>
  <Application>Microsoft Macintosh PowerPoint</Application>
  <PresentationFormat>Widescreen</PresentationFormat>
  <Paragraphs>165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Arial</vt:lpstr>
      <vt:lpstr>Bierstadt</vt:lpstr>
      <vt:lpstr>Bevel</vt:lpstr>
      <vt:lpstr>Deploying a MERN Stack Application</vt:lpstr>
      <vt:lpstr>Agenda</vt:lpstr>
      <vt:lpstr>Overview of the MERN Stack Architecture</vt:lpstr>
      <vt:lpstr>Understanding MongoDB's Role as the Database</vt:lpstr>
      <vt:lpstr>Integrating Express.js for Backend Routing</vt:lpstr>
      <vt:lpstr>Leveraging React for Frontend User Interfaces</vt:lpstr>
      <vt:lpstr>Preparation for Deployment</vt:lpstr>
      <vt:lpstr>Container Benefits for MERN</vt:lpstr>
      <vt:lpstr>Container Architecture</vt:lpstr>
      <vt:lpstr>Setting up Build Processes for React and Node.js</vt:lpstr>
      <vt:lpstr>Backend Deployment Strategies</vt:lpstr>
      <vt:lpstr>Deploying and Managing the Express.js Server</vt:lpstr>
      <vt:lpstr>Connecting the Server to MongoDB (Local vs Cloud)</vt:lpstr>
      <vt:lpstr>Frontend Deployment Strategies</vt:lpstr>
      <vt:lpstr>Building and Deploying the React Application</vt:lpstr>
      <vt:lpstr>Serving Static Files with Express.js</vt:lpstr>
      <vt:lpstr>Configuring Domain and SSL for Secure Access</vt:lpstr>
      <vt:lpstr>Post-Deployment Considerations and Maintenance</vt:lpstr>
      <vt:lpstr>Implementing Monitoring and Error Logging</vt:lpstr>
      <vt:lpstr>Scaling the Application for High Traffic</vt:lpstr>
      <vt:lpstr>Routine Updates and Security Best Practices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Stuart Wong</dc:creator>
  <cp:lastModifiedBy>Stuart Wong</cp:lastModifiedBy>
  <cp:revision>2</cp:revision>
  <dcterms:created xsi:type="dcterms:W3CDTF">2025-09-20T00:21:05Z</dcterms:created>
  <dcterms:modified xsi:type="dcterms:W3CDTF">2025-09-20T16:13:15Z</dcterms:modified>
</cp:coreProperties>
</file>