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3"/>
  </p:notesMasterIdLst>
  <p:sldIdLst>
    <p:sldId id="256" r:id="rId2"/>
    <p:sldId id="310" r:id="rId3"/>
    <p:sldId id="305" r:id="rId4"/>
    <p:sldId id="306" r:id="rId5"/>
    <p:sldId id="307" r:id="rId6"/>
    <p:sldId id="308" r:id="rId7"/>
    <p:sldId id="309" r:id="rId8"/>
    <p:sldId id="304" r:id="rId9"/>
    <p:sldId id="272" r:id="rId10"/>
    <p:sldId id="303" r:id="rId11"/>
    <p:sldId id="30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95" autoAdjust="0"/>
    <p:restoredTop sz="74785"/>
  </p:normalViewPr>
  <p:slideViewPr>
    <p:cSldViewPr snapToGrid="0">
      <p:cViewPr varScale="1">
        <p:scale>
          <a:sx n="105" d="100"/>
          <a:sy n="105" d="100"/>
        </p:scale>
        <p:origin x="3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C520B-20C3-43A4-A8F5-6595C2D27313}" type="datetimeFigureOut">
              <a:rPr lang="en-IN" smtClean="0"/>
              <a:t>04/03/23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AF0953-2B6C-4490-9C56-67A627EC76C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ws.amazon.com/dynamodb/"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u="none" strike="noStrike" kern="1200" dirty="0">
                <a:solidFill>
                  <a:schemeClr val="tx1"/>
                </a:solidFill>
                <a:effectLst/>
                <a:latin typeface="Amazon Ember Regular" charset="0"/>
                <a:ea typeface="+mn-ea"/>
                <a:cs typeface="+mn-cs"/>
              </a:rPr>
              <a:t>Application architectures and patterns have evolved over the years. In the sixties to seventies, the mainframe was a predominant way of building applications. Then, in the eighties, client server architectures were introduced, which significantly changed the way applications were built. Applications started to become more distributed in nature. However, the underlying data model was predominately structured, and the database was often a monolith.</a:t>
            </a:r>
          </a:p>
          <a:p>
            <a:endParaRPr lang="en-US" sz="1600" b="0" i="0" u="none" strike="noStrike" kern="1200" dirty="0">
              <a:solidFill>
                <a:schemeClr val="tx1"/>
              </a:solidFill>
              <a:effectLst/>
              <a:latin typeface="Amazon Ember Regular" charset="0"/>
              <a:ea typeface="+mn-ea"/>
              <a:cs typeface="+mn-cs"/>
            </a:endParaRPr>
          </a:p>
          <a:p>
            <a:r>
              <a:rPr lang="en-US" sz="1600" b="0" i="0" u="none" strike="noStrike" kern="1200" dirty="0">
                <a:solidFill>
                  <a:schemeClr val="tx1"/>
                </a:solidFill>
                <a:effectLst/>
                <a:latin typeface="Amazon Ember Regular" charset="0"/>
                <a:ea typeface="+mn-ea"/>
                <a:cs typeface="+mn-cs"/>
              </a:rPr>
              <a:t>Then the Internet arrived in the nineties, and as a result, the three tier application architecture emerged. Client and application code became more distributed. Yet the underlying data model was still predominately structured, and the database remained a monolith. If you think about it for almost three decades, people typically built applications against a single database. On average, this has been the norm. </a:t>
            </a:r>
          </a:p>
          <a:p>
            <a:endParaRPr lang="en-US" sz="1600" b="0" i="0" u="none" strike="noStrike" kern="1200" dirty="0">
              <a:solidFill>
                <a:schemeClr val="tx1"/>
              </a:solidFill>
              <a:effectLst/>
              <a:latin typeface="Amazon Ember Regular" charset="0"/>
              <a:ea typeface="+mn-ea"/>
              <a:cs typeface="+mn-cs"/>
            </a:endParaRPr>
          </a:p>
          <a:p>
            <a:r>
              <a:rPr lang="en-US" sz="1600" b="0" i="0" u="none" strike="noStrike" kern="1200" dirty="0">
                <a:solidFill>
                  <a:schemeClr val="tx1"/>
                </a:solidFill>
                <a:effectLst/>
                <a:latin typeface="Amazon Ember Regular" charset="0"/>
                <a:ea typeface="+mn-ea"/>
                <a:cs typeface="+mn-cs"/>
              </a:rPr>
              <a:t>One single database underneath it all but this all changed with the emergence of the microservice architecture. Microservice architectures are how applications are built in the cloud. Applications have been broken down into smaller pieces - broken down into bite sized chunks. Microservices have finally reached the database. Developers want to avoid a single, overburdened database with one storage engine and one compute engine trying to handle every single access pattern.</a:t>
            </a:r>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sym typeface="Arial"/>
            </a:endParaRPr>
          </a:p>
          <a:p>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sym typeface="Arial"/>
            </a:endParaRPr>
          </a:p>
          <a:p>
            <a:r>
              <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sym typeface="Arial"/>
              </a:rPr>
              <a:t>__________________________________________________________</a:t>
            </a:r>
          </a:p>
          <a:p>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sym typeface="Arial"/>
            </a:endParaRPr>
          </a:p>
          <a:p>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sym typeface="Arial"/>
            </a:endParaRPr>
          </a:p>
          <a:p>
            <a:r>
              <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sym typeface="Arial"/>
              </a:rPr>
              <a:t>1/ Back in the 60s-70s mainframe was a predominant way of building applications. Until the 80s, when client-server was introduced and significantly changed the way applications were built. Apps started to become more distributed in nature; however, the underlying data model was predominately structured, and the database was often a monolith. Then the internet arrived in the 90s, and as a result, three-tier application architecture emerged. Hereto client and application code became more distributed, yet the underlying data model was still predominately structured, and the database remained a monolith. The thing I like to point out here is if you think about it for almost three decades, people typically built applications against a single database. And that is an interesting data point because if you have been in the industry for a while, you often bump into folks whose mental model is "hey, I've been building apps for a long time, and its always against this one database."</a:t>
            </a:r>
          </a:p>
          <a:p>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sym typeface="Arial"/>
            </a:endParaRPr>
          </a:p>
          <a:p>
            <a:r>
              <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sym typeface="Arial"/>
              </a:rPr>
              <a:t>2/ But what has changed? Fast forward to today, and microservice architectures are how applications are built in the cloud. And microservices has finally reached the database. This allows developers to do what they do best; they break large apps into smaller services and pick the right tool for the right job. They want to avoid a single overburdened database with one storage engine, and one compute engine trying to handle every single access pattern. </a:t>
            </a:r>
          </a:p>
          <a:p>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sym typeface="Arial"/>
            </a:endParaRPr>
          </a:p>
          <a:p>
            <a:r>
              <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sym typeface="Arial"/>
              </a:rPr>
              <a:t>3/ The expectations for builders, as well as the end-users of today's applications, is really different from the way it used to be. The latency requirements are much lower, and they're expected to be able to handle millions of transactions per second, with many millions of people using the app simultaneously.</a:t>
            </a:r>
          </a:p>
          <a:p>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sym typeface="Arial"/>
            </a:endParaRPr>
          </a:p>
          <a:p>
            <a:r>
              <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sym typeface="Arial"/>
              </a:rPr>
              <a:t>4/ These expectations have resulted in data management systems with specialized storage and compute layers optimized for given use cases and workloads. This is, so a developer never has to trade-off functionality, performance, or scale.</a:t>
            </a:r>
          </a:p>
          <a:p>
            <a:endPar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sym typeface="Arial"/>
            </a:endParaRPr>
          </a:p>
          <a:p>
            <a:r>
              <a:rPr lang="en-US" sz="12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sym typeface="Arial"/>
              </a:rPr>
              <a:t>5/ Plus, what we've seen over the last few years is that more and more companies are hiring technical talent in-house to take advantage of the huge wave of technology innovation that the cloud is providing. These builders are building not in the monolithic ways of the past, but with microservices, where they compose the different elements together using the right tool for the right job. All of this has led to highly distributed, loosely coupled application architectures we see powering the most demanding workloads in the cloud.</a:t>
            </a:r>
          </a:p>
          <a:p>
            <a:endParaRPr lang="en-US" sz="3600" kern="1200" dirty="0">
              <a:solidFill>
                <a:schemeClr val="tx1"/>
              </a:solidFill>
              <a:effectLst/>
              <a:latin typeface="Amazon Ember" panose="020B0603020204020204" pitchFamily="34" charset="0"/>
              <a:ea typeface="Amazon Ember" panose="020B0603020204020204" pitchFamily="34" charset="0"/>
              <a:cs typeface="Amazon Ember" panose="020B0603020204020204" pitchFamily="34" charset="0"/>
              <a:sym typeface="Arial"/>
            </a:endParaRPr>
          </a:p>
          <a:p>
            <a:endParaRPr lang="en-US" dirty="0"/>
          </a:p>
        </p:txBody>
      </p:sp>
      <p:sp>
        <p:nvSpPr>
          <p:cNvPr id="4" name="Slide Number Placeholder 3"/>
          <p:cNvSpPr>
            <a:spLocks noGrp="1"/>
          </p:cNvSpPr>
          <p:nvPr>
            <p:ph type="sldNum" sz="quarter" idx="5"/>
          </p:nvPr>
        </p:nvSpPr>
        <p:spPr/>
        <p:txBody>
          <a:bodyPr/>
          <a:lstStyle/>
          <a:p>
            <a:fld id="{9DAF0953-2B6C-4490-9C56-67A627EC76C4}" type="slidenum">
              <a:rPr lang="en-IN" smtClean="0"/>
              <a:t>2</a:t>
            </a:fld>
            <a:endParaRPr lang="en-IN"/>
          </a:p>
        </p:txBody>
      </p:sp>
    </p:spTree>
    <p:extLst>
      <p:ext uri="{BB962C8B-B14F-4D97-AF65-F5344CB8AC3E}">
        <p14:creationId xmlns:p14="http://schemas.microsoft.com/office/powerpoint/2010/main" val="1654857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mazon Ember Regular" charset="0"/>
                <a:ea typeface="+mn-ea"/>
                <a:cs typeface="+mn-cs"/>
              </a:rPr>
              <a:t>So how do you build a modern data strategy? A modern data strategy starts with migrating to the cloud, moving toward infrastructure that enables you to achieve the scale you need, at the right cost, while reducing operational burden. First, modernizing your data infrastructure allows you to remove costly undifferentiated heavy lifting.</a:t>
            </a:r>
          </a:p>
          <a:p>
            <a:endParaRPr lang="en-US" sz="1200" dirty="0"/>
          </a:p>
          <a:p>
            <a:r>
              <a:rPr lang="en-US" sz="1200" b="0" i="0" u="none" strike="noStrike" kern="1200" baseline="0" dirty="0">
                <a:solidFill>
                  <a:schemeClr val="tx1"/>
                </a:solidFill>
                <a:latin typeface="Amazon Ember Regular" charset="0"/>
                <a:ea typeface="+mn-ea"/>
                <a:cs typeface="+mn-cs"/>
              </a:rPr>
              <a:t>For workloads where a tabular data model would be ineffective, AWS created Amazon DynamoDB. A fast, flexible, NoSQL database with consistent single digit millisecond performance at any scale. </a:t>
            </a:r>
          </a:p>
          <a:p>
            <a:endParaRPr lang="en-US" dirty="0"/>
          </a:p>
        </p:txBody>
      </p:sp>
      <p:sp>
        <p:nvSpPr>
          <p:cNvPr id="4" name="Slide Number Placeholder 3"/>
          <p:cNvSpPr>
            <a:spLocks noGrp="1"/>
          </p:cNvSpPr>
          <p:nvPr>
            <p:ph type="sldNum" sz="quarter" idx="5"/>
          </p:nvPr>
        </p:nvSpPr>
        <p:spPr/>
        <p:txBody>
          <a:bodyPr/>
          <a:lstStyle/>
          <a:p>
            <a:fld id="{9DAF0953-2B6C-4490-9C56-67A627EC76C4}" type="slidenum">
              <a:rPr lang="en-IN" smtClean="0"/>
              <a:t>3</a:t>
            </a:fld>
            <a:endParaRPr lang="en-IN"/>
          </a:p>
        </p:txBody>
      </p:sp>
    </p:spTree>
    <p:extLst>
      <p:ext uri="{BB962C8B-B14F-4D97-AF65-F5344CB8AC3E}">
        <p14:creationId xmlns:p14="http://schemas.microsoft.com/office/powerpoint/2010/main" val="3710507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Amazon DynamoDB is a fully managed NoSQL database service. The complexity of running a massively scalable, distributed NoSQL database is managed by the service itself, allowing software developers to focus on building applications rather than managing infrastructure. NoSQL databases are designed for scale, but their architectures are sophisticated, and there can be significant operational overhead in running a large NoSQL cluster. Instead of having to become experts in advanced distributed computing concepts, the developer need only to learn DynamoDB’s straightforward API using the SDK for the programming language of choice. In addition to being easy to use, DynamoDB is also cost</a:t>
            </a:r>
            <a:r>
              <a:rPr lang="en-US" sz="1200" kern="1200" baseline="0" dirty="0">
                <a:solidFill>
                  <a:schemeClr val="tx1"/>
                </a:solidFill>
                <a:effectLst/>
                <a:latin typeface="Arial"/>
                <a:ea typeface="+mn-ea"/>
                <a:cs typeface="+mn-cs"/>
              </a:rPr>
              <a:t> </a:t>
            </a:r>
            <a:r>
              <a:rPr lang="en-US" sz="1200" kern="1200" dirty="0">
                <a:solidFill>
                  <a:schemeClr val="tx1"/>
                </a:solidFill>
                <a:effectLst/>
                <a:latin typeface="Arial"/>
                <a:ea typeface="+mn-ea"/>
                <a:cs typeface="+mn-cs"/>
              </a:rPr>
              <a:t>effective.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With DynamoDB, you pay for the storage you are consuming and the IO throughput you have provisioned. It is designed to scale elastically while maintaining high performance. When the storage and throughput requirements of an application are low, only a small amount of capacity needs to be provisioned in the DynamoDB service. As the number of users of an application grows and the required IO  throughput increases, additional capacity can be provisioned on the fly. This enables an application to seamlessly grow to support millions of users making thousands of concurrent requests to the database every second. DynamoDB is secure with support for end-to-end encryption and fine-grained access control.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a:ea typeface="+mn-ea"/>
                <a:cs typeface="+mn-cs"/>
              </a:rPr>
              <a:t>Core  Key Features: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Arial"/>
              <a:ea typeface="+mn-ea"/>
              <a:cs typeface="+mn-cs"/>
            </a:endParaRPr>
          </a:p>
          <a:p>
            <a:r>
              <a:rPr lang="en-US" sz="1200" b="0" i="0" u="sng" kern="1200" dirty="0">
                <a:solidFill>
                  <a:schemeClr val="tx1"/>
                </a:solidFill>
                <a:effectLst/>
                <a:latin typeface="Amazon Ember Display" panose="020F0603020204020204" pitchFamily="34" charset="0"/>
                <a:ea typeface="+mn-ea"/>
                <a:cs typeface="+mn-cs"/>
              </a:rPr>
              <a:t>Any scale from zero to infinity with Auto Scaling</a:t>
            </a:r>
          </a:p>
          <a:p>
            <a:r>
              <a:rPr lang="en-US" sz="1200" b="0" i="0" kern="1200" dirty="0">
                <a:solidFill>
                  <a:schemeClr val="tx1"/>
                </a:solidFill>
                <a:effectLst/>
                <a:latin typeface="Amazon Ember Display" panose="020F0603020204020204" pitchFamily="34" charset="0"/>
                <a:ea typeface="+mn-ea"/>
                <a:cs typeface="+mn-cs"/>
              </a:rPr>
              <a:t>Serverless billing and scaling with on-demand mode provides instant scale up and scale down allowing applications to handle usage spikes and charges for only the throughput used. Consistent single digit millisecond performance is delivered no matter the scale.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r>
              <a:rPr lang="en-US" sz="1200" b="0" i="0" u="sng" kern="1200" dirty="0">
                <a:solidFill>
                  <a:schemeClr val="tx1"/>
                </a:solidFill>
                <a:effectLst/>
                <a:latin typeface="Amazon Ember Display" panose="020F0603020204020204" pitchFamily="34" charset="0"/>
                <a:ea typeface="+mn-ea"/>
                <a:cs typeface="+mn-cs"/>
              </a:rPr>
              <a:t>Physical data security with Encryption</a:t>
            </a:r>
          </a:p>
          <a:p>
            <a:r>
              <a:rPr lang="en-US" sz="1200" b="0" i="0" kern="1200" dirty="0">
                <a:solidFill>
                  <a:schemeClr val="tx1"/>
                </a:solidFill>
                <a:effectLst/>
                <a:latin typeface="Amazon Ember Display" panose="020F0603020204020204" pitchFamily="34" charset="0"/>
                <a:ea typeface="+mn-ea"/>
                <a:cs typeface="+mn-cs"/>
              </a:rPr>
              <a:t>DynamoDB encrypts all customer data at rest by default. Encryption at rest enhances the security of your data by using encryption keys stored in AWS Key Management Service. With encryption at rest, you can build security-sensitive applications that meet strict encryption compliance and regulatory requirements. The default encryption using AWS owned customer master keys is provided at no additional charge.</a:t>
            </a:r>
          </a:p>
          <a:p>
            <a:endParaRPr lang="en-US" sz="1200" b="0" i="0" kern="1200" dirty="0">
              <a:solidFill>
                <a:schemeClr val="tx1"/>
              </a:solidFill>
              <a:effectLst/>
              <a:latin typeface="Amazon Ember Display" panose="020F0603020204020204" pitchFamily="34" charset="0"/>
              <a:ea typeface="+mn-ea"/>
              <a:cs typeface="+mn-cs"/>
            </a:endParaRPr>
          </a:p>
          <a:p>
            <a:r>
              <a:rPr lang="en-US" sz="1200" b="0" i="0" u="sng" kern="1200" dirty="0">
                <a:solidFill>
                  <a:schemeClr val="tx1"/>
                </a:solidFill>
                <a:effectLst/>
                <a:latin typeface="Amazon Ember" panose="020B0603020204020204" pitchFamily="34" charset="0"/>
                <a:ea typeface="+mn-ea"/>
                <a:cs typeface="+mn-cs"/>
              </a:rPr>
              <a:t>Multi-region, active-active with Global Tables</a:t>
            </a:r>
          </a:p>
          <a:p>
            <a:r>
              <a:rPr lang="en-US" sz="1200" i="0" dirty="0"/>
              <a:t>Global tables provide </a:t>
            </a:r>
            <a:r>
              <a:rPr lang="en-US" sz="1200" dirty="0"/>
              <a:t>a fully managed solution for deploying a multi-Region, multi-active database, without having to build and maintain your own replication solution. You can specify the AWS Regions where you want the tables to be available and DynamoDB will propagate ongoing data changes to all of them.</a:t>
            </a:r>
          </a:p>
          <a:p>
            <a:endParaRPr lang="en-US" sz="1200" b="0" i="0" kern="1200" dirty="0">
              <a:solidFill>
                <a:schemeClr val="tx1"/>
              </a:solidFill>
              <a:effectLst/>
              <a:latin typeface="Amazon Ember Display" panose="020F0603020204020204" pitchFamily="34" charset="0"/>
              <a:ea typeface="+mn-ea"/>
              <a:cs typeface="+mn-cs"/>
            </a:endParaRPr>
          </a:p>
          <a:p>
            <a:r>
              <a:rPr lang="en-US" sz="1200" b="0" i="0" u="sng" kern="1200" dirty="0">
                <a:solidFill>
                  <a:schemeClr val="tx1"/>
                </a:solidFill>
                <a:effectLst/>
                <a:latin typeface="Amazon Ember Display" panose="020F0603020204020204" pitchFamily="34" charset="0"/>
                <a:ea typeface="+mn-ea"/>
                <a:cs typeface="+mn-cs"/>
              </a:rPr>
              <a:t>5 9’s of availability</a:t>
            </a:r>
          </a:p>
          <a:p>
            <a:r>
              <a:rPr lang="en-US" sz="1200" dirty="0"/>
              <a:t>DynamoDB provides an SLA of  at least 99.999% if the Global Tables SLA applies, or (b) at least 99.99% if the Standard SLA applies (the "Service Commitment"). In the event DynamoDB does not meet the Service Commitment, you will be eligible to receive a Service Credit.</a:t>
            </a:r>
          </a:p>
          <a:p>
            <a:endParaRPr lang="en-US" sz="1200" dirty="0"/>
          </a:p>
          <a:p>
            <a:r>
              <a:rPr lang="en-US" sz="1200" u="sng" dirty="0"/>
              <a:t>Serverless</a:t>
            </a:r>
          </a:p>
          <a:p>
            <a:r>
              <a:rPr lang="en-US" sz="1200" dirty="0"/>
              <a:t>DynamoDB was the first serverless database service, with infinite scaling with only single millisecond lag as workloads grow. With DynamoDB there are no downtime windows or maintenance window requirements. </a:t>
            </a:r>
          </a:p>
          <a:p>
            <a:endParaRPr lang="en-US" sz="1200" dirty="0"/>
          </a:p>
          <a:p>
            <a:r>
              <a:rPr lang="en-US" sz="1200" b="0" i="0" u="sng" kern="1200" dirty="0">
                <a:solidFill>
                  <a:schemeClr val="tx1"/>
                </a:solidFill>
                <a:effectLst/>
                <a:latin typeface="Amazon Ember Display" panose="020F0603020204020204" pitchFamily="34" charset="0"/>
                <a:ea typeface="+mn-ea"/>
                <a:cs typeface="+mn-cs"/>
              </a:rPr>
              <a:t>Pay-per-request, on-demand billing</a:t>
            </a:r>
          </a:p>
          <a:p>
            <a:pPr marL="0" marR="0" lvl="0" indent="0" algn="l" defTabSz="914400" rtl="0" eaLnBrk="1" fontAlgn="auto" latinLnBrk="0" hangingPunct="1">
              <a:lnSpc>
                <a:spcPct val="100000"/>
              </a:lnSpc>
              <a:spcBef>
                <a:spcPts val="0"/>
              </a:spcBef>
              <a:spcAft>
                <a:spcPts val="300"/>
              </a:spcAft>
              <a:buClrTx/>
              <a:buSzTx/>
              <a:buFontTx/>
              <a:buNone/>
              <a:tabLst/>
              <a:defRPr/>
            </a:pPr>
            <a:r>
              <a:rPr lang="en-US" sz="1200" b="0" i="0" kern="1200" dirty="0">
                <a:solidFill>
                  <a:schemeClr val="tx1"/>
                </a:solidFill>
                <a:effectLst/>
                <a:latin typeface="Amazon Ember Display" panose="020F0603020204020204" pitchFamily="34" charset="0"/>
                <a:ea typeface="+mn-ea"/>
                <a:cs typeface="+mn-cs"/>
              </a:rPr>
              <a:t>Over time, DynamoDB's infrastructure automatically expands and adapts to changing or imbalanced access patterns. The table's capacity is applied to meet your applications access patterns.</a:t>
            </a:r>
          </a:p>
          <a:p>
            <a:pPr marL="0" marR="0" lvl="0" indent="0" algn="l" defTabSz="914400" rtl="0" eaLnBrk="1" fontAlgn="auto" latinLnBrk="0" hangingPunct="1">
              <a:lnSpc>
                <a:spcPct val="100000"/>
              </a:lnSpc>
              <a:spcBef>
                <a:spcPts val="0"/>
              </a:spcBef>
              <a:spcAft>
                <a:spcPts val="300"/>
              </a:spcAft>
              <a:buClrTx/>
              <a:buSzTx/>
              <a:buFontTx/>
              <a:buNone/>
              <a:tabLst/>
              <a:defRPr/>
            </a:pPr>
            <a:endParaRPr lang="en-US" sz="1200" b="0" i="0" kern="1200" dirty="0">
              <a:solidFill>
                <a:schemeClr val="tx1"/>
              </a:solidFill>
              <a:effectLst/>
              <a:latin typeface="Amazon Ember Display" panose="020F0603020204020204" pitchFamily="34" charset="0"/>
              <a:ea typeface="+mn-ea"/>
              <a:cs typeface="+mn-cs"/>
            </a:endParaRPr>
          </a:p>
          <a:p>
            <a:r>
              <a:rPr lang="en-US" sz="1200" b="0" i="0" u="sng" kern="1200" dirty="0">
                <a:solidFill>
                  <a:schemeClr val="tx1"/>
                </a:solidFill>
                <a:effectLst/>
                <a:latin typeface="Amazon Ember" panose="020B0603020204020204" pitchFamily="34" charset="0"/>
                <a:ea typeface="+mn-ea"/>
                <a:cs typeface="+mn-cs"/>
              </a:rPr>
              <a:t>Change tracking with triggers </a:t>
            </a:r>
          </a:p>
          <a:p>
            <a:r>
              <a:rPr lang="en-US" sz="1200" b="0" i="0" kern="1200" dirty="0">
                <a:solidFill>
                  <a:schemeClr val="tx1"/>
                </a:solidFill>
                <a:effectLst/>
                <a:latin typeface="Amazon Ember" panose="020B0603020204020204" pitchFamily="34" charset="0"/>
                <a:ea typeface="+mn-ea"/>
                <a:cs typeface="+mn-cs"/>
              </a:rPr>
              <a:t>DynamoDB now allows you to log all read and write requests to log files you can analyze, in addition to the ability to log all operator actions performed on your table.</a:t>
            </a:r>
          </a:p>
          <a:p>
            <a:endParaRPr lang="en-US" sz="1200" b="0" i="0" kern="1200" dirty="0">
              <a:solidFill>
                <a:schemeClr val="tx1"/>
              </a:solidFill>
              <a:effectLst/>
              <a:latin typeface="Amazon Ember" panose="020B0603020204020204" pitchFamily="34" charset="0"/>
              <a:ea typeface="+mn-ea"/>
              <a:cs typeface="+mn-cs"/>
            </a:endParaRPr>
          </a:p>
          <a:p>
            <a:r>
              <a:rPr lang="en-US" sz="1200" b="0" i="0" u="sng" kern="1200" dirty="0">
                <a:solidFill>
                  <a:schemeClr val="tx1"/>
                </a:solidFill>
                <a:effectLst/>
                <a:latin typeface="Amazon Ember Display" panose="020F0603020204020204" pitchFamily="34" charset="0"/>
                <a:ea typeface="+mn-ea"/>
                <a:cs typeface="+mn-cs"/>
              </a:rPr>
              <a:t>Flexible storage options with table classes and export/import to/from S3 bucket</a:t>
            </a:r>
          </a:p>
          <a:p>
            <a:r>
              <a:rPr lang="en-US" sz="1200" dirty="0"/>
              <a:t>Customers can ch</a:t>
            </a:r>
            <a:r>
              <a:rPr lang="en-US" sz="1200" b="0" i="0" kern="1200" dirty="0">
                <a:solidFill>
                  <a:schemeClr val="tx1"/>
                </a:solidFill>
                <a:effectLst/>
                <a:latin typeface="Amazon Ember Display" panose="020F0603020204020204" pitchFamily="34" charset="0"/>
                <a:ea typeface="+mn-ea"/>
                <a:cs typeface="+mn-cs"/>
              </a:rPr>
              <a:t>oose Standard IA (infrequent access) in place of default storage for each table, which is a billing model that reduces the cost of storage by 60% while charging 24% more for read and write operations.  For huge, infrequently accessed tables, this can save significant costs.  Read and write performance is the same in either mode.  </a:t>
            </a:r>
          </a:p>
          <a:p>
            <a:endParaRPr lang="en-US" sz="1200" b="0" i="0" kern="1200" dirty="0">
              <a:solidFill>
                <a:schemeClr val="tx1"/>
              </a:solidFill>
              <a:effectLst/>
              <a:latin typeface="Amazon Ember Display" panose="020F0603020204020204" pitchFamily="34" charset="0"/>
              <a:ea typeface="+mn-ea"/>
              <a:cs typeface="+mn-cs"/>
            </a:endParaRPr>
          </a:p>
          <a:p>
            <a:r>
              <a:rPr lang="en-US" sz="1200" dirty="0"/>
              <a:t>Exporting a DynamoDB table to an S3 bucket enables you to perform analytics and complex queries on your data using other AWS services such as Athena, AWS Glue, and Lake Formation. DynamoDB table export is a fully managed solution for exporting DynamoDB tables at scale, and is much faster than other workarounds involving table scans. Also, it should be noted that tiered storage </a:t>
            </a:r>
            <a:r>
              <a:rPr lang="en-US" sz="1200" b="0" i="0" kern="1200" dirty="0">
                <a:solidFill>
                  <a:schemeClr val="tx1"/>
                </a:solidFill>
                <a:effectLst/>
                <a:latin typeface="Amazon Ember Display" panose="020F0603020204020204" pitchFamily="34" charset="0"/>
                <a:ea typeface="+mn-ea"/>
                <a:cs typeface="+mn-cs"/>
              </a:rPr>
              <a:t>is a setting that allows customers to choose Standard IA (infrequent access) in place of default storage for each table, thus saving money for tables that are large and infrequently accessed.</a:t>
            </a:r>
          </a:p>
          <a:p>
            <a:endParaRPr lang="en-US" sz="1200" b="0" i="0" kern="1200" dirty="0">
              <a:solidFill>
                <a:schemeClr val="tx1"/>
              </a:solidFill>
              <a:effectLst/>
              <a:latin typeface="Amazon Ember Display" panose="020F0603020204020204" pitchFamily="34" charset="0"/>
              <a:ea typeface="+mn-ea"/>
              <a:cs typeface="+mn-cs"/>
            </a:endParaRPr>
          </a:p>
          <a:p>
            <a:r>
              <a:rPr lang="en-US" sz="1200" b="0" i="0" kern="1200" dirty="0">
                <a:solidFill>
                  <a:schemeClr val="tx1"/>
                </a:solidFill>
                <a:effectLst/>
                <a:latin typeface="Amazon Ember Display" panose="020F0603020204020204" pitchFamily="34" charset="0"/>
                <a:ea typeface="+mn-ea"/>
                <a:cs typeface="+mn-cs"/>
              </a:rPr>
              <a:t>Importing data from S3 is a new fully managed feature (added Q322) that doesn’t require writing code or managing infrastructure to import data into a new DynamoDB table. This process is 66% more cost effective than manual import using provisioned capacity.  Simply put, DynamoDB import from S3 provides the ability to bulk import terabytes of data from S3 into a new DynamoDB table with no code or servers required. </a:t>
            </a:r>
          </a:p>
          <a:p>
            <a:endParaRPr lang="en-US" dirty="0"/>
          </a:p>
        </p:txBody>
      </p:sp>
      <p:sp>
        <p:nvSpPr>
          <p:cNvPr id="4" name="Slide Number Placeholder 3"/>
          <p:cNvSpPr>
            <a:spLocks noGrp="1"/>
          </p:cNvSpPr>
          <p:nvPr>
            <p:ph type="sldNum" sz="quarter" idx="5"/>
          </p:nvPr>
        </p:nvSpPr>
        <p:spPr/>
        <p:txBody>
          <a:bodyPr/>
          <a:lstStyle/>
          <a:p>
            <a:fld id="{9DAF0953-2B6C-4490-9C56-67A627EC76C4}" type="slidenum">
              <a:rPr lang="en-IN" smtClean="0"/>
              <a:t>4</a:t>
            </a:fld>
            <a:endParaRPr lang="en-IN"/>
          </a:p>
        </p:txBody>
      </p:sp>
    </p:spTree>
    <p:extLst>
      <p:ext uri="{BB962C8B-B14F-4D97-AF65-F5344CB8AC3E}">
        <p14:creationId xmlns:p14="http://schemas.microsoft.com/office/powerpoint/2010/main" val="2957647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mazon Ember Display" panose="020F0603020204020204" pitchFamily="34" charset="0"/>
                <a:ea typeface="+mn-ea"/>
                <a:cs typeface="+mn-cs"/>
              </a:rPr>
              <a:t>Additional features and integrations have been added since launch (in 2012):</a:t>
            </a:r>
          </a:p>
          <a:p>
            <a:endParaRPr lang="en-US" sz="1200" b="0" i="0" kern="1200" dirty="0">
              <a:solidFill>
                <a:schemeClr val="tx1"/>
              </a:solidFill>
              <a:effectLst/>
              <a:latin typeface="Amazon Ember Display" panose="020F0603020204020204" pitchFamily="34" charset="0"/>
              <a:ea typeface="+mn-ea"/>
              <a:cs typeface="+mn-cs"/>
            </a:endParaRPr>
          </a:p>
          <a:p>
            <a:r>
              <a:rPr lang="en-US" sz="1200" b="0" i="0" u="sng" kern="1200" dirty="0">
                <a:solidFill>
                  <a:schemeClr val="tx1"/>
                </a:solidFill>
                <a:effectLst/>
                <a:latin typeface="Amazon Ember Display" panose="020F0603020204020204" pitchFamily="34" charset="0"/>
                <a:ea typeface="+mn-ea"/>
                <a:cs typeface="+mn-cs"/>
              </a:rPr>
              <a:t>On-demand backup and restore</a:t>
            </a:r>
          </a:p>
          <a:p>
            <a:r>
              <a:rPr lang="en-US" sz="1200" b="0" i="0" kern="1200" dirty="0">
                <a:solidFill>
                  <a:schemeClr val="tx1"/>
                </a:solidFill>
                <a:effectLst/>
                <a:latin typeface="Arial"/>
                <a:ea typeface="+mn-ea"/>
                <a:cs typeface="+mn-cs"/>
              </a:rPr>
              <a:t>On-demand backup allows you to create full backups of your DynamoDB tables’ data for data archiving, helping you meet your corporate and governmental regulatory requirements. You can back up tables from a few megabytes to hundreds of terabytes of data, with no impact on performance and availability to your production applications. On-demand backup processes back up requests in seconds regardless of the size of your tables so that you don’t have to worry about backup schedules or long-running processes. In addition, you can enable continuous backups for point-in-time recovery. This gives you the ability to restore to any point in the last 35 days down to the per second granularity. All backups are automatically encrypted, cataloged, easily discoverable, and retained until you explicitly delete them. You can execute backup and restore operations with a single click in the AWS Management Console or with a single API call.</a:t>
            </a:r>
          </a:p>
          <a:p>
            <a:endParaRPr lang="en-US" sz="1200" b="0" i="0" kern="1200" dirty="0">
              <a:solidFill>
                <a:schemeClr val="tx1"/>
              </a:solidFill>
              <a:effectLst/>
              <a:latin typeface="Amazon Ember Display" panose="020F0603020204020204" pitchFamily="34" charset="0"/>
              <a:ea typeface="+mn-ea"/>
              <a:cs typeface="+mn-cs"/>
            </a:endParaRPr>
          </a:p>
          <a:p>
            <a:r>
              <a:rPr lang="en-US" sz="1200" b="0" i="0" u="sng" kern="1200" dirty="0">
                <a:solidFill>
                  <a:schemeClr val="tx1"/>
                </a:solidFill>
                <a:effectLst/>
                <a:latin typeface="Amazon Ember Display" panose="020F0603020204020204" pitchFamily="34" charset="0"/>
                <a:ea typeface="+mn-ea"/>
                <a:cs typeface="+mn-cs"/>
              </a:rPr>
              <a:t>Point-in-time-recovery </a:t>
            </a:r>
          </a:p>
          <a:p>
            <a:r>
              <a:rPr lang="en-US" sz="1200" b="0" i="0" kern="1200" dirty="0">
                <a:solidFill>
                  <a:schemeClr val="tx1"/>
                </a:solidFill>
                <a:effectLst/>
                <a:latin typeface="Amazon Ember Display" panose="020F0603020204020204" pitchFamily="34" charset="0"/>
                <a:ea typeface="+mn-ea"/>
                <a:cs typeface="+mn-cs"/>
              </a:rPr>
              <a:t>Point-in-time recovery (PITR), an optional feature, helps protect your DynamoDB tables from accidental write or delete operations. PITR provides zero-impact continuous backups of your DynamoDB table data, and you can restore that table to any point in time up to the second during the preceding 35 days. You can enable PITR or initiate backup and restore operations with a single click in the AWS Management Console or a single API call.</a:t>
            </a:r>
          </a:p>
          <a:p>
            <a:endParaRPr lang="en-US" sz="1200" b="0" i="0" kern="1200" dirty="0">
              <a:solidFill>
                <a:schemeClr val="tx1"/>
              </a:solidFill>
              <a:effectLst/>
              <a:latin typeface="Amazon Ember Display" panose="020F0603020204020204" pitchFamily="34" charset="0"/>
              <a:ea typeface="+mn-ea"/>
              <a:cs typeface="+mn-cs"/>
            </a:endParaRPr>
          </a:p>
          <a:p>
            <a:r>
              <a:rPr lang="en-US" sz="1200" b="0" i="0" u="sng" kern="1200" dirty="0">
                <a:solidFill>
                  <a:schemeClr val="tx1"/>
                </a:solidFill>
                <a:effectLst/>
                <a:latin typeface="Amazon Ember Display" panose="020F0603020204020204" pitchFamily="34" charset="0"/>
                <a:ea typeface="+mn-ea"/>
                <a:cs typeface="+mn-cs"/>
              </a:rPr>
              <a:t>SQL Friendly Developer Tools with SQL Workbench</a:t>
            </a:r>
          </a:p>
          <a:p>
            <a:r>
              <a:rPr lang="en-US" sz="1200" dirty="0"/>
              <a:t>NoSQL Workbench for Amazon DynamoDB is a cross-platform client-side GUI application for modern database development and operations and is available for Windows, macOS, and Linux. NoSQL Workbench is a unified visual IDE tool that provides data modeling, data visualization, and query development features to help you design, create, query, and manage DynamoDB tables.</a:t>
            </a:r>
          </a:p>
          <a:p>
            <a:endParaRPr lang="en-US" sz="1200" b="0" i="0" kern="1200" dirty="0">
              <a:solidFill>
                <a:schemeClr val="tx1"/>
              </a:solidFill>
              <a:effectLst/>
              <a:latin typeface="Amazon Ember Display" panose="020F0603020204020204" pitchFamily="34" charset="0"/>
              <a:ea typeface="+mn-ea"/>
              <a:cs typeface="+mn-cs"/>
            </a:endParaRPr>
          </a:p>
          <a:p>
            <a:r>
              <a:rPr lang="en-US" sz="1200" b="0" i="0" u="sng" kern="1200" dirty="0">
                <a:solidFill>
                  <a:schemeClr val="tx1"/>
                </a:solidFill>
                <a:effectLst/>
                <a:latin typeface="Amazon Ember Display" panose="020F0603020204020204" pitchFamily="34" charset="0"/>
                <a:ea typeface="+mn-ea"/>
                <a:cs typeface="+mn-cs"/>
              </a:rPr>
              <a:t>Time to live (TTL)</a:t>
            </a:r>
          </a:p>
          <a:p>
            <a:r>
              <a:rPr lang="en-US" sz="1200" b="0" i="0" kern="1200" dirty="0">
                <a:solidFill>
                  <a:schemeClr val="tx1"/>
                </a:solidFill>
                <a:effectLst/>
                <a:latin typeface="Amazon Ember Display" panose="020F0603020204020204" pitchFamily="34" charset="0"/>
                <a:ea typeface="+mn-ea"/>
                <a:cs typeface="+mn-cs"/>
              </a:rPr>
              <a:t>Optional feature that finds and deletes data, based on expiration dates set in the application, for no extra charge. Provides an automated means to keep tables from growing unbounded</a:t>
            </a:r>
          </a:p>
          <a:p>
            <a:endParaRPr lang="en-US" sz="1200" b="0" i="0" kern="1200" dirty="0">
              <a:solidFill>
                <a:schemeClr val="tx1"/>
              </a:solidFill>
              <a:effectLst/>
              <a:latin typeface="Amazon Ember Display" panose="020F0603020204020204" pitchFamily="34" charset="0"/>
              <a:ea typeface="+mn-ea"/>
              <a:cs typeface="+mn-cs"/>
            </a:endParaRPr>
          </a:p>
          <a:p>
            <a:r>
              <a:rPr lang="en-US" sz="1200" b="0" i="0" u="sng" kern="1200" dirty="0">
                <a:solidFill>
                  <a:schemeClr val="tx1"/>
                </a:solidFill>
                <a:effectLst/>
                <a:latin typeface="Amazon Ember Display" panose="020F0603020204020204" pitchFamily="34" charset="0"/>
                <a:ea typeface="+mn-ea"/>
                <a:cs typeface="+mn-cs"/>
              </a:rPr>
              <a:t>In-memory performance with DAX</a:t>
            </a:r>
          </a:p>
          <a:p>
            <a:r>
              <a:rPr lang="en-US" sz="1200" b="0" i="0" kern="1200" dirty="0">
                <a:solidFill>
                  <a:schemeClr val="tx1"/>
                </a:solidFill>
                <a:effectLst/>
                <a:latin typeface="Amazon Ember Display" panose="020F0603020204020204" pitchFamily="34" charset="0"/>
                <a:ea typeface="+mn-ea"/>
                <a:cs typeface="+mn-cs"/>
              </a:rPr>
              <a:t>DAX, short for DynamoDB Accelerator is a fully managed, highly-available, in-memory cache for DynamoDB that delivers up to 10x performance improvement going from milliseconds to microseconds, even at millions of requests per second. DAX does all the heavy lifting required to add in-memory acceleration without requiring developers to manage cache invalidation, data population or cluster management. </a:t>
            </a:r>
          </a:p>
          <a:p>
            <a:endParaRPr lang="en-US" sz="1200" b="0" i="0" kern="1200" dirty="0">
              <a:solidFill>
                <a:schemeClr val="tx1"/>
              </a:solidFill>
              <a:effectLst/>
              <a:latin typeface="Amazon Ember Display" panose="020F0603020204020204" pitchFamily="34" charset="0"/>
              <a:ea typeface="+mn-ea"/>
              <a:cs typeface="+mn-cs"/>
            </a:endParaRPr>
          </a:p>
          <a:p>
            <a:pPr marL="0" marR="0" lvl="0" indent="0" algn="l" defTabSz="914400" rtl="0" eaLnBrk="1" fontAlgn="auto" latinLnBrk="0" hangingPunct="1">
              <a:lnSpc>
                <a:spcPct val="100000"/>
              </a:lnSpc>
              <a:spcBef>
                <a:spcPts val="0"/>
              </a:spcBef>
              <a:spcAft>
                <a:spcPts val="300"/>
              </a:spcAft>
              <a:buClrTx/>
              <a:buSzTx/>
              <a:buFontTx/>
              <a:buNone/>
              <a:tabLst/>
              <a:defRPr/>
            </a:pPr>
            <a:r>
              <a:rPr lang="en-US" sz="1200" b="0" i="0" u="sng" kern="1200" dirty="0">
                <a:solidFill>
                  <a:schemeClr val="tx1"/>
                </a:solidFill>
                <a:effectLst/>
                <a:latin typeface="Amazon Ember" panose="020B0603020204020204" pitchFamily="34" charset="0"/>
                <a:ea typeface="+mn-ea"/>
                <a:cs typeface="+mn-cs"/>
              </a:rPr>
              <a:t>Transaction integrity – ACID </a:t>
            </a:r>
            <a:endParaRPr lang="en-US" sz="1200" b="0" i="0" u="sng" kern="1200" dirty="0">
              <a:solidFill>
                <a:schemeClr val="tx1"/>
              </a:solidFill>
              <a:effectLst/>
              <a:latin typeface="Amazon Ember Display" panose="020F0603020204020204" pitchFamily="34" charset="0"/>
              <a:ea typeface="+mn-ea"/>
              <a:cs typeface="+mn-cs"/>
            </a:endParaRPr>
          </a:p>
          <a:p>
            <a:r>
              <a:rPr lang="en-US" sz="1200" b="0" i="0" kern="1200" dirty="0">
                <a:solidFill>
                  <a:schemeClr val="tx1"/>
                </a:solidFill>
                <a:effectLst/>
                <a:latin typeface="Amazon Ember Display" panose="020F0603020204020204" pitchFamily="34" charset="0"/>
                <a:ea typeface="+mn-ea"/>
                <a:cs typeface="+mn-cs"/>
              </a:rPr>
              <a:t>Transactional operations provide atomicity, consistency, isolation and durable guarantees within the region where the write is made originally. Transactions are not supported across regions in global tables.</a:t>
            </a:r>
          </a:p>
          <a:p>
            <a:endParaRPr lang="en-US" sz="1200" b="0" i="0" kern="1200" dirty="0">
              <a:solidFill>
                <a:schemeClr val="tx1"/>
              </a:solidFill>
              <a:effectLst/>
              <a:latin typeface="Amazon Ember Display" panose="020F0603020204020204" pitchFamily="34" charset="0"/>
              <a:ea typeface="+mn-ea"/>
              <a:cs typeface="+mn-cs"/>
            </a:endParaRPr>
          </a:p>
          <a:p>
            <a:r>
              <a:rPr lang="en-US" sz="1200" b="0" i="0" kern="1200" dirty="0">
                <a:solidFill>
                  <a:schemeClr val="tx1"/>
                </a:solidFill>
                <a:effectLst/>
                <a:latin typeface="Amazon Ember Display" panose="020F0603020204020204" pitchFamily="34" charset="0"/>
                <a:ea typeface="+mn-ea"/>
                <a:cs typeface="+mn-cs"/>
              </a:rPr>
              <a:t>Additional Integrations</a:t>
            </a:r>
          </a:p>
          <a:p>
            <a:endParaRPr lang="en-US" sz="1200" b="0" i="0" kern="1200" dirty="0">
              <a:solidFill>
                <a:schemeClr val="tx1"/>
              </a:solidFill>
              <a:effectLst/>
              <a:latin typeface="Amazon Ember Display" panose="020F0603020204020204" pitchFamily="34" charset="0"/>
              <a:ea typeface="+mn-ea"/>
              <a:cs typeface="+mn-cs"/>
            </a:endParaRPr>
          </a:p>
          <a:p>
            <a:r>
              <a:rPr lang="en-US" sz="1200" b="0" i="0" u="sng" kern="1200" dirty="0">
                <a:solidFill>
                  <a:schemeClr val="tx1"/>
                </a:solidFill>
                <a:effectLst/>
                <a:latin typeface="Amazon Ember Display" panose="020F0603020204020204" pitchFamily="34" charset="0"/>
                <a:ea typeface="+mn-ea"/>
                <a:cs typeface="+mn-cs"/>
              </a:rPr>
              <a:t>DDB Streams and Kinesis </a:t>
            </a:r>
          </a:p>
          <a:p>
            <a:pPr marL="0" marR="0" lvl="0" indent="0" algn="l" defTabSz="914400" rtl="0" eaLnBrk="1" fontAlgn="auto" latinLnBrk="0" hangingPunct="1">
              <a:lnSpc>
                <a:spcPct val="100000"/>
              </a:lnSpc>
              <a:spcBef>
                <a:spcPts val="0"/>
              </a:spcBef>
              <a:spcAft>
                <a:spcPts val="300"/>
              </a:spcAft>
              <a:buClrTx/>
              <a:buSzTx/>
              <a:buFontTx/>
              <a:buNone/>
              <a:tabLst/>
              <a:defRPr/>
            </a:pPr>
            <a:r>
              <a:rPr lang="en-US" sz="1200" b="0" i="0" kern="1200" dirty="0">
                <a:solidFill>
                  <a:schemeClr val="tx1"/>
                </a:solidFill>
                <a:effectLst/>
                <a:latin typeface="Amazon Ember Display" panose="020F0603020204020204" pitchFamily="34" charset="0"/>
                <a:ea typeface="+mn-ea"/>
                <a:cs typeface="+mn-cs"/>
              </a:rPr>
              <a:t>Developers can build event-driven routines to react to real time changes in a DynamoDB table with DynamoDB Streams or Kinesis Data Streams. </a:t>
            </a:r>
            <a:r>
              <a:rPr lang="en-US" sz="1200" b="0" i="0" kern="1200" dirty="0">
                <a:solidFill>
                  <a:schemeClr val="tx1"/>
                </a:solidFill>
                <a:effectLst/>
                <a:latin typeface="Amazon Ember" panose="020B0603020204020204" pitchFamily="34" charset="0"/>
                <a:ea typeface="+mn-ea"/>
                <a:cs typeface="+mn-cs"/>
              </a:rPr>
              <a:t>A custom Lambda function can perform any actions you specify, such as sending a notification or initiating a workflow. Note that </a:t>
            </a:r>
            <a:endParaRPr lang="en-US" sz="1200" b="0" i="0" kern="1200" dirty="0">
              <a:solidFill>
                <a:schemeClr val="tx1"/>
              </a:solidFill>
              <a:effectLst/>
              <a:latin typeface="Amazon Ember Display" panose="020F0603020204020204" pitchFamily="34" charset="0"/>
              <a:ea typeface="+mn-ea"/>
              <a:cs typeface="+mn-cs"/>
            </a:endParaRPr>
          </a:p>
          <a:p>
            <a:r>
              <a:rPr lang="en-US" sz="1200" b="0" i="0" kern="1200" dirty="0">
                <a:solidFill>
                  <a:schemeClr val="tx1"/>
                </a:solidFill>
                <a:effectLst/>
                <a:latin typeface="Amazon Ember Display" panose="020F0603020204020204" pitchFamily="34" charset="0"/>
                <a:ea typeface="+mn-ea"/>
                <a:cs typeface="+mn-cs"/>
              </a:rPr>
              <a:t>Streams is only for 24hrs of data for bringing data into Lambda and Kinesis is a formal integration to pull data from DynamoDB.</a:t>
            </a:r>
          </a:p>
          <a:p>
            <a:endParaRPr lang="en-US" sz="1200" b="0" i="0" kern="1200" dirty="0">
              <a:solidFill>
                <a:schemeClr val="tx1"/>
              </a:solidFill>
              <a:effectLst/>
              <a:latin typeface="Amazon Ember Display" panose="020F0603020204020204" pitchFamily="34" charset="0"/>
              <a:ea typeface="+mn-ea"/>
              <a:cs typeface="+mn-cs"/>
            </a:endParaRPr>
          </a:p>
          <a:p>
            <a:r>
              <a:rPr lang="en-US" sz="1200" b="0" i="0" u="sng" kern="1200" dirty="0">
                <a:solidFill>
                  <a:schemeClr val="tx1"/>
                </a:solidFill>
                <a:effectLst/>
                <a:latin typeface="Amazon Ember" panose="020B0603020204020204" pitchFamily="34" charset="0"/>
                <a:ea typeface="+mn-ea"/>
                <a:cs typeface="+mn-cs"/>
              </a:rPr>
              <a:t>CloudWatch Contributor Insights</a:t>
            </a:r>
          </a:p>
          <a:p>
            <a:r>
              <a:rPr lang="en-US" sz="1200" b="0" i="0" kern="1200" dirty="0">
                <a:solidFill>
                  <a:schemeClr val="tx1"/>
                </a:solidFill>
                <a:effectLst/>
                <a:latin typeface="Amazon Ember" panose="020B0603020204020204" pitchFamily="34" charset="0"/>
                <a:ea typeface="+mn-ea"/>
                <a:cs typeface="+mn-cs"/>
              </a:rPr>
              <a:t>CCI is an add-on that shows the most frequently accessed keys from your table's usage patterns, so you can understand any hot key issues and troubleshoot any throttling issues.</a:t>
            </a:r>
          </a:p>
          <a:p>
            <a:endParaRPr lang="en-US" sz="1200" b="0" i="0" u="sng" kern="1200" dirty="0">
              <a:solidFill>
                <a:schemeClr val="tx1"/>
              </a:solidFill>
              <a:effectLst/>
              <a:latin typeface="Amazon Ember" panose="020B0603020204020204" pitchFamily="34" charset="0"/>
              <a:ea typeface="+mn-ea"/>
              <a:cs typeface="+mn-cs"/>
            </a:endParaRPr>
          </a:p>
          <a:p>
            <a:endParaRPr lang="en-US" sz="1200" b="0" i="0" kern="1200" dirty="0">
              <a:solidFill>
                <a:schemeClr val="tx1"/>
              </a:solidFill>
              <a:effectLst/>
              <a:latin typeface="Amazon Ember" panose="020B0603020204020204"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9DAF0953-2B6C-4490-9C56-67A627EC76C4}" type="slidenum">
              <a:rPr lang="en-IN" smtClean="0"/>
              <a:t>5</a:t>
            </a:fld>
            <a:endParaRPr lang="en-IN"/>
          </a:p>
        </p:txBody>
      </p:sp>
    </p:spTree>
    <p:extLst>
      <p:ext uri="{BB962C8B-B14F-4D97-AF65-F5344CB8AC3E}">
        <p14:creationId xmlns:p14="http://schemas.microsoft.com/office/powerpoint/2010/main" val="2017644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a:ea typeface="+mn-ea"/>
                <a:cs typeface="+mn-cs"/>
              </a:rPr>
              <a:t>Global tables build on DynamoDB’s global footprint to provide you with a fully managed, multi-region, and multi-master database that provides fast, local, read and write performance for massively scaled, global applications. Global tables replicate your DynamoDB tables automatically across your choice of AWS Regions. Global tables eliminate the difficult work of replicating data between regions and resolving update conflicts, enabling you to focus on your application’s business logic. In addition, global tables enable your applications to stay highly available even in the unlikely event of isolation or degradation of an entire Region.</a:t>
            </a:r>
            <a:endParaRPr lang="en-US" dirty="0"/>
          </a:p>
        </p:txBody>
      </p:sp>
      <p:sp>
        <p:nvSpPr>
          <p:cNvPr id="4" name="Slide Number Placeholder 3"/>
          <p:cNvSpPr>
            <a:spLocks noGrp="1"/>
          </p:cNvSpPr>
          <p:nvPr>
            <p:ph type="sldNum" sz="quarter" idx="5"/>
          </p:nvPr>
        </p:nvSpPr>
        <p:spPr/>
        <p:txBody>
          <a:bodyPr/>
          <a:lstStyle/>
          <a:p>
            <a:fld id="{9DAF0953-2B6C-4490-9C56-67A627EC76C4}" type="slidenum">
              <a:rPr lang="en-IN" smtClean="0"/>
              <a:t>6</a:t>
            </a:fld>
            <a:endParaRPr lang="en-IN"/>
          </a:p>
        </p:txBody>
      </p:sp>
    </p:spTree>
    <p:extLst>
      <p:ext uri="{BB962C8B-B14F-4D97-AF65-F5344CB8AC3E}">
        <p14:creationId xmlns:p14="http://schemas.microsoft.com/office/powerpoint/2010/main" val="2469825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sz="1200" dirty="0">
                <a:ea typeface="Amazon Ember Display" panose="020F0603020204020204" pitchFamily="34" charset="0"/>
                <a:cs typeface="Amazon Ember Display" panose="020F0603020204020204" pitchFamily="34" charset="0"/>
              </a:rPr>
              <a:t>Disney+, one of the largest global online video streaming platforms, was launched in November 2019 as the home of Disney, Pixar, Marvel, Star Wars, and National Geographic. </a:t>
            </a:r>
            <a:r>
              <a:rPr lang="en-US" sz="1200" dirty="0">
                <a:solidFill>
                  <a:schemeClr val="tx1"/>
                </a:solidFill>
                <a:ea typeface="Amazon Ember Display" panose="020F0603020204020204" pitchFamily="34" charset="0"/>
                <a:cs typeface="Amazon Ember Display" panose="020F0603020204020204" pitchFamily="34" charset="0"/>
              </a:rPr>
              <a:t>DynamoDB is one of the technologies that supports this global footprint. </a:t>
            </a:r>
          </a:p>
          <a:p>
            <a:pPr>
              <a:spcBef>
                <a:spcPts val="0"/>
              </a:spcBef>
              <a:spcAft>
                <a:spcPts val="2880"/>
              </a:spcAft>
            </a:pPr>
            <a:endParaRPr lang="en-US" sz="1200" spc="-32" dirty="0">
              <a:solidFill>
                <a:schemeClr val="accent5"/>
              </a:solidFill>
              <a:ea typeface="Amazon Ember Display" panose="020F0603020204020204" pitchFamily="34" charset="0"/>
              <a:cs typeface="Amazon Ember Display" panose="020F0603020204020204" pitchFamily="34" charset="0"/>
            </a:endParaRPr>
          </a:p>
          <a:p>
            <a:pPr>
              <a:spcBef>
                <a:spcPts val="0"/>
              </a:spcBef>
              <a:spcAft>
                <a:spcPts val="2880"/>
              </a:spcAft>
            </a:pPr>
            <a:r>
              <a:rPr lang="en-US" sz="1200" spc="-32" dirty="0">
                <a:solidFill>
                  <a:schemeClr val="accent5"/>
                </a:solidFill>
                <a:ea typeface="Amazon Ember Display" panose="020F0603020204020204" pitchFamily="34" charset="0"/>
                <a:cs typeface="Amazon Ember Display" panose="020F0603020204020204" pitchFamily="34" charset="0"/>
              </a:rPr>
              <a:t>Disney+ chose DynamoDB to help with:</a:t>
            </a:r>
          </a:p>
          <a:p>
            <a:pPr marL="287327" indent="-274627">
              <a:spcBef>
                <a:spcPts val="0"/>
              </a:spcBef>
              <a:spcAft>
                <a:spcPts val="1400"/>
              </a:spcAft>
              <a:buFont typeface="Arial" panose="020B0604020202020204" pitchFamily="34" charset="0"/>
              <a:buChar char="•"/>
            </a:pPr>
            <a:r>
              <a:rPr lang="en-US" sz="1200" spc="-32" dirty="0">
                <a:solidFill>
                  <a:schemeClr val="tx2"/>
                </a:solidFill>
                <a:ea typeface="Amazon Ember Display" panose="020F0603020204020204" pitchFamily="34" charset="0"/>
                <a:cs typeface="Amazon Ember Display" panose="020F0603020204020204" pitchFamily="34" charset="0"/>
              </a:rPr>
              <a:t>Utilizing multi-Region replication with single-digit latency to shift traffic without experiencing data issues</a:t>
            </a:r>
          </a:p>
          <a:p>
            <a:pPr marL="287327" indent="-274627">
              <a:spcBef>
                <a:spcPts val="0"/>
              </a:spcBef>
              <a:spcAft>
                <a:spcPts val="1400"/>
              </a:spcAft>
              <a:buFont typeface="Arial" panose="020B0604020202020204" pitchFamily="34" charset="0"/>
              <a:buChar char="•"/>
            </a:pPr>
            <a:r>
              <a:rPr lang="en-US" sz="1200" spc="-32" dirty="0">
                <a:solidFill>
                  <a:schemeClr val="tx2"/>
                </a:solidFill>
                <a:ea typeface="Amazon Ember Display" panose="020F0603020204020204" pitchFamily="34" charset="0"/>
                <a:cs typeface="Amazon Ember Display" panose="020F0603020204020204" pitchFamily="34" charset="0"/>
              </a:rPr>
              <a:t>Adding another AWS Region in global tables to launch into new countries, providing low latency</a:t>
            </a:r>
          </a:p>
          <a:p>
            <a:pPr marL="287327" indent="-274627">
              <a:spcBef>
                <a:spcPts val="0"/>
              </a:spcBef>
              <a:spcAft>
                <a:spcPts val="1400"/>
              </a:spcAft>
              <a:buFont typeface="Arial" panose="020B0604020202020204" pitchFamily="34" charset="0"/>
              <a:buChar char="•"/>
            </a:pPr>
            <a:r>
              <a:rPr lang="en-US" sz="1200" spc="-32" dirty="0">
                <a:solidFill>
                  <a:schemeClr val="tx2"/>
                </a:solidFill>
                <a:ea typeface="Amazon Ember Display" panose="020F0603020204020204" pitchFamily="34" charset="0"/>
                <a:cs typeface="Amazon Ember Display" panose="020F0603020204020204" pitchFamily="34" charset="0"/>
              </a:rPr>
              <a:t>Scaling Recommendations and Bookmarks with little to no operational overhead</a:t>
            </a:r>
          </a:p>
          <a:p>
            <a:pPr marL="287327" indent="-274627">
              <a:spcBef>
                <a:spcPts val="0"/>
              </a:spcBef>
              <a:spcAft>
                <a:spcPts val="1400"/>
              </a:spcAft>
              <a:buFont typeface="Arial" panose="020B0604020202020204" pitchFamily="34" charset="0"/>
              <a:buChar char="•"/>
            </a:pPr>
            <a:r>
              <a:rPr lang="en-US" sz="1200" spc="-32" dirty="0">
                <a:solidFill>
                  <a:schemeClr val="tx2"/>
                </a:solidFill>
                <a:ea typeface="Amazon Ember Display" panose="020F0603020204020204" pitchFamily="34" charset="0"/>
                <a:cs typeface="Amazon Ember Display" panose="020F0603020204020204" pitchFamily="34" charset="0"/>
              </a:rPr>
              <a:t>Having the ability to switch back and forth between on-demand and provisioned capacity modes when entering new Regions</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US" sz="1200" dirty="0">
              <a:ea typeface="Amazon Ember Display" panose="020F0603020204020204" pitchFamily="34" charset="0"/>
              <a:cs typeface="Amazon Ember Display" panose="020F0603020204020204" pitchFamily="34" charset="0"/>
            </a:endParaRPr>
          </a:p>
          <a:p>
            <a:pPr marL="0" marR="0" lvl="0" indent="0" algn="l" defTabSz="731520" rtl="0" eaLnBrk="1" fontAlgn="auto" latinLnBrk="0" hangingPunct="1">
              <a:lnSpc>
                <a:spcPct val="100000"/>
              </a:lnSpc>
              <a:spcBef>
                <a:spcPts val="0"/>
              </a:spcBef>
              <a:spcAft>
                <a:spcPts val="0"/>
              </a:spcAft>
              <a:buClrTx/>
              <a:buSzTx/>
              <a:buFontTx/>
              <a:buNone/>
              <a:tabLst/>
              <a:defRPr/>
            </a:pPr>
            <a:r>
              <a:rPr lang="en-US" sz="1200" dirty="0">
                <a:ea typeface="Amazon Ember Display" panose="020F0603020204020204" pitchFamily="34" charset="0"/>
                <a:cs typeface="Amazon Ember Display" panose="020F0603020204020204" pitchFamily="34" charset="0"/>
              </a:rPr>
              <a:t>---</a:t>
            </a:r>
          </a:p>
          <a:p>
            <a:r>
              <a:rPr lang="en-US" sz="1200" dirty="0"/>
              <a:t>For reference: </a:t>
            </a:r>
          </a:p>
          <a:p>
            <a:r>
              <a:rPr lang="en-US" sz="1200" dirty="0" err="1"/>
              <a:t>Re:Invent</a:t>
            </a:r>
            <a:r>
              <a:rPr lang="en-US" sz="1200" dirty="0"/>
              <a:t> 2020 session - https://</a:t>
            </a:r>
            <a:r>
              <a:rPr lang="en-US" sz="1200" dirty="0" err="1"/>
              <a:t>virtual.awsevents.com</a:t>
            </a:r>
            <a:r>
              <a:rPr lang="en-US" sz="1200" dirty="0"/>
              <a:t>/media/1_1fk94c1l</a:t>
            </a:r>
          </a:p>
          <a:p>
            <a:endParaRPr lang="en-US" sz="1200" dirty="0"/>
          </a:p>
          <a:p>
            <a:r>
              <a:rPr lang="en-US" sz="1200" dirty="0"/>
              <a:t>----</a:t>
            </a:r>
          </a:p>
          <a:p>
            <a:endParaRPr lang="en-US" sz="1200" dirty="0"/>
          </a:p>
          <a:p>
            <a:pPr>
              <a:spcBef>
                <a:spcPts val="0"/>
              </a:spcBef>
              <a:spcAft>
                <a:spcPts val="2880"/>
              </a:spcAft>
            </a:pPr>
            <a:r>
              <a:rPr lang="en-US" sz="1200" dirty="0">
                <a:solidFill>
                  <a:schemeClr val="tx1"/>
                </a:solidFill>
                <a:ea typeface="Amazon Ember Display" panose="020F0603020204020204" pitchFamily="34" charset="0"/>
                <a:cs typeface="Amazon Ember Display" panose="020F0603020204020204" pitchFamily="34" charset="0"/>
              </a:rPr>
              <a:t>Dropbox experienced a capacity crunch in its on-premises metadata store, using MySQL, due to fast data growth. They had less than two years until their on-premises system would reach maximum capacity, so they pursued a fully managed cloud solution with AWS. </a:t>
            </a:r>
            <a:r>
              <a:rPr lang="en-US" sz="1200" spc="-32" dirty="0">
                <a:solidFill>
                  <a:schemeClr val="accent5"/>
                </a:solidFill>
                <a:ea typeface="Amazon Ember Display" panose="020F0603020204020204" pitchFamily="34" charset="0"/>
                <a:cs typeface="Amazon Ember Display" panose="020F0603020204020204" pitchFamily="34" charset="0"/>
              </a:rPr>
              <a:t>Dropbox chose DynamoDB and Amazon S3:</a:t>
            </a:r>
          </a:p>
          <a:p>
            <a:pPr>
              <a:spcBef>
                <a:spcPts val="0"/>
              </a:spcBef>
              <a:spcAft>
                <a:spcPts val="2880"/>
              </a:spcAft>
            </a:pPr>
            <a:endParaRPr lang="en-US" sz="1200" spc="-32" dirty="0">
              <a:solidFill>
                <a:schemeClr val="accent5"/>
              </a:solidFill>
              <a:ea typeface="Amazon Ember Display" panose="020F0603020204020204" pitchFamily="34" charset="0"/>
              <a:cs typeface="Amazon Ember Display" panose="020F0603020204020204" pitchFamily="34" charset="0"/>
            </a:endParaRPr>
          </a:p>
          <a:p>
            <a:pPr marL="342887" indent="-342887">
              <a:spcBef>
                <a:spcPts val="0"/>
              </a:spcBef>
              <a:buFont typeface="Arial" panose="020B0604020202020204" pitchFamily="34" charset="0"/>
              <a:buChar char="•"/>
            </a:pPr>
            <a:r>
              <a:rPr lang="en-US" sz="1200" spc="-32" dirty="0">
                <a:solidFill>
                  <a:schemeClr val="tx2"/>
                </a:solidFill>
                <a:ea typeface="Amazon Ember Display" panose="020F0603020204020204" pitchFamily="34" charset="0"/>
                <a:cs typeface="Amazon Ember Display" panose="020F0603020204020204" pitchFamily="34" charset="0"/>
              </a:rPr>
              <a:t>To migrate audit log data from a legacy database in less than 2 weeks, and launch metadata storage system in one year</a:t>
            </a:r>
          </a:p>
          <a:p>
            <a:pPr marL="342887" indent="-342887">
              <a:spcBef>
                <a:spcPts val="0"/>
              </a:spcBef>
              <a:buFont typeface="Arial" panose="020B0604020202020204" pitchFamily="34" charset="0"/>
              <a:buChar char="•"/>
            </a:pPr>
            <a:r>
              <a:rPr lang="en-US" sz="1200" spc="-32" dirty="0">
                <a:solidFill>
                  <a:schemeClr val="tx2"/>
                </a:solidFill>
                <a:ea typeface="Amazon Ember Display" panose="020F0603020204020204" pitchFamily="34" charset="0"/>
                <a:cs typeface="Amazon Ember Display" panose="020F0603020204020204" pitchFamily="34" charset="0"/>
              </a:rPr>
              <a:t>To scale for virtually unlimited user metadata, with high performance, ingesting data during migration of up to 600K queries per second </a:t>
            </a:r>
          </a:p>
          <a:p>
            <a:pPr marL="342887" indent="-342887">
              <a:buFont typeface="Arial" panose="020B0604020202020204" pitchFamily="34" charset="0"/>
              <a:buChar char="•"/>
            </a:pPr>
            <a:r>
              <a:rPr lang="en-US" sz="1200" spc="-32" dirty="0">
                <a:solidFill>
                  <a:schemeClr val="tx2"/>
                </a:solidFill>
                <a:ea typeface="Amazon Ember Display" panose="020F0603020204020204" pitchFamily="34" charset="0"/>
                <a:cs typeface="Amazon Ember Display" panose="020F0603020204020204" pitchFamily="34" charset="0"/>
              </a:rPr>
              <a:t>To save money, specifically millions of dollars in expansion costs and significantly reduced per-user gigabyte costs by a factor of 5.5</a:t>
            </a:r>
          </a:p>
          <a:p>
            <a:endParaRPr lang="en-US" dirty="0"/>
          </a:p>
          <a:p>
            <a:r>
              <a:rPr lang="en-US" dirty="0"/>
              <a:t>Result:</a:t>
            </a:r>
          </a:p>
          <a:p>
            <a:pPr marL="285750" indent="-285750" defTabSz="380985">
              <a:spcAft>
                <a:spcPts val="600"/>
              </a:spcAft>
              <a:buClr>
                <a:srgbClr val="027FAA"/>
              </a:buClr>
              <a:buFont typeface="Wingdings" panose="05000000000000000000" pitchFamily="2" charset="2"/>
              <a:buChar char="§"/>
              <a:defRPr/>
            </a:pPr>
            <a:r>
              <a:rPr lang="en-US" sz="1200" dirty="0">
                <a:latin typeface="Amazon Ember Display" panose="020F0603020204020204" pitchFamily="34" charset="0"/>
                <a:ea typeface="Amazon Ember Display" panose="020F0603020204020204" pitchFamily="34" charset="0"/>
                <a:cs typeface="Amazon Ember Display" panose="020F0603020204020204" pitchFamily="34" charset="0"/>
              </a:rPr>
              <a:t>Utilize Amazon DynamoDB for the hot storage layer, ingesting logging data to six DynamoDB tables at 4000-6000 writes per second per table with each table storing 50-80GB daily.</a:t>
            </a:r>
          </a:p>
          <a:p>
            <a:pPr marL="285750" indent="-285750" defTabSz="380985">
              <a:spcAft>
                <a:spcPts val="600"/>
              </a:spcAft>
              <a:buClr>
                <a:srgbClr val="027FAA"/>
              </a:buClr>
              <a:buFont typeface="Wingdings" panose="05000000000000000000" pitchFamily="2" charset="2"/>
              <a:buChar char="§"/>
              <a:defRPr/>
            </a:pPr>
            <a:r>
              <a:rPr lang="en-US" sz="1200" dirty="0">
                <a:latin typeface="Amazon Ember Display" panose="020F0603020204020204" pitchFamily="34" charset="0"/>
                <a:ea typeface="Amazon Ember Display" panose="020F0603020204020204" pitchFamily="34" charset="0"/>
                <a:cs typeface="Amazon Ember Display" panose="020F0603020204020204" pitchFamily="34" charset="0"/>
              </a:rPr>
              <a:t>Offload data to Amazon S3 at the end of the day for permanent storage after which the tables in DynamoDB are deleted.</a:t>
            </a:r>
          </a:p>
          <a:p>
            <a:pPr marL="285750" indent="-285750" defTabSz="380985">
              <a:spcAft>
                <a:spcPts val="600"/>
              </a:spcAft>
              <a:buClr>
                <a:srgbClr val="027FAA"/>
              </a:buClr>
              <a:buFont typeface="Wingdings" panose="05000000000000000000" pitchFamily="2" charset="2"/>
              <a:buChar char="§"/>
              <a:defRPr/>
            </a:pPr>
            <a:r>
              <a:rPr lang="en-US" sz="1200" dirty="0">
                <a:latin typeface="Amazon Ember Display" panose="020F0603020204020204" pitchFamily="34" charset="0"/>
                <a:ea typeface="Amazon Ember Display" panose="020F0603020204020204" pitchFamily="34" charset="0"/>
                <a:cs typeface="Amazon Ember Display" panose="020F0603020204020204" pitchFamily="34" charset="0"/>
              </a:rPr>
              <a:t>By using Amazon DynamoDB and Amazon S3, the Dropbox </a:t>
            </a:r>
            <a:r>
              <a:rPr lang="en-US" sz="1200" dirty="0" err="1">
                <a:latin typeface="Amazon Ember Display" panose="020F0603020204020204" pitchFamily="34" charset="0"/>
                <a:ea typeface="Amazon Ember Display" panose="020F0603020204020204" pitchFamily="34" charset="0"/>
                <a:cs typeface="Amazon Ember Display" panose="020F0603020204020204" pitchFamily="34" charset="0"/>
              </a:rPr>
              <a:t>Alki</a:t>
            </a:r>
            <a:r>
              <a:rPr lang="en-US" sz="1200" dirty="0">
                <a:latin typeface="Amazon Ember Display" panose="020F0603020204020204" pitchFamily="34" charset="0"/>
                <a:ea typeface="Amazon Ember Display" panose="020F0603020204020204" pitchFamily="34" charset="0"/>
                <a:cs typeface="Amazon Ember Display" panose="020F0603020204020204" pitchFamily="34" charset="0"/>
              </a:rPr>
              <a:t> team was able to rapidly launch a durable, scalable metadata storage that has resulted in massive cost savings for Dropbox.</a:t>
            </a:r>
          </a:p>
          <a:p>
            <a:endParaRPr lang="en-US" dirty="0"/>
          </a:p>
          <a:p>
            <a:r>
              <a:rPr lang="en-US" dirty="0"/>
              <a:t>----</a:t>
            </a:r>
          </a:p>
          <a:p>
            <a:endParaRPr lang="en-US" dirty="0"/>
          </a:p>
          <a:p>
            <a:r>
              <a:rPr lang="en-US" dirty="0"/>
              <a:t>For reference: </a:t>
            </a:r>
          </a:p>
          <a:p>
            <a:pPr marL="171450" indent="-171450">
              <a:buFont typeface="Arial" panose="020B0604020202020204" pitchFamily="34" charset="0"/>
              <a:buChar char="•"/>
            </a:pPr>
            <a:r>
              <a:rPr lang="en-US" dirty="0"/>
              <a:t>Dropbox AWS case study - https://</a:t>
            </a:r>
            <a:r>
              <a:rPr lang="en-US" dirty="0" err="1"/>
              <a:t>aws.amazon.com</a:t>
            </a:r>
            <a:r>
              <a:rPr lang="en-US" dirty="0"/>
              <a:t>/solutions/case-studies/</a:t>
            </a:r>
            <a:r>
              <a:rPr lang="en-US" dirty="0" err="1"/>
              <a:t>dropbox</a:t>
            </a:r>
            <a:r>
              <a:rPr lang="en-US" dirty="0"/>
              <a:t>-</a:t>
            </a:r>
            <a:r>
              <a:rPr lang="en-US" dirty="0" err="1"/>
              <a:t>dynamodb</a:t>
            </a:r>
            <a:r>
              <a:rPr lang="en-US" dirty="0"/>
              <a:t>-case-study/</a:t>
            </a:r>
          </a:p>
          <a:p>
            <a:pPr marL="171450" indent="-171450">
              <a:buFont typeface="Arial" panose="020B0604020202020204" pitchFamily="34" charset="0"/>
              <a:buChar char="•"/>
            </a:pPr>
            <a:r>
              <a:rPr lang="en-US" dirty="0"/>
              <a:t>Dropbox </a:t>
            </a:r>
            <a:r>
              <a:rPr lang="en-US" dirty="0" err="1"/>
              <a:t>re:Invent</a:t>
            </a:r>
            <a:r>
              <a:rPr lang="en-US" dirty="0"/>
              <a:t> 2020 session - https://</a:t>
            </a:r>
            <a:r>
              <a:rPr lang="en-US" dirty="0" err="1"/>
              <a:t>virtual.awsevents.com</a:t>
            </a:r>
            <a:r>
              <a:rPr lang="en-US" dirty="0"/>
              <a:t>/media/1_9qr7wzqh</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a:lnSpc>
                <a:spcPct val="90000"/>
              </a:lnSpc>
              <a:spcBef>
                <a:spcPts val="0"/>
              </a:spcBef>
              <a:spcAft>
                <a:spcPts val="2880"/>
              </a:spcAft>
            </a:pPr>
            <a:r>
              <a:rPr lang="en-US" sz="1400" kern="1200" spc="-32" dirty="0">
                <a:solidFill>
                  <a:schemeClr val="tx2"/>
                </a:solidFill>
                <a:ea typeface="Amazon Ember Light" panose="020B0403020204020204" pitchFamily="34" charset="0"/>
                <a:cs typeface="Amazon Ember Light" panose="020B0403020204020204" pitchFamily="34" charset="0"/>
              </a:rPr>
              <a:t>Snap tackles massive-scale spikes </a:t>
            </a:r>
          </a:p>
          <a:p>
            <a:pPr>
              <a:lnSpc>
                <a:spcPct val="90000"/>
              </a:lnSpc>
              <a:spcBef>
                <a:spcPts val="0"/>
              </a:spcBef>
            </a:pPr>
            <a:r>
              <a:rPr lang="en-US" dirty="0"/>
              <a:t>Snap modernized Snapchat’s architecture using microservices built around services like </a:t>
            </a:r>
            <a:r>
              <a:rPr lang="en-US" dirty="0">
                <a:hlinkClick r:id="rId3"/>
              </a:rPr>
              <a:t>Amazon DynamoDB</a:t>
            </a:r>
            <a:r>
              <a:rPr lang="en-US" dirty="0"/>
              <a:t>. Migrating to Amazon DynamoDB has helped Snap optimize annual infrastructure costs significantly—in addition to providing low latency and operational reliability for core use cases like messaging and our friend graph."</a:t>
            </a:r>
            <a:br>
              <a:rPr lang="en-US" dirty="0"/>
            </a:br>
            <a:endParaRPr lang="en-US" sz="1200" kern="1200" spc="-32" dirty="0">
              <a:solidFill>
                <a:schemeClr val="tx2"/>
              </a:solidFill>
              <a:ea typeface="Amazon Ember Light" panose="020B0403020204020204" pitchFamily="34" charset="0"/>
              <a:cs typeface="Amazon Ember Light" panose="020B0403020204020204" pitchFamily="34" charset="0"/>
            </a:endParaRPr>
          </a:p>
          <a:p>
            <a:pPr>
              <a:lnSpc>
                <a:spcPct val="90000"/>
              </a:lnSpc>
            </a:pPr>
            <a:r>
              <a:rPr lang="en-US" sz="1200" kern="1200" spc="-32" dirty="0">
                <a:solidFill>
                  <a:schemeClr val="accent5"/>
                </a:solidFill>
                <a:ea typeface="Amazon Ember Light" panose="020B0403020204020204" pitchFamily="34" charset="0"/>
                <a:cs typeface="Amazon Ember Light" panose="020B0403020204020204" pitchFamily="34" charset="0"/>
              </a:rPr>
              <a:t>Result:</a:t>
            </a:r>
          </a:p>
          <a:p>
            <a:pPr marL="171450" indent="-171450">
              <a:lnSpc>
                <a:spcPct val="90000"/>
              </a:lnSpc>
              <a:buFont typeface="Arial" panose="020B0604020202020204" pitchFamily="34" charset="0"/>
              <a:buChar char="•"/>
            </a:pPr>
            <a:r>
              <a:rPr lang="en-US" sz="1200" kern="1200" spc="-32" dirty="0">
                <a:solidFill>
                  <a:schemeClr val="tx2"/>
                </a:solidFill>
                <a:ea typeface="Amazon Ember Light" panose="020B0403020204020204" pitchFamily="34" charset="0"/>
                <a:cs typeface="Amazon Ember Light" panose="020B0403020204020204" pitchFamily="34" charset="0"/>
              </a:rPr>
              <a:t>Optimized annual infrastructure costs significantly  (reduce cost)</a:t>
            </a:r>
          </a:p>
          <a:p>
            <a:pPr marL="171450" indent="-171450">
              <a:lnSpc>
                <a:spcPct val="90000"/>
              </a:lnSpc>
              <a:buFont typeface="Arial" panose="020B0604020202020204" pitchFamily="34" charset="0"/>
              <a:buChar char="•"/>
            </a:pPr>
            <a:r>
              <a:rPr lang="en-US" dirty="0"/>
              <a:t>Amazon DynamoDB to handle more than 10 million queries per second during peak hours—and with high availability and operational reliability (tackle scale)</a:t>
            </a:r>
            <a:endParaRPr lang="en-US" sz="1200" dirty="0">
              <a:latin typeface="Amazon Ember Display" panose="020F0603020204020204" pitchFamily="34" charset="0"/>
            </a:endParaRPr>
          </a:p>
          <a:p>
            <a:pPr marL="171450" indent="-171450">
              <a:lnSpc>
                <a:spcPct val="90000"/>
              </a:lnSpc>
              <a:buFont typeface="Arial" panose="020B0604020202020204" pitchFamily="34" charset="0"/>
              <a:buChar char="•"/>
            </a:pPr>
            <a:r>
              <a:rPr lang="en-US" sz="1200" dirty="0">
                <a:latin typeface="Amazon Ember Display" panose="020F0603020204020204" pitchFamily="34" charset="0"/>
                <a:ea typeface="Amazon Ember Display" panose="020F0603020204020204" pitchFamily="34" charset="0"/>
                <a:cs typeface="Amazon Ember Display" panose="020F0603020204020204" pitchFamily="34" charset="0"/>
              </a:rPr>
              <a:t>Reduced the median latency of sending Snaps by over 20%.</a:t>
            </a:r>
          </a:p>
          <a:p>
            <a:pPr marL="171450" indent="-171450">
              <a:lnSpc>
                <a:spcPct val="90000"/>
              </a:lnSpc>
              <a:buFont typeface="Arial" panose="020B0604020202020204" pitchFamily="34" charset="0"/>
              <a:buChar char="•"/>
            </a:pPr>
            <a:r>
              <a:rPr lang="en-US" sz="1200" dirty="0">
                <a:latin typeface="Amazon Ember Display" panose="020F0603020204020204" pitchFamily="34" charset="0"/>
                <a:ea typeface="Amazon Ember Display" panose="020F0603020204020204" pitchFamily="34" charset="0"/>
                <a:cs typeface="Amazon Ember Display" panose="020F0603020204020204" pitchFamily="34" charset="0"/>
              </a:rPr>
              <a:t>Support 290 million </a:t>
            </a:r>
            <a:r>
              <a:rPr lang="en-US" sz="1200" dirty="0" err="1">
                <a:latin typeface="Amazon Ember Display" panose="020F0603020204020204" pitchFamily="34" charset="0"/>
                <a:ea typeface="Amazon Ember Display" panose="020F0603020204020204" pitchFamily="34" charset="0"/>
                <a:cs typeface="Amazon Ember Display" panose="020F0603020204020204" pitchFamily="34" charset="0"/>
              </a:rPr>
              <a:t>Snapchatters</a:t>
            </a:r>
            <a:r>
              <a:rPr lang="en-US" sz="1200" dirty="0">
                <a:latin typeface="Amazon Ember Display" panose="020F0603020204020204" pitchFamily="34" charset="0"/>
                <a:ea typeface="Amazon Ember Display" panose="020F0603020204020204" pitchFamily="34" charset="0"/>
                <a:cs typeface="Amazon Ember Display" panose="020F0603020204020204" pitchFamily="34" charset="0"/>
              </a:rPr>
              <a:t> on averaging sending billions of pictures and video messages.</a:t>
            </a:r>
          </a:p>
          <a:p>
            <a:pPr marL="551159" indent="-363206">
              <a:lnSpc>
                <a:spcPct val="90000"/>
              </a:lnSpc>
              <a:spcAft>
                <a:spcPts val="2880"/>
              </a:spcAft>
              <a:buFont typeface="Arial" panose="020B0604020202020204" pitchFamily="34" charset="0"/>
              <a:buChar char="•"/>
            </a:pPr>
            <a:endParaRPr lang="en-US" dirty="0"/>
          </a:p>
          <a:p>
            <a:r>
              <a:rPr lang="en-US" dirty="0"/>
              <a:t>--- </a:t>
            </a:r>
          </a:p>
          <a:p>
            <a:endParaRPr lang="en-US" dirty="0"/>
          </a:p>
          <a:p>
            <a:r>
              <a:rPr lang="en-US" dirty="0"/>
              <a:t>For reference: </a:t>
            </a:r>
          </a:p>
          <a:p>
            <a:r>
              <a:rPr lang="en-US" dirty="0"/>
              <a:t>* Snap case study - https://</a:t>
            </a:r>
            <a:r>
              <a:rPr lang="en-US" dirty="0" err="1"/>
              <a:t>aws.amazon.com</a:t>
            </a:r>
            <a:r>
              <a:rPr lang="en-US" dirty="0"/>
              <a:t>/solutions/case-studies/snap-</a:t>
            </a:r>
            <a:r>
              <a:rPr lang="en-US" dirty="0" err="1"/>
              <a:t>dynamodb</a:t>
            </a:r>
            <a:r>
              <a:rPr lang="en-US" dirty="0"/>
              <a:t>/?did=</a:t>
            </a:r>
            <a:r>
              <a:rPr lang="en-US" dirty="0" err="1"/>
              <a:t>cr_card&amp;trk</a:t>
            </a:r>
            <a:r>
              <a:rPr lang="en-US" dirty="0"/>
              <a:t>=</a:t>
            </a:r>
            <a:r>
              <a:rPr lang="en-US" dirty="0" err="1"/>
              <a:t>cr_card</a:t>
            </a:r>
            <a:r>
              <a:rPr lang="en-US" dirty="0"/>
              <a:t>    (note, there are several Snap case studies, this is the latest from 2022)</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Samsubg</a:t>
            </a: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Use case: </a:t>
            </a:r>
            <a:r>
              <a:rPr lang="en-US" sz="1200" spc="-32" dirty="0">
                <a:solidFill>
                  <a:schemeClr val="tx1"/>
                </a:solidFill>
                <a:latin typeface="+mn-lt"/>
                <a:ea typeface="Amazon Ember Light" panose="020B0403020204020204" pitchFamily="34" charset="0"/>
                <a:cs typeface="Amazon Ember Light" panose="020B0403020204020204" pitchFamily="34" charset="0"/>
              </a:rPr>
              <a:t>Backup and restore on mobile app for 300 million users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Migrated from Cassandra to DynamoDB. T</a:t>
            </a:r>
            <a:r>
              <a:rPr lang="en-US" baseline="0" dirty="0"/>
              <a:t>hings started well on Cassandra, but managing at scale is costly and complex. It’s particularly difficult to find the expertise to support Cassandra. Samsung used to have a number of people maintaining a Cassandra cluster. After migrating to DynamoDB, those people now focus on the mobile app and not on the database.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Results:</a:t>
            </a:r>
          </a:p>
          <a:p>
            <a:pPr marL="457200" indent="-457200">
              <a:lnSpc>
                <a:spcPct val="90000"/>
              </a:lnSpc>
              <a:spcBef>
                <a:spcPts val="0"/>
              </a:spcBef>
              <a:spcAft>
                <a:spcPts val="1400"/>
              </a:spcAft>
              <a:buFont typeface="Arial" panose="020B0604020202020204" pitchFamily="34" charset="0"/>
              <a:buChar char="•"/>
            </a:pPr>
            <a:r>
              <a:rPr lang="en-US" spc="-32" dirty="0">
                <a:solidFill>
                  <a:schemeClr val="tx1"/>
                </a:solidFill>
                <a:latin typeface="+mn-lt"/>
                <a:ea typeface="Amazon Ember Light" panose="020B0403020204020204" pitchFamily="34" charset="0"/>
                <a:cs typeface="Amazon Ember Light" panose="020B0403020204020204" pitchFamily="34" charset="0"/>
              </a:rPr>
              <a:t>70 percent cost savings by greatly reducing operational maintenance</a:t>
            </a:r>
          </a:p>
          <a:p>
            <a:pPr marL="457200" indent="-457200">
              <a:lnSpc>
                <a:spcPct val="90000"/>
              </a:lnSpc>
              <a:spcBef>
                <a:spcPts val="0"/>
              </a:spcBef>
              <a:spcAft>
                <a:spcPts val="1400"/>
              </a:spcAft>
              <a:buFont typeface="Arial" panose="020B0604020202020204" pitchFamily="34" charset="0"/>
              <a:buChar char="•"/>
            </a:pPr>
            <a:r>
              <a:rPr lang="en-US" spc="-32" dirty="0">
                <a:solidFill>
                  <a:schemeClr val="tx1"/>
                </a:solidFill>
                <a:latin typeface="+mn-lt"/>
                <a:ea typeface="Amazon Ember Light" panose="020B0403020204020204" pitchFamily="34" charset="0"/>
                <a:cs typeface="Amazon Ember Light" panose="020B0403020204020204" pitchFamily="34" charset="0"/>
              </a:rPr>
              <a:t>More stable, lower risk from DynamoDB consistent performance</a:t>
            </a:r>
          </a:p>
          <a:p>
            <a:pPr marL="457200" indent="-457200">
              <a:lnSpc>
                <a:spcPct val="90000"/>
              </a:lnSpc>
              <a:spcBef>
                <a:spcPts val="0"/>
              </a:spcBef>
              <a:spcAft>
                <a:spcPts val="1400"/>
              </a:spcAft>
              <a:buFont typeface="Arial" panose="020B0604020202020204" pitchFamily="34" charset="0"/>
              <a:buChar char="•"/>
            </a:pPr>
            <a:r>
              <a:rPr lang="en-US" spc="-32" dirty="0">
                <a:solidFill>
                  <a:schemeClr val="tx1"/>
                </a:solidFill>
                <a:latin typeface="+mn-lt"/>
                <a:ea typeface="Amazon Ember Light" panose="020B0403020204020204" pitchFamily="34" charset="0"/>
                <a:cs typeface="Amazon Ember Light" panose="020B0403020204020204" pitchFamily="34" charset="0"/>
              </a:rPr>
              <a:t>Meets greater and growing scale to fulfill all customer demand with almost 1 PB in DynamoDB, 130 million daily API requests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9DAF0953-2B6C-4490-9C56-67A627EC76C4}" type="slidenum">
              <a:rPr lang="en-IN" smtClean="0"/>
              <a:t>7</a:t>
            </a:fld>
            <a:endParaRPr lang="en-IN"/>
          </a:p>
        </p:txBody>
      </p:sp>
    </p:spTree>
    <p:extLst>
      <p:ext uri="{BB962C8B-B14F-4D97-AF65-F5344CB8AC3E}">
        <p14:creationId xmlns:p14="http://schemas.microsoft.com/office/powerpoint/2010/main" val="1775235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Based on questions submitted by the specific batch</a:t>
            </a:r>
            <a:endParaRPr lang="en-US"/>
          </a:p>
          <a:p>
            <a:r>
              <a:rPr lang="en-US">
                <a:sym typeface="+mn-ea"/>
              </a:rPr>
              <a:t>To be structured as a discussion</a:t>
            </a:r>
            <a:endParaRPr lang="en-US"/>
          </a:p>
          <a:p>
            <a:r>
              <a:rPr lang="en-US">
                <a:sym typeface="+mn-ea"/>
              </a:rPr>
              <a:t>Mentor can share personal project experiences if needed</a:t>
            </a:r>
            <a:endParaRPr lang="en-US"/>
          </a:p>
          <a:p>
            <a:r>
              <a:rPr lang="en-US">
                <a:sym typeface="+mn-ea"/>
              </a:rPr>
              <a:t>If applicable mentor can share any relevant cloud provider documentation link for further reading by the learners</a:t>
            </a:r>
            <a:endParaRPr lang="en-US"/>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attached DynamoDB workbook exercise should be performed here. </a:t>
            </a:r>
          </a:p>
        </p:txBody>
      </p:sp>
      <p:sp>
        <p:nvSpPr>
          <p:cNvPr id="4" name="Slide Number Placeholder 3"/>
          <p:cNvSpPr>
            <a:spLocks noGrp="1"/>
          </p:cNvSpPr>
          <p:nvPr>
            <p:ph type="sldNum" sz="quarter" idx="5"/>
          </p:nvPr>
        </p:nvSpPr>
        <p:spPr/>
        <p:txBody>
          <a:bodyPr/>
          <a:lstStyle/>
          <a:p>
            <a:fld id="{9DAF0953-2B6C-4490-9C56-67A627EC76C4}" type="slidenum">
              <a:rPr lang="en-IN" smtClean="0"/>
              <a:t>11</a:t>
            </a:fld>
            <a:endParaRPr lang="en-IN"/>
          </a:p>
        </p:txBody>
      </p:sp>
    </p:spTree>
    <p:extLst>
      <p:ext uri="{BB962C8B-B14F-4D97-AF65-F5344CB8AC3E}">
        <p14:creationId xmlns:p14="http://schemas.microsoft.com/office/powerpoint/2010/main" val="508155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067EF8-2397-47F3-96C8-102F87DD71EA}" type="datetimeFigureOut">
              <a:rPr lang="en-IN" smtClean="0"/>
              <a:t>04/03/23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C69E7-5C6B-43CA-9163-1FAFF95D50F9}" type="slidenum">
              <a:rPr lang="en-IN" smtClean="0"/>
              <a:t>‹#›</a:t>
            </a:fld>
            <a:endParaRPr lang="en-IN"/>
          </a:p>
        </p:txBody>
      </p:sp>
    </p:spTree>
    <p:extLst>
      <p:ext uri="{BB962C8B-B14F-4D97-AF65-F5344CB8AC3E}">
        <p14:creationId xmlns:p14="http://schemas.microsoft.com/office/powerpoint/2010/main" val="343098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067EF8-2397-47F3-96C8-102F87DD71EA}" type="datetimeFigureOut">
              <a:rPr lang="en-IN" smtClean="0"/>
              <a:t>04/03/23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C69E7-5C6B-43CA-9163-1FAFF95D50F9}" type="slidenum">
              <a:rPr lang="en-IN" smtClean="0"/>
              <a:t>‹#›</a:t>
            </a:fld>
            <a:endParaRPr lang="en-IN"/>
          </a:p>
        </p:txBody>
      </p:sp>
    </p:spTree>
    <p:extLst>
      <p:ext uri="{BB962C8B-B14F-4D97-AF65-F5344CB8AC3E}">
        <p14:creationId xmlns:p14="http://schemas.microsoft.com/office/powerpoint/2010/main" val="4164570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067EF8-2397-47F3-96C8-102F87DD71EA}" type="datetimeFigureOut">
              <a:rPr lang="en-IN" smtClean="0"/>
              <a:t>04/03/23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C69E7-5C6B-43CA-9163-1FAFF95D50F9}" type="slidenum">
              <a:rPr lang="en-IN" smtClean="0"/>
              <a:t>‹#›</a:t>
            </a:fld>
            <a:endParaRPr lang="en-IN"/>
          </a:p>
        </p:txBody>
      </p:sp>
    </p:spTree>
    <p:extLst>
      <p:ext uri="{BB962C8B-B14F-4D97-AF65-F5344CB8AC3E}">
        <p14:creationId xmlns:p14="http://schemas.microsoft.com/office/powerpoint/2010/main" val="3503878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600" lvl="0" indent="-457200" algn="l">
              <a:lnSpc>
                <a:spcPct val="115000"/>
              </a:lnSpc>
              <a:spcBef>
                <a:spcPts val="0"/>
              </a:spcBef>
              <a:spcAft>
                <a:spcPts val="0"/>
              </a:spcAft>
              <a:buSzPts val="1800"/>
              <a:buChar char="●"/>
              <a:defRPr/>
            </a:lvl1pPr>
            <a:lvl2pPr marL="1219200" lvl="1" indent="-423545" algn="l">
              <a:lnSpc>
                <a:spcPct val="115000"/>
              </a:lnSpc>
              <a:spcBef>
                <a:spcPts val="2135"/>
              </a:spcBef>
              <a:spcAft>
                <a:spcPts val="0"/>
              </a:spcAft>
              <a:buSzPts val="1400"/>
              <a:buChar char="○"/>
              <a:defRPr/>
            </a:lvl2pPr>
            <a:lvl3pPr marL="1828800" lvl="2" indent="-423545" algn="l">
              <a:lnSpc>
                <a:spcPct val="115000"/>
              </a:lnSpc>
              <a:spcBef>
                <a:spcPts val="2135"/>
              </a:spcBef>
              <a:spcAft>
                <a:spcPts val="0"/>
              </a:spcAft>
              <a:buSzPts val="1400"/>
              <a:buChar char="■"/>
              <a:defRPr/>
            </a:lvl3pPr>
            <a:lvl4pPr marL="2438400" lvl="3" indent="-423545" algn="l">
              <a:lnSpc>
                <a:spcPct val="115000"/>
              </a:lnSpc>
              <a:spcBef>
                <a:spcPts val="2135"/>
              </a:spcBef>
              <a:spcAft>
                <a:spcPts val="0"/>
              </a:spcAft>
              <a:buSzPts val="1400"/>
              <a:buChar char="●"/>
              <a:defRPr/>
            </a:lvl4pPr>
            <a:lvl5pPr marL="3048000" lvl="4" indent="-423545" algn="l">
              <a:lnSpc>
                <a:spcPct val="115000"/>
              </a:lnSpc>
              <a:spcBef>
                <a:spcPts val="2135"/>
              </a:spcBef>
              <a:spcAft>
                <a:spcPts val="0"/>
              </a:spcAft>
              <a:buSzPts val="1400"/>
              <a:buChar char="○"/>
              <a:defRPr/>
            </a:lvl5pPr>
            <a:lvl6pPr marL="3657600" lvl="5" indent="-423545" algn="l">
              <a:lnSpc>
                <a:spcPct val="115000"/>
              </a:lnSpc>
              <a:spcBef>
                <a:spcPts val="2135"/>
              </a:spcBef>
              <a:spcAft>
                <a:spcPts val="0"/>
              </a:spcAft>
              <a:buSzPts val="1400"/>
              <a:buChar char="■"/>
              <a:defRPr/>
            </a:lvl6pPr>
            <a:lvl7pPr marL="4267200" lvl="6" indent="-423545" algn="l">
              <a:lnSpc>
                <a:spcPct val="115000"/>
              </a:lnSpc>
              <a:spcBef>
                <a:spcPts val="2135"/>
              </a:spcBef>
              <a:spcAft>
                <a:spcPts val="0"/>
              </a:spcAft>
              <a:buSzPts val="1400"/>
              <a:buChar char="●"/>
              <a:defRPr/>
            </a:lvl7pPr>
            <a:lvl8pPr marL="4876800" lvl="7" indent="-423545" algn="l">
              <a:lnSpc>
                <a:spcPct val="115000"/>
              </a:lnSpc>
              <a:spcBef>
                <a:spcPts val="2135"/>
              </a:spcBef>
              <a:spcAft>
                <a:spcPts val="0"/>
              </a:spcAft>
              <a:buSzPts val="1400"/>
              <a:buChar char="○"/>
              <a:defRPr/>
            </a:lvl8pPr>
            <a:lvl9pPr marL="5486400" lvl="8" indent="-423545" algn="l">
              <a:lnSpc>
                <a:spcPct val="115000"/>
              </a:lnSpc>
              <a:spcBef>
                <a:spcPts val="2135"/>
              </a:spcBef>
              <a:spcAft>
                <a:spcPts val="2135"/>
              </a:spcAft>
              <a:buSzPts val="1400"/>
              <a:buChar char="■"/>
              <a:defRPr/>
            </a:lvl9pPr>
          </a:lstStyle>
          <a:p>
            <a:endParaRPr/>
          </a:p>
        </p:txBody>
      </p:sp>
      <p:sp>
        <p:nvSpPr>
          <p:cNvPr id="20" name="Google Shape;20;p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335"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fld id="{00000000-1234-1234-1234-123412341234}" type="slidenum">
              <a:rPr lang="en-GB" smtClean="0"/>
              <a:t>‹#›</a:t>
            </a:fld>
            <a:endParaRPr lang="en-GB"/>
          </a:p>
        </p:txBody>
      </p:sp>
    </p:spTree>
    <p:extLst>
      <p:ext uri="{BB962C8B-B14F-4D97-AF65-F5344CB8AC3E}">
        <p14:creationId xmlns:p14="http://schemas.microsoft.com/office/powerpoint/2010/main" val="117955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067EF8-2397-47F3-96C8-102F87DD71EA}" type="datetimeFigureOut">
              <a:rPr lang="en-IN" smtClean="0"/>
              <a:t>04/03/23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C69E7-5C6B-43CA-9163-1FAFF95D50F9}" type="slidenum">
              <a:rPr lang="en-IN" smtClean="0"/>
              <a:t>‹#›</a:t>
            </a:fld>
            <a:endParaRPr lang="en-IN"/>
          </a:p>
        </p:txBody>
      </p:sp>
    </p:spTree>
    <p:extLst>
      <p:ext uri="{BB962C8B-B14F-4D97-AF65-F5344CB8AC3E}">
        <p14:creationId xmlns:p14="http://schemas.microsoft.com/office/powerpoint/2010/main" val="330058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067EF8-2397-47F3-96C8-102F87DD71EA}" type="datetimeFigureOut">
              <a:rPr lang="en-IN" smtClean="0"/>
              <a:t>04/03/23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2C69E7-5C6B-43CA-9163-1FAFF95D50F9}" type="slidenum">
              <a:rPr lang="en-IN" smtClean="0"/>
              <a:t>‹#›</a:t>
            </a:fld>
            <a:endParaRPr lang="en-IN"/>
          </a:p>
        </p:txBody>
      </p:sp>
    </p:spTree>
    <p:extLst>
      <p:ext uri="{BB962C8B-B14F-4D97-AF65-F5344CB8AC3E}">
        <p14:creationId xmlns:p14="http://schemas.microsoft.com/office/powerpoint/2010/main" val="406181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067EF8-2397-47F3-96C8-102F87DD71EA}" type="datetimeFigureOut">
              <a:rPr lang="en-IN" smtClean="0"/>
              <a:t>04/03/23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2C69E7-5C6B-43CA-9163-1FAFF95D50F9}" type="slidenum">
              <a:rPr lang="en-IN" smtClean="0"/>
              <a:t>‹#›</a:t>
            </a:fld>
            <a:endParaRPr lang="en-IN"/>
          </a:p>
        </p:txBody>
      </p:sp>
    </p:spTree>
    <p:extLst>
      <p:ext uri="{BB962C8B-B14F-4D97-AF65-F5344CB8AC3E}">
        <p14:creationId xmlns:p14="http://schemas.microsoft.com/office/powerpoint/2010/main" val="794703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067EF8-2397-47F3-96C8-102F87DD71EA}" type="datetimeFigureOut">
              <a:rPr lang="en-IN" smtClean="0"/>
              <a:t>04/03/23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2C69E7-5C6B-43CA-9163-1FAFF95D50F9}" type="slidenum">
              <a:rPr lang="en-IN" smtClean="0"/>
              <a:t>‹#›</a:t>
            </a:fld>
            <a:endParaRPr lang="en-IN"/>
          </a:p>
        </p:txBody>
      </p:sp>
    </p:spTree>
    <p:extLst>
      <p:ext uri="{BB962C8B-B14F-4D97-AF65-F5344CB8AC3E}">
        <p14:creationId xmlns:p14="http://schemas.microsoft.com/office/powerpoint/2010/main" val="1460887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067EF8-2397-47F3-96C8-102F87DD71EA}" type="datetimeFigureOut">
              <a:rPr lang="en-IN" smtClean="0"/>
              <a:t>04/03/23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2C69E7-5C6B-43CA-9163-1FAFF95D50F9}" type="slidenum">
              <a:rPr lang="en-IN" smtClean="0"/>
              <a:t>‹#›</a:t>
            </a:fld>
            <a:endParaRPr lang="en-IN"/>
          </a:p>
        </p:txBody>
      </p:sp>
    </p:spTree>
    <p:extLst>
      <p:ext uri="{BB962C8B-B14F-4D97-AF65-F5344CB8AC3E}">
        <p14:creationId xmlns:p14="http://schemas.microsoft.com/office/powerpoint/2010/main" val="3934996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67EF8-2397-47F3-96C8-102F87DD71EA}" type="datetimeFigureOut">
              <a:rPr lang="en-IN" smtClean="0"/>
              <a:t>04/03/23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2C69E7-5C6B-43CA-9163-1FAFF95D50F9}" type="slidenum">
              <a:rPr lang="en-IN" smtClean="0"/>
              <a:t>‹#›</a:t>
            </a:fld>
            <a:endParaRPr lang="en-IN"/>
          </a:p>
        </p:txBody>
      </p:sp>
    </p:spTree>
    <p:extLst>
      <p:ext uri="{BB962C8B-B14F-4D97-AF65-F5344CB8AC3E}">
        <p14:creationId xmlns:p14="http://schemas.microsoft.com/office/powerpoint/2010/main" val="316353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067EF8-2397-47F3-96C8-102F87DD71EA}" type="datetimeFigureOut">
              <a:rPr lang="en-IN" smtClean="0"/>
              <a:t>04/03/23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2C69E7-5C6B-43CA-9163-1FAFF95D50F9}" type="slidenum">
              <a:rPr lang="en-IN" smtClean="0"/>
              <a:t>‹#›</a:t>
            </a:fld>
            <a:endParaRPr lang="en-IN"/>
          </a:p>
        </p:txBody>
      </p:sp>
    </p:spTree>
    <p:extLst>
      <p:ext uri="{BB962C8B-B14F-4D97-AF65-F5344CB8AC3E}">
        <p14:creationId xmlns:p14="http://schemas.microsoft.com/office/powerpoint/2010/main" val="4108923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067EF8-2397-47F3-96C8-102F87DD71EA}" type="datetimeFigureOut">
              <a:rPr lang="en-IN" smtClean="0"/>
              <a:t>04/03/23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2C69E7-5C6B-43CA-9163-1FAFF95D50F9}" type="slidenum">
              <a:rPr lang="en-IN" smtClean="0"/>
              <a:t>‹#›</a:t>
            </a:fld>
            <a:endParaRPr lang="en-IN"/>
          </a:p>
        </p:txBody>
      </p:sp>
    </p:spTree>
    <p:extLst>
      <p:ext uri="{BB962C8B-B14F-4D97-AF65-F5344CB8AC3E}">
        <p14:creationId xmlns:p14="http://schemas.microsoft.com/office/powerpoint/2010/main" val="1987002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67EF8-2397-47F3-96C8-102F87DD71EA}" type="datetimeFigureOut">
              <a:rPr lang="en-IN" smtClean="0"/>
              <a:t>04/03/23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C69E7-5C6B-43CA-9163-1FAFF95D50F9}" type="slidenum">
              <a:rPr lang="en-IN" smtClean="0"/>
              <a:t>‹#›</a:t>
            </a:fld>
            <a:endParaRPr lang="en-IN"/>
          </a:p>
        </p:txBody>
      </p:sp>
    </p:spTree>
    <p:extLst>
      <p:ext uri="{BB962C8B-B14F-4D97-AF65-F5344CB8AC3E}">
        <p14:creationId xmlns:p14="http://schemas.microsoft.com/office/powerpoint/2010/main" val="1529222452"/>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9.svg"/></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emf"/><Relationship Id="rId4" Type="http://schemas.microsoft.com/office/2007/relationships/hdphoto" Target="../media/hdphoto1.wdp"/><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_rels/slide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latin typeface="Arial Black" panose="020B0A04020102020204" pitchFamily="34" charset="0"/>
                <a:sym typeface="+mn-ea"/>
              </a:rPr>
              <a:t>Great Learnings - Mentor session</a:t>
            </a:r>
            <a:endParaRPr lang="en-US" dirty="0">
              <a:latin typeface="Arial Black" panose="020B0A04020102020204" pitchFamily="34" charset="0"/>
            </a:endParaRPr>
          </a:p>
        </p:txBody>
      </p:sp>
      <p:sp>
        <p:nvSpPr>
          <p:cNvPr id="3" name="Subtitle 2"/>
          <p:cNvSpPr>
            <a:spLocks noGrp="1"/>
          </p:cNvSpPr>
          <p:nvPr>
            <p:ph type="subTitle" idx="1"/>
          </p:nvPr>
        </p:nvSpPr>
        <p:spPr/>
        <p:txBody>
          <a:bodyPr/>
          <a:lstStyle/>
          <a:p>
            <a:r>
              <a:rPr lang="en-US" altLang="en-US" dirty="0">
                <a:sym typeface="+mn-ea"/>
              </a:rPr>
              <a:t>Managed Services on AWS</a:t>
            </a:r>
          </a:p>
          <a:p>
            <a:r>
              <a:rPr lang="en-US" dirty="0">
                <a:sym typeface="+mn-ea"/>
              </a:rPr>
              <a:t>DynamoDB</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up of hopscotch on a sidewalk">
            <a:extLst>
              <a:ext uri="{FF2B5EF4-FFF2-40B4-BE49-F238E27FC236}">
                <a16:creationId xmlns:a16="http://schemas.microsoft.com/office/drawing/2014/main" id="{621D1F68-44EC-CC99-87CD-658B89F238AD}"/>
              </a:ext>
            </a:extLst>
          </p:cNvPr>
          <p:cNvPicPr>
            <a:picLocks noChangeAspect="1"/>
          </p:cNvPicPr>
          <p:nvPr/>
        </p:nvPicPr>
        <p:blipFill rotWithShape="1">
          <a:blip r:embed="rId3"/>
          <a:srcRect t="15730"/>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Q&amp;A</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p:cNvSpPr>
            <a:spLocks noGrp="1"/>
          </p:cNvSpPr>
          <p:nvPr>
            <p:ph type="body" idx="1"/>
          </p:nvPr>
        </p:nvSpPr>
        <p:spPr>
          <a:xfrm>
            <a:off x="404553" y="5624945"/>
            <a:ext cx="9078562" cy="592975"/>
          </a:xfrm>
        </p:spPr>
        <p:txBody>
          <a:bodyPr vert="horz" lIns="91440" tIns="45720" rIns="91440" bIns="45720" rtlCol="0" anchor="ctr">
            <a:normAutofit/>
          </a:bodyPr>
          <a:lstStyle/>
          <a:p>
            <a:r>
              <a:rPr lang="en-US">
                <a:solidFill>
                  <a:schemeClr val="tx1"/>
                </a:solidFill>
              </a:rPr>
              <a:t>Let’s demystify!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6590662" y="4267832"/>
            <a:ext cx="4805996" cy="1297115"/>
          </a:xfrm>
        </p:spPr>
        <p:txBody>
          <a:bodyPr vert="horz" lIns="91440" tIns="45720" rIns="91440" bIns="45720" rtlCol="0" anchor="t">
            <a:normAutofit/>
          </a:bodyPr>
          <a:lstStyle/>
          <a:p>
            <a:r>
              <a:rPr lang="en-US" altLang="en-US" sz="4000" kern="1200">
                <a:solidFill>
                  <a:schemeClr val="tx2"/>
                </a:solidFill>
                <a:latin typeface="+mj-lt"/>
                <a:ea typeface="+mj-ea"/>
                <a:cs typeface="+mj-cs"/>
              </a:rPr>
              <a:t>Thank you</a:t>
            </a:r>
          </a:p>
        </p:txBody>
      </p:sp>
      <p:sp>
        <p:nvSpPr>
          <p:cNvPr id="5" name="Text Placeholder 4"/>
          <p:cNvSpPr>
            <a:spLocks noGrp="1"/>
          </p:cNvSpPr>
          <p:nvPr>
            <p:ph type="body" idx="1"/>
          </p:nvPr>
        </p:nvSpPr>
        <p:spPr>
          <a:xfrm>
            <a:off x="6590966" y="3428999"/>
            <a:ext cx="4805691" cy="838831"/>
          </a:xfrm>
        </p:spPr>
        <p:txBody>
          <a:bodyPr vert="horz" lIns="91440" tIns="45720" rIns="91440" bIns="45720" rtlCol="0" anchor="b">
            <a:normAutofit/>
          </a:bodyPr>
          <a:lstStyle/>
          <a:p>
            <a:r>
              <a:rPr lang="en-US" altLang="en-US" sz="2000" kern="1200">
                <a:solidFill>
                  <a:schemeClr val="tx2"/>
                </a:solidFill>
                <a:latin typeface="+mn-lt"/>
                <a:ea typeface="+mn-ea"/>
                <a:cs typeface="+mn-cs"/>
              </a:rPr>
              <a:t>Happy Learning!</a:t>
            </a:r>
          </a:p>
        </p:txBody>
      </p:sp>
      <p:pic>
        <p:nvPicPr>
          <p:cNvPr id="9" name="Graphic 8" descr="Angel Face Outline">
            <a:extLst>
              <a:ext uri="{FF2B5EF4-FFF2-40B4-BE49-F238E27FC236}">
                <a16:creationId xmlns:a16="http://schemas.microsoft.com/office/drawing/2014/main" id="{DDE575C9-6872-DA31-72AF-C3F2F3AB61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6" name="Group 15">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7" name="Freeform: Shape 16">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3ED8-15D8-8DE8-60F7-C6CBF5BDE339}"/>
              </a:ext>
            </a:extLst>
          </p:cNvPr>
          <p:cNvSpPr>
            <a:spLocks noGrp="1"/>
          </p:cNvSpPr>
          <p:nvPr>
            <p:ph type="title"/>
          </p:nvPr>
        </p:nvSpPr>
        <p:spPr/>
        <p:txBody>
          <a:bodyPr/>
          <a:lstStyle/>
          <a:p>
            <a:r>
              <a:rPr lang="en-US" dirty="0"/>
              <a:t>Evolving Application Architecture &amp; Patterns</a:t>
            </a:r>
          </a:p>
        </p:txBody>
      </p:sp>
      <p:pic>
        <p:nvPicPr>
          <p:cNvPr id="20" name="Picture 19">
            <a:extLst>
              <a:ext uri="{FF2B5EF4-FFF2-40B4-BE49-F238E27FC236}">
                <a16:creationId xmlns:a16="http://schemas.microsoft.com/office/drawing/2014/main" id="{D7DCFEE6-63CA-1B36-1234-1ABC4A9579A7}"/>
              </a:ext>
            </a:extLst>
          </p:cNvPr>
          <p:cNvPicPr>
            <a:picLocks noChangeAspect="1"/>
          </p:cNvPicPr>
          <p:nvPr/>
        </p:nvPicPr>
        <p:blipFill>
          <a:blip r:embed="rId3"/>
          <a:stretch>
            <a:fillRect/>
          </a:stretch>
        </p:blipFill>
        <p:spPr>
          <a:xfrm>
            <a:off x="1099639" y="2646680"/>
            <a:ext cx="1216841" cy="1293425"/>
          </a:xfrm>
          <a:prstGeom prst="rect">
            <a:avLst/>
          </a:prstGeom>
        </p:spPr>
      </p:pic>
      <p:pic>
        <p:nvPicPr>
          <p:cNvPr id="48" name="Picture 47">
            <a:extLst>
              <a:ext uri="{FF2B5EF4-FFF2-40B4-BE49-F238E27FC236}">
                <a16:creationId xmlns:a16="http://schemas.microsoft.com/office/drawing/2014/main" id="{CB1360E0-DF0F-4D2D-8532-C943DEAE4BBB}"/>
              </a:ext>
            </a:extLst>
          </p:cNvPr>
          <p:cNvPicPr>
            <a:picLocks noChangeAspect="1"/>
          </p:cNvPicPr>
          <p:nvPr/>
        </p:nvPicPr>
        <p:blipFill rotWithShape="1">
          <a:blip r:embed="rId4"/>
          <a:srcRect r="50000"/>
          <a:stretch/>
        </p:blipFill>
        <p:spPr>
          <a:xfrm>
            <a:off x="3126994" y="2646680"/>
            <a:ext cx="1579118" cy="1730877"/>
          </a:xfrm>
          <a:prstGeom prst="rect">
            <a:avLst/>
          </a:prstGeom>
        </p:spPr>
      </p:pic>
      <p:pic>
        <p:nvPicPr>
          <p:cNvPr id="70" name="Picture 69">
            <a:extLst>
              <a:ext uri="{FF2B5EF4-FFF2-40B4-BE49-F238E27FC236}">
                <a16:creationId xmlns:a16="http://schemas.microsoft.com/office/drawing/2014/main" id="{C111325A-E019-5F4B-ABB7-031714F0837F}"/>
              </a:ext>
            </a:extLst>
          </p:cNvPr>
          <p:cNvPicPr>
            <a:picLocks noChangeAspect="1"/>
          </p:cNvPicPr>
          <p:nvPr/>
        </p:nvPicPr>
        <p:blipFill>
          <a:blip r:embed="rId5"/>
          <a:stretch>
            <a:fillRect/>
          </a:stretch>
        </p:blipFill>
        <p:spPr>
          <a:xfrm>
            <a:off x="5414445" y="2581305"/>
            <a:ext cx="1375918" cy="2298894"/>
          </a:xfrm>
          <a:prstGeom prst="rect">
            <a:avLst/>
          </a:prstGeom>
        </p:spPr>
      </p:pic>
      <p:pic>
        <p:nvPicPr>
          <p:cNvPr id="151" name="Picture 150">
            <a:extLst>
              <a:ext uri="{FF2B5EF4-FFF2-40B4-BE49-F238E27FC236}">
                <a16:creationId xmlns:a16="http://schemas.microsoft.com/office/drawing/2014/main" id="{6943ED8F-F76B-2166-6D26-FC7260ECD2C7}"/>
              </a:ext>
            </a:extLst>
          </p:cNvPr>
          <p:cNvPicPr>
            <a:picLocks noChangeAspect="1"/>
          </p:cNvPicPr>
          <p:nvPr/>
        </p:nvPicPr>
        <p:blipFill>
          <a:blip r:embed="rId6"/>
          <a:stretch>
            <a:fillRect/>
          </a:stretch>
        </p:blipFill>
        <p:spPr>
          <a:xfrm>
            <a:off x="7804077" y="2646680"/>
            <a:ext cx="2336336" cy="2353266"/>
          </a:xfrm>
          <a:prstGeom prst="rect">
            <a:avLst/>
          </a:prstGeom>
        </p:spPr>
      </p:pic>
    </p:spTree>
    <p:extLst>
      <p:ext uri="{BB962C8B-B14F-4D97-AF65-F5344CB8AC3E}">
        <p14:creationId xmlns:p14="http://schemas.microsoft.com/office/powerpoint/2010/main" val="558241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90858-2F5D-8AF7-3798-4295D08BCA4C}"/>
              </a:ext>
            </a:extLst>
          </p:cNvPr>
          <p:cNvSpPr>
            <a:spLocks noGrp="1"/>
          </p:cNvSpPr>
          <p:nvPr>
            <p:ph type="title"/>
          </p:nvPr>
        </p:nvSpPr>
        <p:spPr/>
        <p:txBody>
          <a:bodyPr/>
          <a:lstStyle/>
          <a:p>
            <a:r>
              <a:rPr lang="en-US" dirty="0"/>
              <a:t>Purpose-built Databases</a:t>
            </a:r>
          </a:p>
        </p:txBody>
      </p:sp>
      <p:cxnSp>
        <p:nvCxnSpPr>
          <p:cNvPr id="3" name="Straight Connector 2">
            <a:extLst>
              <a:ext uri="{FF2B5EF4-FFF2-40B4-BE49-F238E27FC236}">
                <a16:creationId xmlns:a16="http://schemas.microsoft.com/office/drawing/2014/main" id="{307B7FD3-6123-547C-F43F-05DAA397678F}"/>
              </a:ext>
            </a:extLst>
          </p:cNvPr>
          <p:cNvCxnSpPr>
            <a:cxnSpLocks/>
          </p:cNvCxnSpPr>
          <p:nvPr/>
        </p:nvCxnSpPr>
        <p:spPr>
          <a:xfrm>
            <a:off x="4275866" y="2067587"/>
            <a:ext cx="0" cy="2722827"/>
          </a:xfrm>
          <a:prstGeom prst="line">
            <a:avLst/>
          </a:prstGeom>
          <a:gradFill flip="none" rotWithShape="1">
            <a:gsLst>
              <a:gs pos="1000">
                <a:srgbClr val="7350FF">
                  <a:alpha val="40299"/>
                </a:srgbClr>
              </a:gs>
              <a:gs pos="99000">
                <a:srgbClr val="FFE650">
                  <a:alpha val="40000"/>
                </a:srgbClr>
              </a:gs>
            </a:gsLst>
            <a:lin ang="2700000" scaled="1"/>
            <a:tileRect/>
          </a:gradFill>
          <a:ln w="25400" cap="rnd" cmpd="sng" algn="ctr">
            <a:solidFill>
              <a:schemeClr val="tx1"/>
            </a:solidFill>
            <a:prstDash val="solid"/>
            <a:miter lim="800000"/>
            <a:headEnd type="none" w="med" len="med"/>
            <a:tailEnd type="none" w="med" len="med"/>
          </a:ln>
          <a:effectLst/>
        </p:spPr>
      </p:cxnSp>
      <p:grpSp>
        <p:nvGrpSpPr>
          <p:cNvPr id="4" name="Group 3">
            <a:extLst>
              <a:ext uri="{FF2B5EF4-FFF2-40B4-BE49-F238E27FC236}">
                <a16:creationId xmlns:a16="http://schemas.microsoft.com/office/drawing/2014/main" id="{5D5A23C2-6A46-35B1-E60D-132089622BFC}"/>
              </a:ext>
            </a:extLst>
          </p:cNvPr>
          <p:cNvGrpSpPr/>
          <p:nvPr/>
        </p:nvGrpSpPr>
        <p:grpSpPr>
          <a:xfrm>
            <a:off x="4970449" y="2220013"/>
            <a:ext cx="6250893" cy="2417975"/>
            <a:chOff x="5334659" y="2220351"/>
            <a:chExt cx="6250893" cy="2417975"/>
          </a:xfrm>
        </p:grpSpPr>
        <p:grpSp>
          <p:nvGrpSpPr>
            <p:cNvPr id="5" name="Group 4">
              <a:extLst>
                <a:ext uri="{FF2B5EF4-FFF2-40B4-BE49-F238E27FC236}">
                  <a16:creationId xmlns:a16="http://schemas.microsoft.com/office/drawing/2014/main" id="{95D06F8B-1CBE-8EEF-0EFC-63CD745FA4B9}"/>
                </a:ext>
              </a:extLst>
            </p:cNvPr>
            <p:cNvGrpSpPr/>
            <p:nvPr/>
          </p:nvGrpSpPr>
          <p:grpSpPr>
            <a:xfrm>
              <a:off x="6996530" y="2220351"/>
              <a:ext cx="1371600" cy="973835"/>
              <a:chOff x="6996530" y="2220351"/>
              <a:chExt cx="1371600" cy="973835"/>
            </a:xfrm>
          </p:grpSpPr>
          <p:sp>
            <p:nvSpPr>
              <p:cNvPr id="34" name="Title 1">
                <a:extLst>
                  <a:ext uri="{FF2B5EF4-FFF2-40B4-BE49-F238E27FC236}">
                    <a16:creationId xmlns:a16="http://schemas.microsoft.com/office/drawing/2014/main" id="{49AFBE97-B1AE-3AC6-4394-624594062D8B}"/>
                  </a:ext>
                </a:extLst>
              </p:cNvPr>
              <p:cNvSpPr txBox="1">
                <a:spLocks/>
              </p:cNvSpPr>
              <p:nvPr/>
            </p:nvSpPr>
            <p:spPr>
              <a:xfrm>
                <a:off x="6996530" y="2220351"/>
                <a:ext cx="1371600" cy="182880"/>
              </a:xfrm>
              <a:prstGeom prst="rect">
                <a:avLst/>
              </a:prstGeom>
            </p:spPr>
            <p:txBody>
              <a:bodyPr>
                <a:noAutofit/>
              </a:bodyPr>
              <a:lstStyle>
                <a:lvl1pPr algn="ctr" defTabSz="914400" rtl="0" eaLnBrk="1" latinLnBrk="0" hangingPunct="1">
                  <a:lnSpc>
                    <a:spcPct val="90000"/>
                  </a:lnSpc>
                  <a:spcBef>
                    <a:spcPct val="0"/>
                  </a:spcBef>
                  <a:buNone/>
                  <a:defRPr sz="12500" kern="1200">
                    <a:solidFill>
                      <a:srgbClr val="FFFFFF"/>
                    </a:solidFill>
                    <a:latin typeface="Amazon Ember Thin"/>
                    <a:ea typeface="Amazon Ember Thin"/>
                    <a:cs typeface="Amazon Ember Thin"/>
                    <a:sym typeface="Amazon Ember Thin"/>
                  </a:defRPr>
                </a:lvl1pPr>
              </a:lstStyle>
              <a:p>
                <a:pPr defTabSz="321118" fontAlgn="base">
                  <a:spcAft>
                    <a:spcPct val="0"/>
                  </a:spcAft>
                  <a:defRPr/>
                </a:pPr>
                <a:r>
                  <a:rPr lang="en-US" sz="1000" spc="119" dirty="0">
                    <a:solidFill>
                      <a:srgbClr val="10DFFF"/>
                    </a:solidFill>
                    <a:latin typeface="Amazon Ember Display" panose="020F0603020204020204" pitchFamily="34" charset="0"/>
                    <a:ea typeface="Amazon Ember Display" panose="020F0603020204020204" pitchFamily="34" charset="0"/>
                    <a:cs typeface="Amazon Ember Display" panose="020F0603020204020204" pitchFamily="34" charset="0"/>
                  </a:rPr>
                  <a:t>DOCUMENT</a:t>
                </a:r>
                <a:endParaRPr lang="en-US" sz="948" spc="119" dirty="0">
                  <a:solidFill>
                    <a:srgbClr val="10DFFF"/>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35" name="Freeform: Shape 45">
                <a:extLst>
                  <a:ext uri="{FF2B5EF4-FFF2-40B4-BE49-F238E27FC236}">
                    <a16:creationId xmlns:a16="http://schemas.microsoft.com/office/drawing/2014/main" id="{EDCC0492-1F78-6027-31DE-6E2A70CF8AEE}"/>
                  </a:ext>
                </a:extLst>
              </p:cNvPr>
              <p:cNvSpPr/>
              <p:nvPr/>
            </p:nvSpPr>
            <p:spPr>
              <a:xfrm>
                <a:off x="7483374" y="2489029"/>
                <a:ext cx="397912" cy="444725"/>
              </a:xfrm>
              <a:custGeom>
                <a:avLst/>
                <a:gdLst>
                  <a:gd name="connsiteX0" fmla="*/ 235367 w 614745"/>
                  <a:gd name="connsiteY0" fmla="*/ 26011 h 687068"/>
                  <a:gd name="connsiteX1" fmla="*/ 445992 w 614745"/>
                  <a:gd name="connsiteY1" fmla="*/ 98334 h 687068"/>
                  <a:gd name="connsiteX2" fmla="*/ 235367 w 614745"/>
                  <a:gd name="connsiteY2" fmla="*/ 170657 h 687068"/>
                  <a:gd name="connsiteX3" fmla="*/ 24742 w 614745"/>
                  <a:gd name="connsiteY3" fmla="*/ 98334 h 687068"/>
                  <a:gd name="connsiteX4" fmla="*/ 235367 w 614745"/>
                  <a:gd name="connsiteY4" fmla="*/ 26011 h 687068"/>
                  <a:gd name="connsiteX5" fmla="*/ 235367 w 614745"/>
                  <a:gd name="connsiteY5" fmla="*/ 26011 h 687068"/>
                  <a:gd name="connsiteX6" fmla="*/ 232829 w 614745"/>
                  <a:gd name="connsiteY6" fmla="*/ 664864 h 687068"/>
                  <a:gd name="connsiteX7" fmla="*/ 24108 w 614745"/>
                  <a:gd name="connsiteY7" fmla="*/ 591273 h 687068"/>
                  <a:gd name="connsiteX8" fmla="*/ 24108 w 614745"/>
                  <a:gd name="connsiteY8" fmla="*/ 486595 h 687068"/>
                  <a:gd name="connsiteX9" fmla="*/ 230926 w 614745"/>
                  <a:gd name="connsiteY9" fmla="*/ 538616 h 687068"/>
                  <a:gd name="connsiteX10" fmla="*/ 295002 w 614745"/>
                  <a:gd name="connsiteY10" fmla="*/ 534810 h 687068"/>
                  <a:gd name="connsiteX11" fmla="*/ 292464 w 614745"/>
                  <a:gd name="connsiteY11" fmla="*/ 510702 h 687068"/>
                  <a:gd name="connsiteX12" fmla="*/ 230926 w 614745"/>
                  <a:gd name="connsiteY12" fmla="*/ 513874 h 687068"/>
                  <a:gd name="connsiteX13" fmla="*/ 24108 w 614745"/>
                  <a:gd name="connsiteY13" fmla="*/ 446626 h 687068"/>
                  <a:gd name="connsiteX14" fmla="*/ 24108 w 614745"/>
                  <a:gd name="connsiteY14" fmla="*/ 317206 h 687068"/>
                  <a:gd name="connsiteX15" fmla="*/ 230926 w 614745"/>
                  <a:gd name="connsiteY15" fmla="*/ 369228 h 687068"/>
                  <a:gd name="connsiteX16" fmla="*/ 295002 w 614745"/>
                  <a:gd name="connsiteY16" fmla="*/ 365422 h 687068"/>
                  <a:gd name="connsiteX17" fmla="*/ 292464 w 614745"/>
                  <a:gd name="connsiteY17" fmla="*/ 341314 h 687068"/>
                  <a:gd name="connsiteX18" fmla="*/ 230926 w 614745"/>
                  <a:gd name="connsiteY18" fmla="*/ 344486 h 687068"/>
                  <a:gd name="connsiteX19" fmla="*/ 24108 w 614745"/>
                  <a:gd name="connsiteY19" fmla="*/ 277873 h 687068"/>
                  <a:gd name="connsiteX20" fmla="*/ 24108 w 614745"/>
                  <a:gd name="connsiteY20" fmla="*/ 139571 h 687068"/>
                  <a:gd name="connsiteX21" fmla="*/ 234733 w 614745"/>
                  <a:gd name="connsiteY21" fmla="*/ 192227 h 687068"/>
                  <a:gd name="connsiteX22" fmla="*/ 445357 w 614745"/>
                  <a:gd name="connsiteY22" fmla="*/ 139571 h 687068"/>
                  <a:gd name="connsiteX23" fmla="*/ 445357 w 614745"/>
                  <a:gd name="connsiteY23" fmla="*/ 180173 h 687068"/>
                  <a:gd name="connsiteX24" fmla="*/ 469465 w 614745"/>
                  <a:gd name="connsiteY24" fmla="*/ 180173 h 687068"/>
                  <a:gd name="connsiteX25" fmla="*/ 469465 w 614745"/>
                  <a:gd name="connsiteY25" fmla="*/ 95796 h 687068"/>
                  <a:gd name="connsiteX26" fmla="*/ 234733 w 614745"/>
                  <a:gd name="connsiteY26" fmla="*/ 0 h 687068"/>
                  <a:gd name="connsiteX27" fmla="*/ 0 w 614745"/>
                  <a:gd name="connsiteY27" fmla="*/ 95796 h 687068"/>
                  <a:gd name="connsiteX28" fmla="*/ 0 w 614745"/>
                  <a:gd name="connsiteY28" fmla="*/ 589369 h 687068"/>
                  <a:gd name="connsiteX29" fmla="*/ 232829 w 614745"/>
                  <a:gd name="connsiteY29" fmla="*/ 687069 h 687068"/>
                  <a:gd name="connsiteX30" fmla="*/ 456777 w 614745"/>
                  <a:gd name="connsiteY30" fmla="*/ 617283 h 687068"/>
                  <a:gd name="connsiteX31" fmla="*/ 436476 w 614745"/>
                  <a:gd name="connsiteY31" fmla="*/ 603961 h 687068"/>
                  <a:gd name="connsiteX32" fmla="*/ 232829 w 614745"/>
                  <a:gd name="connsiteY32" fmla="*/ 664864 h 687068"/>
                  <a:gd name="connsiteX33" fmla="*/ 232829 w 614745"/>
                  <a:gd name="connsiteY33" fmla="*/ 664864 h 687068"/>
                  <a:gd name="connsiteX34" fmla="*/ 520853 w 614745"/>
                  <a:gd name="connsiteY34" fmla="*/ 365422 h 687068"/>
                  <a:gd name="connsiteX35" fmla="*/ 537982 w 614745"/>
                  <a:gd name="connsiteY35" fmla="*/ 373035 h 687068"/>
                  <a:gd name="connsiteX36" fmla="*/ 543691 w 614745"/>
                  <a:gd name="connsiteY36" fmla="*/ 400314 h 687068"/>
                  <a:gd name="connsiteX37" fmla="*/ 559552 w 614745"/>
                  <a:gd name="connsiteY37" fmla="*/ 431401 h 687068"/>
                  <a:gd name="connsiteX38" fmla="*/ 568434 w 614745"/>
                  <a:gd name="connsiteY38" fmla="*/ 443454 h 687068"/>
                  <a:gd name="connsiteX39" fmla="*/ 559552 w 614745"/>
                  <a:gd name="connsiteY39" fmla="*/ 454874 h 687068"/>
                  <a:gd name="connsiteX40" fmla="*/ 543691 w 614745"/>
                  <a:gd name="connsiteY40" fmla="*/ 486595 h 687068"/>
                  <a:gd name="connsiteX41" fmla="*/ 521487 w 614745"/>
                  <a:gd name="connsiteY41" fmla="*/ 517046 h 687068"/>
                  <a:gd name="connsiteX42" fmla="*/ 511971 w 614745"/>
                  <a:gd name="connsiteY42" fmla="*/ 517046 h 687068"/>
                  <a:gd name="connsiteX43" fmla="*/ 511971 w 614745"/>
                  <a:gd name="connsiteY43" fmla="*/ 492939 h 687068"/>
                  <a:gd name="connsiteX44" fmla="*/ 518315 w 614745"/>
                  <a:gd name="connsiteY44" fmla="*/ 492939 h 687068"/>
                  <a:gd name="connsiteX45" fmla="*/ 518949 w 614745"/>
                  <a:gd name="connsiteY45" fmla="*/ 486595 h 687068"/>
                  <a:gd name="connsiteX46" fmla="*/ 534175 w 614745"/>
                  <a:gd name="connsiteY46" fmla="*/ 442820 h 687068"/>
                  <a:gd name="connsiteX47" fmla="*/ 518949 w 614745"/>
                  <a:gd name="connsiteY47" fmla="*/ 399680 h 687068"/>
                  <a:gd name="connsiteX48" fmla="*/ 518949 w 614745"/>
                  <a:gd name="connsiteY48" fmla="*/ 397777 h 687068"/>
                  <a:gd name="connsiteX49" fmla="*/ 518949 w 614745"/>
                  <a:gd name="connsiteY49" fmla="*/ 389529 h 687068"/>
                  <a:gd name="connsiteX50" fmla="*/ 511336 w 614745"/>
                  <a:gd name="connsiteY50" fmla="*/ 389529 h 687068"/>
                  <a:gd name="connsiteX51" fmla="*/ 511336 w 614745"/>
                  <a:gd name="connsiteY51" fmla="*/ 365422 h 687068"/>
                  <a:gd name="connsiteX52" fmla="*/ 520853 w 614745"/>
                  <a:gd name="connsiteY52" fmla="*/ 365422 h 687068"/>
                  <a:gd name="connsiteX53" fmla="*/ 464390 w 614745"/>
                  <a:gd name="connsiteY53" fmla="*/ 365422 h 687068"/>
                  <a:gd name="connsiteX54" fmla="*/ 473906 w 614745"/>
                  <a:gd name="connsiteY54" fmla="*/ 365422 h 687068"/>
                  <a:gd name="connsiteX55" fmla="*/ 473906 w 614745"/>
                  <a:gd name="connsiteY55" fmla="*/ 389529 h 687068"/>
                  <a:gd name="connsiteX56" fmla="*/ 467562 w 614745"/>
                  <a:gd name="connsiteY56" fmla="*/ 389529 h 687068"/>
                  <a:gd name="connsiteX57" fmla="*/ 466928 w 614745"/>
                  <a:gd name="connsiteY57" fmla="*/ 395873 h 687068"/>
                  <a:gd name="connsiteX58" fmla="*/ 451701 w 614745"/>
                  <a:gd name="connsiteY58" fmla="*/ 439648 h 687068"/>
                  <a:gd name="connsiteX59" fmla="*/ 466928 w 614745"/>
                  <a:gd name="connsiteY59" fmla="*/ 482788 h 687068"/>
                  <a:gd name="connsiteX60" fmla="*/ 466928 w 614745"/>
                  <a:gd name="connsiteY60" fmla="*/ 484691 h 687068"/>
                  <a:gd name="connsiteX61" fmla="*/ 466928 w 614745"/>
                  <a:gd name="connsiteY61" fmla="*/ 492939 h 687068"/>
                  <a:gd name="connsiteX62" fmla="*/ 474541 w 614745"/>
                  <a:gd name="connsiteY62" fmla="*/ 492939 h 687068"/>
                  <a:gd name="connsiteX63" fmla="*/ 474541 w 614745"/>
                  <a:gd name="connsiteY63" fmla="*/ 517046 h 687068"/>
                  <a:gd name="connsiteX64" fmla="*/ 465659 w 614745"/>
                  <a:gd name="connsiteY64" fmla="*/ 517046 h 687068"/>
                  <a:gd name="connsiteX65" fmla="*/ 448529 w 614745"/>
                  <a:gd name="connsiteY65" fmla="*/ 509433 h 687068"/>
                  <a:gd name="connsiteX66" fmla="*/ 442820 w 614745"/>
                  <a:gd name="connsiteY66" fmla="*/ 482154 h 687068"/>
                  <a:gd name="connsiteX67" fmla="*/ 426960 w 614745"/>
                  <a:gd name="connsiteY67" fmla="*/ 451067 h 687068"/>
                  <a:gd name="connsiteX68" fmla="*/ 418078 w 614745"/>
                  <a:gd name="connsiteY68" fmla="*/ 439014 h 687068"/>
                  <a:gd name="connsiteX69" fmla="*/ 426960 w 614745"/>
                  <a:gd name="connsiteY69" fmla="*/ 427594 h 687068"/>
                  <a:gd name="connsiteX70" fmla="*/ 442820 w 614745"/>
                  <a:gd name="connsiteY70" fmla="*/ 395873 h 687068"/>
                  <a:gd name="connsiteX71" fmla="*/ 464390 w 614745"/>
                  <a:gd name="connsiteY71" fmla="*/ 365422 h 687068"/>
                  <a:gd name="connsiteX72" fmla="*/ 464390 w 614745"/>
                  <a:gd name="connsiteY72" fmla="*/ 365422 h 687068"/>
                  <a:gd name="connsiteX73" fmla="*/ 590638 w 614745"/>
                  <a:gd name="connsiteY73" fmla="*/ 566530 h 687068"/>
                  <a:gd name="connsiteX74" fmla="*/ 385723 w 614745"/>
                  <a:gd name="connsiteY74" fmla="*/ 566530 h 687068"/>
                  <a:gd name="connsiteX75" fmla="*/ 385723 w 614745"/>
                  <a:gd name="connsiteY75" fmla="*/ 278507 h 687068"/>
                  <a:gd name="connsiteX76" fmla="*/ 518315 w 614745"/>
                  <a:gd name="connsiteY76" fmla="*/ 278507 h 687068"/>
                  <a:gd name="connsiteX77" fmla="*/ 518315 w 614745"/>
                  <a:gd name="connsiteY77" fmla="*/ 326722 h 687068"/>
                  <a:gd name="connsiteX78" fmla="*/ 530369 w 614745"/>
                  <a:gd name="connsiteY78" fmla="*/ 338776 h 687068"/>
                  <a:gd name="connsiteX79" fmla="*/ 590638 w 614745"/>
                  <a:gd name="connsiteY79" fmla="*/ 338776 h 687068"/>
                  <a:gd name="connsiteX80" fmla="*/ 590638 w 614745"/>
                  <a:gd name="connsiteY80" fmla="*/ 566530 h 687068"/>
                  <a:gd name="connsiteX81" fmla="*/ 542423 w 614745"/>
                  <a:gd name="connsiteY81" fmla="*/ 277873 h 687068"/>
                  <a:gd name="connsiteX82" fmla="*/ 545595 w 614745"/>
                  <a:gd name="connsiteY82" fmla="*/ 277873 h 687068"/>
                  <a:gd name="connsiteX83" fmla="*/ 581756 w 614745"/>
                  <a:gd name="connsiteY83" fmla="*/ 314034 h 687068"/>
                  <a:gd name="connsiteX84" fmla="*/ 542423 w 614745"/>
                  <a:gd name="connsiteY84" fmla="*/ 314034 h 687068"/>
                  <a:gd name="connsiteX85" fmla="*/ 542423 w 614745"/>
                  <a:gd name="connsiteY85" fmla="*/ 277873 h 687068"/>
                  <a:gd name="connsiteX86" fmla="*/ 611574 w 614745"/>
                  <a:gd name="connsiteY86" fmla="*/ 308959 h 687068"/>
                  <a:gd name="connsiteX87" fmla="*/ 558917 w 614745"/>
                  <a:gd name="connsiteY87" fmla="*/ 256937 h 687068"/>
                  <a:gd name="connsiteX88" fmla="*/ 550670 w 614745"/>
                  <a:gd name="connsiteY88" fmla="*/ 253765 h 687068"/>
                  <a:gd name="connsiteX89" fmla="*/ 543057 w 614745"/>
                  <a:gd name="connsiteY89" fmla="*/ 253765 h 687068"/>
                  <a:gd name="connsiteX90" fmla="*/ 538616 w 614745"/>
                  <a:gd name="connsiteY90" fmla="*/ 253765 h 687068"/>
                  <a:gd name="connsiteX91" fmla="*/ 501186 w 614745"/>
                  <a:gd name="connsiteY91" fmla="*/ 209991 h 687068"/>
                  <a:gd name="connsiteX92" fmla="*/ 491670 w 614745"/>
                  <a:gd name="connsiteY92" fmla="*/ 205550 h 687068"/>
                  <a:gd name="connsiteX93" fmla="*/ 325454 w 614745"/>
                  <a:gd name="connsiteY93" fmla="*/ 205550 h 687068"/>
                  <a:gd name="connsiteX94" fmla="*/ 313400 w 614745"/>
                  <a:gd name="connsiteY94" fmla="*/ 217603 h 687068"/>
                  <a:gd name="connsiteX95" fmla="*/ 313400 w 614745"/>
                  <a:gd name="connsiteY95" fmla="*/ 529735 h 687068"/>
                  <a:gd name="connsiteX96" fmla="*/ 325454 w 614745"/>
                  <a:gd name="connsiteY96" fmla="*/ 541788 h 687068"/>
                  <a:gd name="connsiteX97" fmla="*/ 349561 w 614745"/>
                  <a:gd name="connsiteY97" fmla="*/ 541788 h 687068"/>
                  <a:gd name="connsiteX98" fmla="*/ 349561 w 614745"/>
                  <a:gd name="connsiteY98" fmla="*/ 517681 h 687068"/>
                  <a:gd name="connsiteX99" fmla="*/ 337507 w 614745"/>
                  <a:gd name="connsiteY99" fmla="*/ 517681 h 687068"/>
                  <a:gd name="connsiteX100" fmla="*/ 337507 w 614745"/>
                  <a:gd name="connsiteY100" fmla="*/ 229657 h 687068"/>
                  <a:gd name="connsiteX101" fmla="*/ 485960 w 614745"/>
                  <a:gd name="connsiteY101" fmla="*/ 229657 h 687068"/>
                  <a:gd name="connsiteX102" fmla="*/ 506261 w 614745"/>
                  <a:gd name="connsiteY102" fmla="*/ 253765 h 687068"/>
                  <a:gd name="connsiteX103" fmla="*/ 373669 w 614745"/>
                  <a:gd name="connsiteY103" fmla="*/ 253765 h 687068"/>
                  <a:gd name="connsiteX104" fmla="*/ 361615 w 614745"/>
                  <a:gd name="connsiteY104" fmla="*/ 265819 h 687068"/>
                  <a:gd name="connsiteX105" fmla="*/ 361615 w 614745"/>
                  <a:gd name="connsiteY105" fmla="*/ 577950 h 687068"/>
                  <a:gd name="connsiteX106" fmla="*/ 373669 w 614745"/>
                  <a:gd name="connsiteY106" fmla="*/ 590004 h 687068"/>
                  <a:gd name="connsiteX107" fmla="*/ 602692 w 614745"/>
                  <a:gd name="connsiteY107" fmla="*/ 590004 h 687068"/>
                  <a:gd name="connsiteX108" fmla="*/ 614746 w 614745"/>
                  <a:gd name="connsiteY108" fmla="*/ 577950 h 687068"/>
                  <a:gd name="connsiteX109" fmla="*/ 614746 w 614745"/>
                  <a:gd name="connsiteY109" fmla="*/ 317206 h 687068"/>
                  <a:gd name="connsiteX110" fmla="*/ 611574 w 614745"/>
                  <a:gd name="connsiteY110" fmla="*/ 308959 h 687068"/>
                  <a:gd name="connsiteX111" fmla="*/ 611574 w 614745"/>
                  <a:gd name="connsiteY111" fmla="*/ 308959 h 687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14745" h="687068">
                    <a:moveTo>
                      <a:pt x="235367" y="26011"/>
                    </a:moveTo>
                    <a:cubicBezTo>
                      <a:pt x="359712" y="26011"/>
                      <a:pt x="445992" y="64076"/>
                      <a:pt x="445992" y="98334"/>
                    </a:cubicBezTo>
                    <a:cubicBezTo>
                      <a:pt x="445992" y="132592"/>
                      <a:pt x="359077" y="170657"/>
                      <a:pt x="235367" y="170657"/>
                    </a:cubicBezTo>
                    <a:cubicBezTo>
                      <a:pt x="111022" y="170657"/>
                      <a:pt x="24742" y="132592"/>
                      <a:pt x="24742" y="98334"/>
                    </a:cubicBezTo>
                    <a:cubicBezTo>
                      <a:pt x="24108" y="64076"/>
                      <a:pt x="111022" y="26011"/>
                      <a:pt x="235367" y="26011"/>
                    </a:cubicBezTo>
                    <a:lnTo>
                      <a:pt x="235367" y="26011"/>
                    </a:lnTo>
                    <a:close/>
                    <a:moveTo>
                      <a:pt x="232829" y="664864"/>
                    </a:moveTo>
                    <a:cubicBezTo>
                      <a:pt x="109753" y="664864"/>
                      <a:pt x="24108" y="626165"/>
                      <a:pt x="24108" y="591273"/>
                    </a:cubicBezTo>
                    <a:lnTo>
                      <a:pt x="24108" y="486595"/>
                    </a:lnTo>
                    <a:cubicBezTo>
                      <a:pt x="61538" y="518315"/>
                      <a:pt x="138302" y="538616"/>
                      <a:pt x="230926" y="538616"/>
                    </a:cubicBezTo>
                    <a:cubicBezTo>
                      <a:pt x="252496" y="538616"/>
                      <a:pt x="274066" y="537348"/>
                      <a:pt x="295002" y="534810"/>
                    </a:cubicBezTo>
                    <a:lnTo>
                      <a:pt x="292464" y="510702"/>
                    </a:lnTo>
                    <a:cubicBezTo>
                      <a:pt x="272163" y="513240"/>
                      <a:pt x="251861" y="513874"/>
                      <a:pt x="230926" y="513874"/>
                    </a:cubicBezTo>
                    <a:cubicBezTo>
                      <a:pt x="116097" y="513874"/>
                      <a:pt x="34258" y="479616"/>
                      <a:pt x="24108" y="446626"/>
                    </a:cubicBezTo>
                    <a:lnTo>
                      <a:pt x="24108" y="317206"/>
                    </a:lnTo>
                    <a:cubicBezTo>
                      <a:pt x="61538" y="348927"/>
                      <a:pt x="138302" y="369228"/>
                      <a:pt x="230926" y="369228"/>
                    </a:cubicBezTo>
                    <a:cubicBezTo>
                      <a:pt x="252496" y="369228"/>
                      <a:pt x="274066" y="367959"/>
                      <a:pt x="295002" y="365422"/>
                    </a:cubicBezTo>
                    <a:lnTo>
                      <a:pt x="292464" y="341314"/>
                    </a:lnTo>
                    <a:cubicBezTo>
                      <a:pt x="272797" y="343852"/>
                      <a:pt x="251861" y="344486"/>
                      <a:pt x="230926" y="344486"/>
                    </a:cubicBezTo>
                    <a:cubicBezTo>
                      <a:pt x="116097" y="344486"/>
                      <a:pt x="34258" y="310228"/>
                      <a:pt x="24108" y="277873"/>
                    </a:cubicBezTo>
                    <a:lnTo>
                      <a:pt x="24108" y="139571"/>
                    </a:lnTo>
                    <a:cubicBezTo>
                      <a:pt x="59000" y="169388"/>
                      <a:pt x="130689" y="192227"/>
                      <a:pt x="234733" y="192227"/>
                    </a:cubicBezTo>
                    <a:cubicBezTo>
                      <a:pt x="338776" y="192227"/>
                      <a:pt x="411099" y="168754"/>
                      <a:pt x="445357" y="139571"/>
                    </a:cubicBezTo>
                    <a:lnTo>
                      <a:pt x="445357" y="180173"/>
                    </a:lnTo>
                    <a:lnTo>
                      <a:pt x="469465" y="180173"/>
                    </a:lnTo>
                    <a:lnTo>
                      <a:pt x="469465" y="95796"/>
                    </a:lnTo>
                    <a:cubicBezTo>
                      <a:pt x="469465" y="49484"/>
                      <a:pt x="386992" y="0"/>
                      <a:pt x="234733" y="0"/>
                    </a:cubicBezTo>
                    <a:cubicBezTo>
                      <a:pt x="81839" y="0"/>
                      <a:pt x="0" y="49484"/>
                      <a:pt x="0" y="95796"/>
                    </a:cubicBezTo>
                    <a:lnTo>
                      <a:pt x="0" y="589369"/>
                    </a:lnTo>
                    <a:cubicBezTo>
                      <a:pt x="0" y="645198"/>
                      <a:pt x="100237" y="687069"/>
                      <a:pt x="232829" y="687069"/>
                    </a:cubicBezTo>
                    <a:cubicBezTo>
                      <a:pt x="339411" y="687069"/>
                      <a:pt x="429497" y="659155"/>
                      <a:pt x="456777" y="617283"/>
                    </a:cubicBezTo>
                    <a:lnTo>
                      <a:pt x="436476" y="603961"/>
                    </a:lnTo>
                    <a:cubicBezTo>
                      <a:pt x="416809" y="635047"/>
                      <a:pt x="341314" y="664864"/>
                      <a:pt x="232829" y="664864"/>
                    </a:cubicBezTo>
                    <a:lnTo>
                      <a:pt x="232829" y="664864"/>
                    </a:lnTo>
                    <a:close/>
                    <a:moveTo>
                      <a:pt x="520853" y="365422"/>
                    </a:moveTo>
                    <a:cubicBezTo>
                      <a:pt x="527831" y="365422"/>
                      <a:pt x="533541" y="367959"/>
                      <a:pt x="537982" y="373035"/>
                    </a:cubicBezTo>
                    <a:cubicBezTo>
                      <a:pt x="545595" y="381916"/>
                      <a:pt x="544326" y="395873"/>
                      <a:pt x="543691" y="400314"/>
                    </a:cubicBezTo>
                    <a:cubicBezTo>
                      <a:pt x="544326" y="425691"/>
                      <a:pt x="558283" y="430766"/>
                      <a:pt x="559552" y="431401"/>
                    </a:cubicBezTo>
                    <a:cubicBezTo>
                      <a:pt x="564627" y="432669"/>
                      <a:pt x="568434" y="437745"/>
                      <a:pt x="568434" y="443454"/>
                    </a:cubicBezTo>
                    <a:cubicBezTo>
                      <a:pt x="568434" y="449164"/>
                      <a:pt x="564627" y="453605"/>
                      <a:pt x="559552" y="454874"/>
                    </a:cubicBezTo>
                    <a:cubicBezTo>
                      <a:pt x="558283" y="455508"/>
                      <a:pt x="543691" y="460584"/>
                      <a:pt x="543691" y="486595"/>
                    </a:cubicBezTo>
                    <a:cubicBezTo>
                      <a:pt x="543691" y="500552"/>
                      <a:pt x="537347" y="516412"/>
                      <a:pt x="521487" y="517046"/>
                    </a:cubicBezTo>
                    <a:lnTo>
                      <a:pt x="511971" y="517046"/>
                    </a:lnTo>
                    <a:lnTo>
                      <a:pt x="511971" y="492939"/>
                    </a:lnTo>
                    <a:lnTo>
                      <a:pt x="518315" y="492939"/>
                    </a:lnTo>
                    <a:cubicBezTo>
                      <a:pt x="518949" y="491035"/>
                      <a:pt x="518949" y="489132"/>
                      <a:pt x="518949" y="486595"/>
                    </a:cubicBezTo>
                    <a:cubicBezTo>
                      <a:pt x="518949" y="464390"/>
                      <a:pt x="526562" y="451067"/>
                      <a:pt x="534175" y="442820"/>
                    </a:cubicBezTo>
                    <a:cubicBezTo>
                      <a:pt x="526562" y="434573"/>
                      <a:pt x="518949" y="421250"/>
                      <a:pt x="518949" y="399680"/>
                    </a:cubicBezTo>
                    <a:cubicBezTo>
                      <a:pt x="518949" y="399045"/>
                      <a:pt x="518949" y="398411"/>
                      <a:pt x="518949" y="397777"/>
                    </a:cubicBezTo>
                    <a:cubicBezTo>
                      <a:pt x="519584" y="395239"/>
                      <a:pt x="519584" y="392067"/>
                      <a:pt x="518949" y="389529"/>
                    </a:cubicBezTo>
                    <a:lnTo>
                      <a:pt x="511336" y="389529"/>
                    </a:lnTo>
                    <a:lnTo>
                      <a:pt x="511336" y="365422"/>
                    </a:lnTo>
                    <a:lnTo>
                      <a:pt x="520853" y="365422"/>
                    </a:lnTo>
                    <a:close/>
                    <a:moveTo>
                      <a:pt x="464390" y="365422"/>
                    </a:moveTo>
                    <a:lnTo>
                      <a:pt x="473906" y="365422"/>
                    </a:lnTo>
                    <a:lnTo>
                      <a:pt x="473906" y="389529"/>
                    </a:lnTo>
                    <a:lnTo>
                      <a:pt x="467562" y="389529"/>
                    </a:lnTo>
                    <a:cubicBezTo>
                      <a:pt x="466928" y="391433"/>
                      <a:pt x="466928" y="393336"/>
                      <a:pt x="466928" y="395873"/>
                    </a:cubicBezTo>
                    <a:cubicBezTo>
                      <a:pt x="466928" y="418078"/>
                      <a:pt x="459315" y="431401"/>
                      <a:pt x="451701" y="439648"/>
                    </a:cubicBezTo>
                    <a:cubicBezTo>
                      <a:pt x="459315" y="447895"/>
                      <a:pt x="466928" y="461218"/>
                      <a:pt x="466928" y="482788"/>
                    </a:cubicBezTo>
                    <a:cubicBezTo>
                      <a:pt x="466928" y="483422"/>
                      <a:pt x="466928" y="484057"/>
                      <a:pt x="466928" y="484691"/>
                    </a:cubicBezTo>
                    <a:cubicBezTo>
                      <a:pt x="466293" y="487229"/>
                      <a:pt x="466293" y="490401"/>
                      <a:pt x="466928" y="492939"/>
                    </a:cubicBezTo>
                    <a:lnTo>
                      <a:pt x="474541" y="492939"/>
                    </a:lnTo>
                    <a:lnTo>
                      <a:pt x="474541" y="517046"/>
                    </a:lnTo>
                    <a:lnTo>
                      <a:pt x="465659" y="517046"/>
                    </a:lnTo>
                    <a:cubicBezTo>
                      <a:pt x="458680" y="517046"/>
                      <a:pt x="452970" y="514509"/>
                      <a:pt x="448529" y="509433"/>
                    </a:cubicBezTo>
                    <a:cubicBezTo>
                      <a:pt x="440917" y="500552"/>
                      <a:pt x="442185" y="486595"/>
                      <a:pt x="442820" y="482154"/>
                    </a:cubicBezTo>
                    <a:cubicBezTo>
                      <a:pt x="442185" y="456777"/>
                      <a:pt x="428229" y="451702"/>
                      <a:pt x="426960" y="451067"/>
                    </a:cubicBezTo>
                    <a:cubicBezTo>
                      <a:pt x="421884" y="449798"/>
                      <a:pt x="418078" y="444723"/>
                      <a:pt x="418078" y="439014"/>
                    </a:cubicBezTo>
                    <a:cubicBezTo>
                      <a:pt x="418078" y="433304"/>
                      <a:pt x="421884" y="428863"/>
                      <a:pt x="426960" y="427594"/>
                    </a:cubicBezTo>
                    <a:cubicBezTo>
                      <a:pt x="428229" y="426960"/>
                      <a:pt x="442820" y="421884"/>
                      <a:pt x="442820" y="395873"/>
                    </a:cubicBezTo>
                    <a:cubicBezTo>
                      <a:pt x="442185" y="381282"/>
                      <a:pt x="449164" y="366056"/>
                      <a:pt x="464390" y="365422"/>
                    </a:cubicBezTo>
                    <a:lnTo>
                      <a:pt x="464390" y="365422"/>
                    </a:lnTo>
                    <a:close/>
                    <a:moveTo>
                      <a:pt x="590638" y="566530"/>
                    </a:moveTo>
                    <a:lnTo>
                      <a:pt x="385723" y="566530"/>
                    </a:lnTo>
                    <a:lnTo>
                      <a:pt x="385723" y="278507"/>
                    </a:lnTo>
                    <a:lnTo>
                      <a:pt x="518315" y="278507"/>
                    </a:lnTo>
                    <a:lnTo>
                      <a:pt x="518315" y="326722"/>
                    </a:lnTo>
                    <a:cubicBezTo>
                      <a:pt x="518315" y="333067"/>
                      <a:pt x="523390" y="338776"/>
                      <a:pt x="530369" y="338776"/>
                    </a:cubicBezTo>
                    <a:lnTo>
                      <a:pt x="590638" y="338776"/>
                    </a:lnTo>
                    <a:lnTo>
                      <a:pt x="590638" y="566530"/>
                    </a:lnTo>
                    <a:close/>
                    <a:moveTo>
                      <a:pt x="542423" y="277873"/>
                    </a:moveTo>
                    <a:lnTo>
                      <a:pt x="545595" y="277873"/>
                    </a:lnTo>
                    <a:lnTo>
                      <a:pt x="581756" y="314034"/>
                    </a:lnTo>
                    <a:lnTo>
                      <a:pt x="542423" y="314034"/>
                    </a:lnTo>
                    <a:lnTo>
                      <a:pt x="542423" y="277873"/>
                    </a:lnTo>
                    <a:close/>
                    <a:moveTo>
                      <a:pt x="611574" y="308959"/>
                    </a:moveTo>
                    <a:lnTo>
                      <a:pt x="558917" y="256937"/>
                    </a:lnTo>
                    <a:cubicBezTo>
                      <a:pt x="556380" y="254399"/>
                      <a:pt x="553842" y="253765"/>
                      <a:pt x="550670" y="253765"/>
                    </a:cubicBezTo>
                    <a:lnTo>
                      <a:pt x="543057" y="253765"/>
                    </a:lnTo>
                    <a:lnTo>
                      <a:pt x="538616" y="253765"/>
                    </a:lnTo>
                    <a:lnTo>
                      <a:pt x="501186" y="209991"/>
                    </a:lnTo>
                    <a:cubicBezTo>
                      <a:pt x="498648" y="207453"/>
                      <a:pt x="495476" y="205550"/>
                      <a:pt x="491670" y="205550"/>
                    </a:cubicBezTo>
                    <a:lnTo>
                      <a:pt x="325454" y="205550"/>
                    </a:lnTo>
                    <a:cubicBezTo>
                      <a:pt x="318475" y="205550"/>
                      <a:pt x="313400" y="210625"/>
                      <a:pt x="313400" y="217603"/>
                    </a:cubicBezTo>
                    <a:lnTo>
                      <a:pt x="313400" y="529735"/>
                    </a:lnTo>
                    <a:cubicBezTo>
                      <a:pt x="313400" y="536079"/>
                      <a:pt x="318475" y="541788"/>
                      <a:pt x="325454" y="541788"/>
                    </a:cubicBezTo>
                    <a:lnTo>
                      <a:pt x="349561" y="541788"/>
                    </a:lnTo>
                    <a:lnTo>
                      <a:pt x="349561" y="517681"/>
                    </a:lnTo>
                    <a:lnTo>
                      <a:pt x="337507" y="517681"/>
                    </a:lnTo>
                    <a:lnTo>
                      <a:pt x="337507" y="229657"/>
                    </a:lnTo>
                    <a:lnTo>
                      <a:pt x="485960" y="229657"/>
                    </a:lnTo>
                    <a:lnTo>
                      <a:pt x="506261" y="253765"/>
                    </a:lnTo>
                    <a:lnTo>
                      <a:pt x="373669" y="253765"/>
                    </a:lnTo>
                    <a:cubicBezTo>
                      <a:pt x="366690" y="253765"/>
                      <a:pt x="361615" y="258840"/>
                      <a:pt x="361615" y="265819"/>
                    </a:cubicBezTo>
                    <a:lnTo>
                      <a:pt x="361615" y="577950"/>
                    </a:lnTo>
                    <a:cubicBezTo>
                      <a:pt x="361615" y="584294"/>
                      <a:pt x="366690" y="590004"/>
                      <a:pt x="373669" y="590004"/>
                    </a:cubicBezTo>
                    <a:lnTo>
                      <a:pt x="602692" y="590004"/>
                    </a:lnTo>
                    <a:cubicBezTo>
                      <a:pt x="609670" y="590004"/>
                      <a:pt x="614746" y="584929"/>
                      <a:pt x="614746" y="577950"/>
                    </a:cubicBezTo>
                    <a:lnTo>
                      <a:pt x="614746" y="317206"/>
                    </a:lnTo>
                    <a:cubicBezTo>
                      <a:pt x="614746" y="314669"/>
                      <a:pt x="613477" y="311497"/>
                      <a:pt x="611574" y="308959"/>
                    </a:cubicBezTo>
                    <a:lnTo>
                      <a:pt x="611574" y="308959"/>
                    </a:lnTo>
                    <a:close/>
                  </a:path>
                </a:pathLst>
              </a:custGeom>
              <a:solidFill>
                <a:srgbClr val="FBD8BF"/>
              </a:solidFill>
              <a:ln w="27432" cap="flat">
                <a:noFill/>
                <a:prstDash val="solid"/>
                <a:round/>
              </a:ln>
            </p:spPr>
            <p:txBody>
              <a:bodyPr lIns="0" tIns="0" rIns="0" bIns="0" rtlCol="0" anchor="ctr"/>
              <a:lstStyle/>
              <a:p>
                <a:pPr algn="ctr" defTabSz="634975">
                  <a:defRPr/>
                </a:pPr>
                <a:endParaRPr lang="en-US" sz="1185" kern="0">
                  <a:solidFill>
                    <a:srgbClr val="03023F"/>
                  </a:solidFill>
                  <a:latin typeface="Amazon Ember" panose="020F0502020204030204"/>
                  <a:ea typeface="Amazon Ember" panose="020B0603020204020204" pitchFamily="34" charset="0"/>
                  <a:cs typeface="Amazon Ember" panose="020B0603020204020204" pitchFamily="34" charset="0"/>
                </a:endParaRPr>
              </a:p>
            </p:txBody>
          </p:sp>
          <p:sp>
            <p:nvSpPr>
              <p:cNvPr id="36" name="Title 1">
                <a:extLst>
                  <a:ext uri="{FF2B5EF4-FFF2-40B4-BE49-F238E27FC236}">
                    <a16:creationId xmlns:a16="http://schemas.microsoft.com/office/drawing/2014/main" id="{493D4168-0C25-B1A3-490D-455158154B60}"/>
                  </a:ext>
                </a:extLst>
              </p:cNvPr>
              <p:cNvSpPr txBox="1">
                <a:spLocks/>
              </p:cNvSpPr>
              <p:nvPr/>
            </p:nvSpPr>
            <p:spPr>
              <a:xfrm>
                <a:off x="6996530" y="3011306"/>
                <a:ext cx="1371600" cy="182880"/>
              </a:xfrm>
              <a:prstGeom prst="rect">
                <a:avLst/>
              </a:prstGeom>
            </p:spPr>
            <p:txBody>
              <a:bodyPr lIns="0" tIns="0" rIns="0" bIns="0">
                <a:noAutofit/>
              </a:bodyPr>
              <a:lstStyle>
                <a:defPPr>
                  <a:defRPr lang="en-US"/>
                </a:defPPr>
                <a:lvl1pPr marL="63500" indent="-63500" algn="ctr" defTabSz="1121864" eaLnBrk="1" latinLnBrk="0" hangingPunct="1">
                  <a:lnSpc>
                    <a:spcPct val="87000"/>
                  </a:lnSpc>
                  <a:spcBef>
                    <a:spcPts val="0"/>
                  </a:spcBef>
                  <a:spcAft>
                    <a:spcPts val="614"/>
                  </a:spcAft>
                  <a:buSzPct val="90000"/>
                  <a:buFontTx/>
                  <a:buChar char="​"/>
                  <a:tabLst>
                    <a:tab pos="6456363" algn="l"/>
                  </a:tabLst>
                  <a:defRPr sz="1600" cap="all" spc="300">
                    <a:solidFill>
                      <a:srgbClr val="1BA9F6"/>
                    </a:solidFill>
                    <a:latin typeface="Amazon Ember Medium" panose="020B0603020204020204" pitchFamily="34" charset="0"/>
                    <a:ea typeface="Amazon Ember Medium" panose="020B0603020204020204" pitchFamily="34" charset="0"/>
                    <a:cs typeface="Amazon Ember Medium" panose="020B0603020204020204" pitchFamily="34" charset="0"/>
                  </a:defRPr>
                </a:lvl1pPr>
              </a:lstStyle>
              <a:p>
                <a:pPr fontAlgn="base">
                  <a:lnSpc>
                    <a:spcPct val="100000"/>
                  </a:lnSpc>
                  <a:spcAft>
                    <a:spcPts val="0"/>
                  </a:spcAft>
                  <a:defRPr/>
                </a:pPr>
                <a:r>
                  <a:rPr lang="en-US" sz="1000" kern="0" cap="none" spc="0" dirty="0">
                    <a:solidFill>
                      <a:srgbClr val="FFFFFF"/>
                    </a:solidFill>
                  </a:rPr>
                  <a:t>Amazon DocumentDB</a:t>
                </a:r>
              </a:p>
            </p:txBody>
          </p:sp>
        </p:grpSp>
        <p:grpSp>
          <p:nvGrpSpPr>
            <p:cNvPr id="6" name="Group 5">
              <a:extLst>
                <a:ext uri="{FF2B5EF4-FFF2-40B4-BE49-F238E27FC236}">
                  <a16:creationId xmlns:a16="http://schemas.microsoft.com/office/drawing/2014/main" id="{0DF7CF3C-96A1-499E-2DD4-A575C1CB7B91}"/>
                </a:ext>
              </a:extLst>
            </p:cNvPr>
            <p:cNvGrpSpPr/>
            <p:nvPr/>
          </p:nvGrpSpPr>
          <p:grpSpPr>
            <a:xfrm>
              <a:off x="8586100" y="2220351"/>
              <a:ext cx="1371600" cy="973835"/>
              <a:chOff x="8586100" y="2220351"/>
              <a:chExt cx="1371600" cy="973835"/>
            </a:xfrm>
          </p:grpSpPr>
          <p:sp>
            <p:nvSpPr>
              <p:cNvPr id="31" name="Title 1">
                <a:extLst>
                  <a:ext uri="{FF2B5EF4-FFF2-40B4-BE49-F238E27FC236}">
                    <a16:creationId xmlns:a16="http://schemas.microsoft.com/office/drawing/2014/main" id="{4AA4DEB5-EB22-A301-2EFF-AB9ECB4F9E31}"/>
                  </a:ext>
                </a:extLst>
              </p:cNvPr>
              <p:cNvSpPr txBox="1">
                <a:spLocks/>
              </p:cNvSpPr>
              <p:nvPr/>
            </p:nvSpPr>
            <p:spPr>
              <a:xfrm>
                <a:off x="8586100" y="2220351"/>
                <a:ext cx="1371600" cy="182880"/>
              </a:xfrm>
              <a:prstGeom prst="rect">
                <a:avLst/>
              </a:prstGeom>
            </p:spPr>
            <p:txBody>
              <a:bodyPr>
                <a:noAutofit/>
              </a:bodyPr>
              <a:lstStyle>
                <a:lvl1pPr algn="ctr" defTabSz="914400" rtl="0" eaLnBrk="1" latinLnBrk="0" hangingPunct="1">
                  <a:lnSpc>
                    <a:spcPct val="90000"/>
                  </a:lnSpc>
                  <a:spcBef>
                    <a:spcPct val="0"/>
                  </a:spcBef>
                  <a:buNone/>
                  <a:defRPr sz="12500" kern="1200">
                    <a:solidFill>
                      <a:srgbClr val="FFFFFF"/>
                    </a:solidFill>
                    <a:latin typeface="Amazon Ember Thin"/>
                    <a:ea typeface="Amazon Ember Thin"/>
                    <a:cs typeface="Amazon Ember Thin"/>
                    <a:sym typeface="Amazon Ember Thin"/>
                  </a:defRPr>
                </a:lvl1pPr>
              </a:lstStyle>
              <a:p>
                <a:pPr defTabSz="321118" fontAlgn="base">
                  <a:spcAft>
                    <a:spcPct val="0"/>
                  </a:spcAft>
                  <a:defRPr/>
                </a:pPr>
                <a:r>
                  <a:rPr lang="en-US" sz="1000" spc="119" dirty="0">
                    <a:solidFill>
                      <a:srgbClr val="10DFFF"/>
                    </a:solidFill>
                    <a:latin typeface="Amazon Ember Display" panose="020F0603020204020204" pitchFamily="34" charset="0"/>
                    <a:ea typeface="Amazon Ember Display" panose="020F0603020204020204" pitchFamily="34" charset="0"/>
                    <a:cs typeface="Amazon Ember Display" panose="020F0603020204020204" pitchFamily="34" charset="0"/>
                  </a:rPr>
                  <a:t>CACHING</a:t>
                </a:r>
                <a:endParaRPr lang="en-US" sz="948" spc="119" dirty="0">
                  <a:solidFill>
                    <a:srgbClr val="10DFFF"/>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32" name="Freeform: Shape 46">
                <a:extLst>
                  <a:ext uri="{FF2B5EF4-FFF2-40B4-BE49-F238E27FC236}">
                    <a16:creationId xmlns:a16="http://schemas.microsoft.com/office/drawing/2014/main" id="{EFCF9463-6223-35ED-562D-F5AF806C41A8}"/>
                  </a:ext>
                </a:extLst>
              </p:cNvPr>
              <p:cNvSpPr/>
              <p:nvPr/>
            </p:nvSpPr>
            <p:spPr>
              <a:xfrm>
                <a:off x="9057339" y="2491267"/>
                <a:ext cx="429122" cy="438565"/>
              </a:xfrm>
              <a:custGeom>
                <a:avLst/>
                <a:gdLst>
                  <a:gd name="connsiteX0" fmla="*/ 331163 w 662961"/>
                  <a:gd name="connsiteY0" fmla="*/ 182076 h 677552"/>
                  <a:gd name="connsiteX1" fmla="*/ 156065 w 662961"/>
                  <a:gd name="connsiteY1" fmla="*/ 257572 h 677552"/>
                  <a:gd name="connsiteX2" fmla="*/ 156065 w 662961"/>
                  <a:gd name="connsiteY2" fmla="*/ 257572 h 677552"/>
                  <a:gd name="connsiteX3" fmla="*/ 156065 w 662961"/>
                  <a:gd name="connsiteY3" fmla="*/ 600789 h 677552"/>
                  <a:gd name="connsiteX4" fmla="*/ 331163 w 662961"/>
                  <a:gd name="connsiteY4" fmla="*/ 677553 h 677552"/>
                  <a:gd name="connsiteX5" fmla="*/ 506261 w 662961"/>
                  <a:gd name="connsiteY5" fmla="*/ 600789 h 677552"/>
                  <a:gd name="connsiteX6" fmla="*/ 506261 w 662961"/>
                  <a:gd name="connsiteY6" fmla="*/ 257572 h 677552"/>
                  <a:gd name="connsiteX7" fmla="*/ 506261 w 662961"/>
                  <a:gd name="connsiteY7" fmla="*/ 257572 h 677552"/>
                  <a:gd name="connsiteX8" fmla="*/ 331163 w 662961"/>
                  <a:gd name="connsiteY8" fmla="*/ 182076 h 677552"/>
                  <a:gd name="connsiteX9" fmla="*/ 331163 w 662961"/>
                  <a:gd name="connsiteY9" fmla="*/ 211894 h 677552"/>
                  <a:gd name="connsiteX10" fmla="*/ 480884 w 662961"/>
                  <a:gd name="connsiteY10" fmla="*/ 258206 h 677552"/>
                  <a:gd name="connsiteX11" fmla="*/ 331163 w 662961"/>
                  <a:gd name="connsiteY11" fmla="*/ 304518 h 677552"/>
                  <a:gd name="connsiteX12" fmla="*/ 182076 w 662961"/>
                  <a:gd name="connsiteY12" fmla="*/ 258206 h 677552"/>
                  <a:gd name="connsiteX13" fmla="*/ 331163 w 662961"/>
                  <a:gd name="connsiteY13" fmla="*/ 211894 h 677552"/>
                  <a:gd name="connsiteX14" fmla="*/ 331163 w 662961"/>
                  <a:gd name="connsiteY14" fmla="*/ 647101 h 677552"/>
                  <a:gd name="connsiteX15" fmla="*/ 182076 w 662961"/>
                  <a:gd name="connsiteY15" fmla="*/ 600154 h 677552"/>
                  <a:gd name="connsiteX16" fmla="*/ 182076 w 662961"/>
                  <a:gd name="connsiteY16" fmla="*/ 529100 h 677552"/>
                  <a:gd name="connsiteX17" fmla="*/ 331163 w 662961"/>
                  <a:gd name="connsiteY17" fmla="*/ 563993 h 677552"/>
                  <a:gd name="connsiteX18" fmla="*/ 480884 w 662961"/>
                  <a:gd name="connsiteY18" fmla="*/ 529100 h 677552"/>
                  <a:gd name="connsiteX19" fmla="*/ 480884 w 662961"/>
                  <a:gd name="connsiteY19" fmla="*/ 600789 h 677552"/>
                  <a:gd name="connsiteX20" fmla="*/ 331163 w 662961"/>
                  <a:gd name="connsiteY20" fmla="*/ 647101 h 677552"/>
                  <a:gd name="connsiteX21" fmla="*/ 331163 w 662961"/>
                  <a:gd name="connsiteY21" fmla="*/ 533541 h 677552"/>
                  <a:gd name="connsiteX22" fmla="*/ 182076 w 662961"/>
                  <a:gd name="connsiteY22" fmla="*/ 486594 h 677552"/>
                  <a:gd name="connsiteX23" fmla="*/ 182076 w 662961"/>
                  <a:gd name="connsiteY23" fmla="*/ 414271 h 677552"/>
                  <a:gd name="connsiteX24" fmla="*/ 331163 w 662961"/>
                  <a:gd name="connsiteY24" fmla="*/ 448530 h 677552"/>
                  <a:gd name="connsiteX25" fmla="*/ 480884 w 662961"/>
                  <a:gd name="connsiteY25" fmla="*/ 414271 h 677552"/>
                  <a:gd name="connsiteX26" fmla="*/ 480884 w 662961"/>
                  <a:gd name="connsiteY26" fmla="*/ 486594 h 677552"/>
                  <a:gd name="connsiteX27" fmla="*/ 331163 w 662961"/>
                  <a:gd name="connsiteY27" fmla="*/ 533541 h 677552"/>
                  <a:gd name="connsiteX28" fmla="*/ 331163 w 662961"/>
                  <a:gd name="connsiteY28" fmla="*/ 418712 h 677552"/>
                  <a:gd name="connsiteX29" fmla="*/ 182076 w 662961"/>
                  <a:gd name="connsiteY29" fmla="*/ 373035 h 677552"/>
                  <a:gd name="connsiteX30" fmla="*/ 182076 w 662961"/>
                  <a:gd name="connsiteY30" fmla="*/ 300077 h 677552"/>
                  <a:gd name="connsiteX31" fmla="*/ 331163 w 662961"/>
                  <a:gd name="connsiteY31" fmla="*/ 334335 h 677552"/>
                  <a:gd name="connsiteX32" fmla="*/ 480884 w 662961"/>
                  <a:gd name="connsiteY32" fmla="*/ 300077 h 677552"/>
                  <a:gd name="connsiteX33" fmla="*/ 480884 w 662961"/>
                  <a:gd name="connsiteY33" fmla="*/ 373035 h 677552"/>
                  <a:gd name="connsiteX34" fmla="*/ 331163 w 662961"/>
                  <a:gd name="connsiteY34" fmla="*/ 418712 h 677552"/>
                  <a:gd name="connsiteX35" fmla="*/ 623627 w 662961"/>
                  <a:gd name="connsiteY35" fmla="*/ 97700 h 677552"/>
                  <a:gd name="connsiteX36" fmla="*/ 649639 w 662961"/>
                  <a:gd name="connsiteY36" fmla="*/ 130689 h 677552"/>
                  <a:gd name="connsiteX37" fmla="*/ 662327 w 662961"/>
                  <a:gd name="connsiteY37" fmla="*/ 145915 h 677552"/>
                  <a:gd name="connsiteX38" fmla="*/ 662327 w 662961"/>
                  <a:gd name="connsiteY38" fmla="*/ 407293 h 677552"/>
                  <a:gd name="connsiteX39" fmla="*/ 649639 w 662961"/>
                  <a:gd name="connsiteY39" fmla="*/ 422519 h 677552"/>
                  <a:gd name="connsiteX40" fmla="*/ 610305 w 662961"/>
                  <a:gd name="connsiteY40" fmla="*/ 422519 h 677552"/>
                  <a:gd name="connsiteX41" fmla="*/ 532907 w 662961"/>
                  <a:gd name="connsiteY41" fmla="*/ 422519 h 677552"/>
                  <a:gd name="connsiteX42" fmla="*/ 532272 w 662961"/>
                  <a:gd name="connsiteY42" fmla="*/ 422519 h 677552"/>
                  <a:gd name="connsiteX43" fmla="*/ 532272 w 662961"/>
                  <a:gd name="connsiteY43" fmla="*/ 392701 h 677552"/>
                  <a:gd name="connsiteX44" fmla="*/ 532907 w 662961"/>
                  <a:gd name="connsiteY44" fmla="*/ 392701 h 677552"/>
                  <a:gd name="connsiteX45" fmla="*/ 532907 w 662961"/>
                  <a:gd name="connsiteY45" fmla="*/ 392701 h 677552"/>
                  <a:gd name="connsiteX46" fmla="*/ 596982 w 662961"/>
                  <a:gd name="connsiteY46" fmla="*/ 392701 h 677552"/>
                  <a:gd name="connsiteX47" fmla="*/ 596982 w 662961"/>
                  <a:gd name="connsiteY47" fmla="*/ 376841 h 677552"/>
                  <a:gd name="connsiteX48" fmla="*/ 532907 w 662961"/>
                  <a:gd name="connsiteY48" fmla="*/ 376841 h 677552"/>
                  <a:gd name="connsiteX49" fmla="*/ 532907 w 662961"/>
                  <a:gd name="connsiteY49" fmla="*/ 346389 h 677552"/>
                  <a:gd name="connsiteX50" fmla="*/ 610305 w 662961"/>
                  <a:gd name="connsiteY50" fmla="*/ 346389 h 677552"/>
                  <a:gd name="connsiteX51" fmla="*/ 622993 w 662961"/>
                  <a:gd name="connsiteY51" fmla="*/ 361615 h 677552"/>
                  <a:gd name="connsiteX52" fmla="*/ 622993 w 662961"/>
                  <a:gd name="connsiteY52" fmla="*/ 392067 h 677552"/>
                  <a:gd name="connsiteX53" fmla="*/ 636950 w 662961"/>
                  <a:gd name="connsiteY53" fmla="*/ 392067 h 677552"/>
                  <a:gd name="connsiteX54" fmla="*/ 636950 w 662961"/>
                  <a:gd name="connsiteY54" fmla="*/ 158603 h 677552"/>
                  <a:gd name="connsiteX55" fmla="*/ 600788 w 662961"/>
                  <a:gd name="connsiteY55" fmla="*/ 78033 h 677552"/>
                  <a:gd name="connsiteX56" fmla="*/ 636950 w 662961"/>
                  <a:gd name="connsiteY56" fmla="*/ 36796 h 677552"/>
                  <a:gd name="connsiteX57" fmla="*/ 636950 w 662961"/>
                  <a:gd name="connsiteY57" fmla="*/ 31721 h 677552"/>
                  <a:gd name="connsiteX58" fmla="*/ 24742 w 662961"/>
                  <a:gd name="connsiteY58" fmla="*/ 31721 h 677552"/>
                  <a:gd name="connsiteX59" fmla="*/ 24742 w 662961"/>
                  <a:gd name="connsiteY59" fmla="*/ 36796 h 677552"/>
                  <a:gd name="connsiteX60" fmla="*/ 64710 w 662961"/>
                  <a:gd name="connsiteY60" fmla="*/ 97700 h 677552"/>
                  <a:gd name="connsiteX61" fmla="*/ 26011 w 662961"/>
                  <a:gd name="connsiteY61" fmla="*/ 159238 h 677552"/>
                  <a:gd name="connsiteX62" fmla="*/ 26011 w 662961"/>
                  <a:gd name="connsiteY62" fmla="*/ 392067 h 677552"/>
                  <a:gd name="connsiteX63" fmla="*/ 52022 w 662961"/>
                  <a:gd name="connsiteY63" fmla="*/ 392067 h 677552"/>
                  <a:gd name="connsiteX64" fmla="*/ 52022 w 662961"/>
                  <a:gd name="connsiteY64" fmla="*/ 361615 h 677552"/>
                  <a:gd name="connsiteX65" fmla="*/ 65344 w 662961"/>
                  <a:gd name="connsiteY65" fmla="*/ 346389 h 677552"/>
                  <a:gd name="connsiteX66" fmla="*/ 130689 w 662961"/>
                  <a:gd name="connsiteY66" fmla="*/ 346389 h 677552"/>
                  <a:gd name="connsiteX67" fmla="*/ 130689 w 662961"/>
                  <a:gd name="connsiteY67" fmla="*/ 376207 h 677552"/>
                  <a:gd name="connsiteX68" fmla="*/ 78667 w 662961"/>
                  <a:gd name="connsiteY68" fmla="*/ 376207 h 677552"/>
                  <a:gd name="connsiteX69" fmla="*/ 78667 w 662961"/>
                  <a:gd name="connsiteY69" fmla="*/ 391432 h 677552"/>
                  <a:gd name="connsiteX70" fmla="*/ 130689 w 662961"/>
                  <a:gd name="connsiteY70" fmla="*/ 391432 h 677552"/>
                  <a:gd name="connsiteX71" fmla="*/ 130689 w 662961"/>
                  <a:gd name="connsiteY71" fmla="*/ 421250 h 677552"/>
                  <a:gd name="connsiteX72" fmla="*/ 12688 w 662961"/>
                  <a:gd name="connsiteY72" fmla="*/ 421250 h 677552"/>
                  <a:gd name="connsiteX73" fmla="*/ 0 w 662961"/>
                  <a:gd name="connsiteY73" fmla="*/ 406024 h 677552"/>
                  <a:gd name="connsiteX74" fmla="*/ 0 w 662961"/>
                  <a:gd name="connsiteY74" fmla="*/ 144646 h 677552"/>
                  <a:gd name="connsiteX75" fmla="*/ 12688 w 662961"/>
                  <a:gd name="connsiteY75" fmla="*/ 129420 h 677552"/>
                  <a:gd name="connsiteX76" fmla="*/ 39333 w 662961"/>
                  <a:gd name="connsiteY76" fmla="*/ 97065 h 677552"/>
                  <a:gd name="connsiteX77" fmla="*/ 39333 w 662961"/>
                  <a:gd name="connsiteY77" fmla="*/ 96431 h 677552"/>
                  <a:gd name="connsiteX78" fmla="*/ 13323 w 662961"/>
                  <a:gd name="connsiteY78" fmla="*/ 63441 h 677552"/>
                  <a:gd name="connsiteX79" fmla="*/ 634 w 662961"/>
                  <a:gd name="connsiteY79" fmla="*/ 48215 h 677552"/>
                  <a:gd name="connsiteX80" fmla="*/ 634 w 662961"/>
                  <a:gd name="connsiteY80" fmla="*/ 15226 h 677552"/>
                  <a:gd name="connsiteX81" fmla="*/ 13323 w 662961"/>
                  <a:gd name="connsiteY81" fmla="*/ 0 h 677552"/>
                  <a:gd name="connsiteX82" fmla="*/ 650273 w 662961"/>
                  <a:gd name="connsiteY82" fmla="*/ 0 h 677552"/>
                  <a:gd name="connsiteX83" fmla="*/ 662961 w 662961"/>
                  <a:gd name="connsiteY83" fmla="*/ 15226 h 677552"/>
                  <a:gd name="connsiteX84" fmla="*/ 662961 w 662961"/>
                  <a:gd name="connsiteY84" fmla="*/ 48215 h 677552"/>
                  <a:gd name="connsiteX85" fmla="*/ 650273 w 662961"/>
                  <a:gd name="connsiteY85" fmla="*/ 63441 h 677552"/>
                  <a:gd name="connsiteX86" fmla="*/ 623627 w 662961"/>
                  <a:gd name="connsiteY86" fmla="*/ 97700 h 677552"/>
                  <a:gd name="connsiteX87" fmla="*/ 298174 w 662961"/>
                  <a:gd name="connsiteY87" fmla="*/ 151625 h 677552"/>
                  <a:gd name="connsiteX88" fmla="*/ 298174 w 662961"/>
                  <a:gd name="connsiteY88" fmla="*/ 91990 h 677552"/>
                  <a:gd name="connsiteX89" fmla="*/ 233463 w 662961"/>
                  <a:gd name="connsiteY89" fmla="*/ 91990 h 677552"/>
                  <a:gd name="connsiteX90" fmla="*/ 233463 w 662961"/>
                  <a:gd name="connsiteY90" fmla="*/ 166850 h 677552"/>
                  <a:gd name="connsiteX91" fmla="*/ 207453 w 662961"/>
                  <a:gd name="connsiteY91" fmla="*/ 166850 h 677552"/>
                  <a:gd name="connsiteX92" fmla="*/ 207453 w 662961"/>
                  <a:gd name="connsiteY92" fmla="*/ 77398 h 677552"/>
                  <a:gd name="connsiteX93" fmla="*/ 220141 w 662961"/>
                  <a:gd name="connsiteY93" fmla="*/ 62172 h 677552"/>
                  <a:gd name="connsiteX94" fmla="*/ 310862 w 662961"/>
                  <a:gd name="connsiteY94" fmla="*/ 62172 h 677552"/>
                  <a:gd name="connsiteX95" fmla="*/ 323550 w 662961"/>
                  <a:gd name="connsiteY95" fmla="*/ 77398 h 677552"/>
                  <a:gd name="connsiteX96" fmla="*/ 323550 w 662961"/>
                  <a:gd name="connsiteY96" fmla="*/ 152259 h 677552"/>
                  <a:gd name="connsiteX97" fmla="*/ 298174 w 662961"/>
                  <a:gd name="connsiteY97" fmla="*/ 152259 h 677552"/>
                  <a:gd name="connsiteX98" fmla="*/ 428863 w 662961"/>
                  <a:gd name="connsiteY98" fmla="*/ 166216 h 677552"/>
                  <a:gd name="connsiteX99" fmla="*/ 428863 w 662961"/>
                  <a:gd name="connsiteY99" fmla="*/ 91355 h 677552"/>
                  <a:gd name="connsiteX100" fmla="*/ 363518 w 662961"/>
                  <a:gd name="connsiteY100" fmla="*/ 91355 h 677552"/>
                  <a:gd name="connsiteX101" fmla="*/ 363518 w 662961"/>
                  <a:gd name="connsiteY101" fmla="*/ 150990 h 677552"/>
                  <a:gd name="connsiteX102" fmla="*/ 337507 w 662961"/>
                  <a:gd name="connsiteY102" fmla="*/ 150990 h 677552"/>
                  <a:gd name="connsiteX103" fmla="*/ 337507 w 662961"/>
                  <a:gd name="connsiteY103" fmla="*/ 76130 h 677552"/>
                  <a:gd name="connsiteX104" fmla="*/ 350830 w 662961"/>
                  <a:gd name="connsiteY104" fmla="*/ 60904 h 677552"/>
                  <a:gd name="connsiteX105" fmla="*/ 442185 w 662961"/>
                  <a:gd name="connsiteY105" fmla="*/ 60904 h 677552"/>
                  <a:gd name="connsiteX106" fmla="*/ 455508 w 662961"/>
                  <a:gd name="connsiteY106" fmla="*/ 76130 h 677552"/>
                  <a:gd name="connsiteX107" fmla="*/ 455508 w 662961"/>
                  <a:gd name="connsiteY107" fmla="*/ 165582 h 677552"/>
                  <a:gd name="connsiteX108" fmla="*/ 428863 w 662961"/>
                  <a:gd name="connsiteY108" fmla="*/ 165582 h 677552"/>
                  <a:gd name="connsiteX109" fmla="*/ 558283 w 662961"/>
                  <a:gd name="connsiteY109" fmla="*/ 287389 h 677552"/>
                  <a:gd name="connsiteX110" fmla="*/ 558283 w 662961"/>
                  <a:gd name="connsiteY110" fmla="*/ 91990 h 677552"/>
                  <a:gd name="connsiteX111" fmla="*/ 492938 w 662961"/>
                  <a:gd name="connsiteY111" fmla="*/ 91990 h 677552"/>
                  <a:gd name="connsiteX112" fmla="*/ 492938 w 662961"/>
                  <a:gd name="connsiteY112" fmla="*/ 182076 h 677552"/>
                  <a:gd name="connsiteX113" fmla="*/ 466928 w 662961"/>
                  <a:gd name="connsiteY113" fmla="*/ 182076 h 677552"/>
                  <a:gd name="connsiteX114" fmla="*/ 466928 w 662961"/>
                  <a:gd name="connsiteY114" fmla="*/ 76764 h 677552"/>
                  <a:gd name="connsiteX115" fmla="*/ 480250 w 662961"/>
                  <a:gd name="connsiteY115" fmla="*/ 61538 h 677552"/>
                  <a:gd name="connsiteX116" fmla="*/ 571606 w 662961"/>
                  <a:gd name="connsiteY116" fmla="*/ 61538 h 677552"/>
                  <a:gd name="connsiteX117" fmla="*/ 584928 w 662961"/>
                  <a:gd name="connsiteY117" fmla="*/ 76764 h 677552"/>
                  <a:gd name="connsiteX118" fmla="*/ 584928 w 662961"/>
                  <a:gd name="connsiteY118" fmla="*/ 301980 h 677552"/>
                  <a:gd name="connsiteX119" fmla="*/ 571606 w 662961"/>
                  <a:gd name="connsiteY119" fmla="*/ 317206 h 677552"/>
                  <a:gd name="connsiteX120" fmla="*/ 532272 w 662961"/>
                  <a:gd name="connsiteY120" fmla="*/ 317206 h 677552"/>
                  <a:gd name="connsiteX121" fmla="*/ 532272 w 662961"/>
                  <a:gd name="connsiteY121" fmla="*/ 287389 h 677552"/>
                  <a:gd name="connsiteX122" fmla="*/ 558283 w 662961"/>
                  <a:gd name="connsiteY122" fmla="*/ 287389 h 677552"/>
                  <a:gd name="connsiteX123" fmla="*/ 104044 w 662961"/>
                  <a:gd name="connsiteY123" fmla="*/ 287389 h 677552"/>
                  <a:gd name="connsiteX124" fmla="*/ 130055 w 662961"/>
                  <a:gd name="connsiteY124" fmla="*/ 287389 h 677552"/>
                  <a:gd name="connsiteX125" fmla="*/ 130055 w 662961"/>
                  <a:gd name="connsiteY125" fmla="*/ 317206 h 677552"/>
                  <a:gd name="connsiteX126" fmla="*/ 91356 w 662961"/>
                  <a:gd name="connsiteY126" fmla="*/ 317206 h 677552"/>
                  <a:gd name="connsiteX127" fmla="*/ 78667 w 662961"/>
                  <a:gd name="connsiteY127" fmla="*/ 301980 h 677552"/>
                  <a:gd name="connsiteX128" fmla="*/ 78667 w 662961"/>
                  <a:gd name="connsiteY128" fmla="*/ 76764 h 677552"/>
                  <a:gd name="connsiteX129" fmla="*/ 91356 w 662961"/>
                  <a:gd name="connsiteY129" fmla="*/ 61538 h 677552"/>
                  <a:gd name="connsiteX130" fmla="*/ 182076 w 662961"/>
                  <a:gd name="connsiteY130" fmla="*/ 61538 h 677552"/>
                  <a:gd name="connsiteX131" fmla="*/ 194764 w 662961"/>
                  <a:gd name="connsiteY131" fmla="*/ 76764 h 677552"/>
                  <a:gd name="connsiteX132" fmla="*/ 194764 w 662961"/>
                  <a:gd name="connsiteY132" fmla="*/ 182076 h 677552"/>
                  <a:gd name="connsiteX133" fmla="*/ 168754 w 662961"/>
                  <a:gd name="connsiteY133" fmla="*/ 182076 h 677552"/>
                  <a:gd name="connsiteX134" fmla="*/ 168754 w 662961"/>
                  <a:gd name="connsiteY134" fmla="*/ 91990 h 677552"/>
                  <a:gd name="connsiteX135" fmla="*/ 104044 w 662961"/>
                  <a:gd name="connsiteY135" fmla="*/ 91990 h 677552"/>
                  <a:gd name="connsiteX136" fmla="*/ 104044 w 662961"/>
                  <a:gd name="connsiteY136" fmla="*/ 287389 h 677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Lst>
                <a:rect l="l" t="t" r="r" b="b"/>
                <a:pathLst>
                  <a:path w="662961" h="677552">
                    <a:moveTo>
                      <a:pt x="331163" y="182076"/>
                    </a:moveTo>
                    <a:cubicBezTo>
                      <a:pt x="244883" y="182076"/>
                      <a:pt x="156700" y="208087"/>
                      <a:pt x="156065" y="257572"/>
                    </a:cubicBezTo>
                    <a:lnTo>
                      <a:pt x="156065" y="257572"/>
                    </a:lnTo>
                    <a:lnTo>
                      <a:pt x="156065" y="600789"/>
                    </a:lnTo>
                    <a:cubicBezTo>
                      <a:pt x="156065" y="651542"/>
                      <a:pt x="244249" y="677553"/>
                      <a:pt x="331163" y="677553"/>
                    </a:cubicBezTo>
                    <a:cubicBezTo>
                      <a:pt x="418078" y="677553"/>
                      <a:pt x="506261" y="650907"/>
                      <a:pt x="506261" y="600789"/>
                    </a:cubicBezTo>
                    <a:lnTo>
                      <a:pt x="506261" y="257572"/>
                    </a:lnTo>
                    <a:lnTo>
                      <a:pt x="506261" y="257572"/>
                    </a:lnTo>
                    <a:cubicBezTo>
                      <a:pt x="505627" y="208087"/>
                      <a:pt x="417443" y="182076"/>
                      <a:pt x="331163" y="182076"/>
                    </a:cubicBezTo>
                    <a:close/>
                    <a:moveTo>
                      <a:pt x="331163" y="211894"/>
                    </a:moveTo>
                    <a:cubicBezTo>
                      <a:pt x="427594" y="211894"/>
                      <a:pt x="480884" y="242345"/>
                      <a:pt x="480884" y="258206"/>
                    </a:cubicBezTo>
                    <a:cubicBezTo>
                      <a:pt x="480884" y="274066"/>
                      <a:pt x="428229" y="304518"/>
                      <a:pt x="331163" y="304518"/>
                    </a:cubicBezTo>
                    <a:cubicBezTo>
                      <a:pt x="234733" y="304518"/>
                      <a:pt x="182076" y="274066"/>
                      <a:pt x="182076" y="258206"/>
                    </a:cubicBezTo>
                    <a:cubicBezTo>
                      <a:pt x="182076" y="242345"/>
                      <a:pt x="234733" y="211894"/>
                      <a:pt x="331163" y="211894"/>
                    </a:cubicBezTo>
                    <a:close/>
                    <a:moveTo>
                      <a:pt x="331163" y="647101"/>
                    </a:moveTo>
                    <a:cubicBezTo>
                      <a:pt x="234733" y="647101"/>
                      <a:pt x="182076" y="617283"/>
                      <a:pt x="182076" y="600154"/>
                    </a:cubicBezTo>
                    <a:lnTo>
                      <a:pt x="182076" y="529100"/>
                    </a:lnTo>
                    <a:cubicBezTo>
                      <a:pt x="214431" y="551939"/>
                      <a:pt x="273432" y="563993"/>
                      <a:pt x="331163" y="563993"/>
                    </a:cubicBezTo>
                    <a:cubicBezTo>
                      <a:pt x="389530" y="563993"/>
                      <a:pt x="447895" y="551939"/>
                      <a:pt x="480884" y="529100"/>
                    </a:cubicBezTo>
                    <a:lnTo>
                      <a:pt x="480884" y="600789"/>
                    </a:lnTo>
                    <a:cubicBezTo>
                      <a:pt x="480250" y="617283"/>
                      <a:pt x="427594" y="647101"/>
                      <a:pt x="331163" y="647101"/>
                    </a:cubicBezTo>
                    <a:close/>
                    <a:moveTo>
                      <a:pt x="331163" y="533541"/>
                    </a:moveTo>
                    <a:cubicBezTo>
                      <a:pt x="234733" y="533541"/>
                      <a:pt x="182076" y="502455"/>
                      <a:pt x="182076" y="486594"/>
                    </a:cubicBezTo>
                    <a:lnTo>
                      <a:pt x="182076" y="414271"/>
                    </a:lnTo>
                    <a:cubicBezTo>
                      <a:pt x="214431" y="436476"/>
                      <a:pt x="273432" y="448530"/>
                      <a:pt x="331163" y="448530"/>
                    </a:cubicBezTo>
                    <a:cubicBezTo>
                      <a:pt x="389530" y="448530"/>
                      <a:pt x="447895" y="437110"/>
                      <a:pt x="480884" y="414271"/>
                    </a:cubicBezTo>
                    <a:lnTo>
                      <a:pt x="480884" y="486594"/>
                    </a:lnTo>
                    <a:cubicBezTo>
                      <a:pt x="480250" y="502455"/>
                      <a:pt x="427594" y="533541"/>
                      <a:pt x="331163" y="533541"/>
                    </a:cubicBezTo>
                    <a:close/>
                    <a:moveTo>
                      <a:pt x="331163" y="418712"/>
                    </a:moveTo>
                    <a:cubicBezTo>
                      <a:pt x="234733" y="418712"/>
                      <a:pt x="182076" y="388260"/>
                      <a:pt x="182076" y="373035"/>
                    </a:cubicBezTo>
                    <a:lnTo>
                      <a:pt x="182076" y="300077"/>
                    </a:lnTo>
                    <a:cubicBezTo>
                      <a:pt x="214431" y="322916"/>
                      <a:pt x="273432" y="334335"/>
                      <a:pt x="331163" y="334335"/>
                    </a:cubicBezTo>
                    <a:cubicBezTo>
                      <a:pt x="389530" y="334335"/>
                      <a:pt x="447895" y="322916"/>
                      <a:pt x="480884" y="300077"/>
                    </a:cubicBezTo>
                    <a:lnTo>
                      <a:pt x="480884" y="373035"/>
                    </a:lnTo>
                    <a:cubicBezTo>
                      <a:pt x="480250" y="388260"/>
                      <a:pt x="427594" y="418712"/>
                      <a:pt x="331163" y="418712"/>
                    </a:cubicBezTo>
                    <a:close/>
                    <a:moveTo>
                      <a:pt x="623627" y="97700"/>
                    </a:moveTo>
                    <a:cubicBezTo>
                      <a:pt x="622993" y="114829"/>
                      <a:pt x="634413" y="130055"/>
                      <a:pt x="649639" y="130689"/>
                    </a:cubicBezTo>
                    <a:cubicBezTo>
                      <a:pt x="656617" y="130689"/>
                      <a:pt x="662327" y="137667"/>
                      <a:pt x="662327" y="145915"/>
                    </a:cubicBezTo>
                    <a:lnTo>
                      <a:pt x="662327" y="407293"/>
                    </a:lnTo>
                    <a:cubicBezTo>
                      <a:pt x="662327" y="415540"/>
                      <a:pt x="656617" y="422519"/>
                      <a:pt x="649639" y="422519"/>
                    </a:cubicBezTo>
                    <a:lnTo>
                      <a:pt x="610305" y="422519"/>
                    </a:lnTo>
                    <a:lnTo>
                      <a:pt x="532907" y="422519"/>
                    </a:lnTo>
                    <a:lnTo>
                      <a:pt x="532272" y="422519"/>
                    </a:lnTo>
                    <a:lnTo>
                      <a:pt x="532272" y="392701"/>
                    </a:lnTo>
                    <a:lnTo>
                      <a:pt x="532907" y="392701"/>
                    </a:lnTo>
                    <a:lnTo>
                      <a:pt x="532907" y="392701"/>
                    </a:lnTo>
                    <a:lnTo>
                      <a:pt x="596982" y="392701"/>
                    </a:lnTo>
                    <a:lnTo>
                      <a:pt x="596982" y="376841"/>
                    </a:lnTo>
                    <a:lnTo>
                      <a:pt x="532907" y="376841"/>
                    </a:lnTo>
                    <a:lnTo>
                      <a:pt x="532907" y="346389"/>
                    </a:lnTo>
                    <a:lnTo>
                      <a:pt x="610305" y="346389"/>
                    </a:lnTo>
                    <a:cubicBezTo>
                      <a:pt x="617283" y="346389"/>
                      <a:pt x="622993" y="353368"/>
                      <a:pt x="622993" y="361615"/>
                    </a:cubicBezTo>
                    <a:lnTo>
                      <a:pt x="622993" y="392067"/>
                    </a:lnTo>
                    <a:lnTo>
                      <a:pt x="636950" y="392067"/>
                    </a:lnTo>
                    <a:lnTo>
                      <a:pt x="636950" y="158603"/>
                    </a:lnTo>
                    <a:cubicBezTo>
                      <a:pt x="607767" y="147818"/>
                      <a:pt x="591907" y="111657"/>
                      <a:pt x="600788" y="78033"/>
                    </a:cubicBezTo>
                    <a:cubicBezTo>
                      <a:pt x="606498" y="58366"/>
                      <a:pt x="619821" y="43140"/>
                      <a:pt x="636950" y="36796"/>
                    </a:cubicBezTo>
                    <a:lnTo>
                      <a:pt x="636950" y="31721"/>
                    </a:lnTo>
                    <a:lnTo>
                      <a:pt x="24742" y="31721"/>
                    </a:lnTo>
                    <a:lnTo>
                      <a:pt x="24742" y="36796"/>
                    </a:lnTo>
                    <a:cubicBezTo>
                      <a:pt x="48215" y="44409"/>
                      <a:pt x="64710" y="69151"/>
                      <a:pt x="64710" y="97700"/>
                    </a:cubicBezTo>
                    <a:cubicBezTo>
                      <a:pt x="65344" y="125614"/>
                      <a:pt x="48849" y="150990"/>
                      <a:pt x="26011" y="159238"/>
                    </a:cubicBezTo>
                    <a:lnTo>
                      <a:pt x="26011" y="392067"/>
                    </a:lnTo>
                    <a:lnTo>
                      <a:pt x="52022" y="392067"/>
                    </a:lnTo>
                    <a:lnTo>
                      <a:pt x="52022" y="361615"/>
                    </a:lnTo>
                    <a:cubicBezTo>
                      <a:pt x="52022" y="353368"/>
                      <a:pt x="57731" y="346389"/>
                      <a:pt x="65344" y="346389"/>
                    </a:cubicBezTo>
                    <a:lnTo>
                      <a:pt x="130689" y="346389"/>
                    </a:lnTo>
                    <a:lnTo>
                      <a:pt x="130689" y="376207"/>
                    </a:lnTo>
                    <a:lnTo>
                      <a:pt x="78667" y="376207"/>
                    </a:lnTo>
                    <a:lnTo>
                      <a:pt x="78667" y="391432"/>
                    </a:lnTo>
                    <a:lnTo>
                      <a:pt x="130689" y="391432"/>
                    </a:lnTo>
                    <a:lnTo>
                      <a:pt x="130689" y="421250"/>
                    </a:lnTo>
                    <a:lnTo>
                      <a:pt x="12688" y="421250"/>
                    </a:lnTo>
                    <a:cubicBezTo>
                      <a:pt x="5710" y="421250"/>
                      <a:pt x="0" y="414271"/>
                      <a:pt x="0" y="406024"/>
                    </a:cubicBezTo>
                    <a:lnTo>
                      <a:pt x="0" y="144646"/>
                    </a:lnTo>
                    <a:cubicBezTo>
                      <a:pt x="0" y="136399"/>
                      <a:pt x="5710" y="129420"/>
                      <a:pt x="12688" y="129420"/>
                    </a:cubicBezTo>
                    <a:cubicBezTo>
                      <a:pt x="27914" y="128786"/>
                      <a:pt x="39968" y="114194"/>
                      <a:pt x="39333" y="97065"/>
                    </a:cubicBezTo>
                    <a:cubicBezTo>
                      <a:pt x="39333" y="97065"/>
                      <a:pt x="39333" y="96431"/>
                      <a:pt x="39333" y="96431"/>
                    </a:cubicBezTo>
                    <a:cubicBezTo>
                      <a:pt x="39968" y="79302"/>
                      <a:pt x="28549" y="64076"/>
                      <a:pt x="13323" y="63441"/>
                    </a:cubicBezTo>
                    <a:cubicBezTo>
                      <a:pt x="6344" y="63441"/>
                      <a:pt x="634" y="56463"/>
                      <a:pt x="634" y="48215"/>
                    </a:cubicBezTo>
                    <a:lnTo>
                      <a:pt x="634" y="15226"/>
                    </a:lnTo>
                    <a:cubicBezTo>
                      <a:pt x="634" y="6979"/>
                      <a:pt x="6344" y="0"/>
                      <a:pt x="13323" y="0"/>
                    </a:cubicBezTo>
                    <a:lnTo>
                      <a:pt x="650273" y="0"/>
                    </a:lnTo>
                    <a:cubicBezTo>
                      <a:pt x="657251" y="0"/>
                      <a:pt x="662961" y="6979"/>
                      <a:pt x="662961" y="15226"/>
                    </a:cubicBezTo>
                    <a:lnTo>
                      <a:pt x="662961" y="48215"/>
                    </a:lnTo>
                    <a:cubicBezTo>
                      <a:pt x="662961" y="56463"/>
                      <a:pt x="657251" y="63441"/>
                      <a:pt x="650273" y="63441"/>
                    </a:cubicBezTo>
                    <a:cubicBezTo>
                      <a:pt x="634413" y="65979"/>
                      <a:pt x="622993" y="80570"/>
                      <a:pt x="623627" y="97700"/>
                    </a:cubicBezTo>
                    <a:close/>
                    <a:moveTo>
                      <a:pt x="298174" y="151625"/>
                    </a:moveTo>
                    <a:lnTo>
                      <a:pt x="298174" y="91990"/>
                    </a:lnTo>
                    <a:lnTo>
                      <a:pt x="233463" y="91990"/>
                    </a:lnTo>
                    <a:lnTo>
                      <a:pt x="233463" y="166850"/>
                    </a:lnTo>
                    <a:lnTo>
                      <a:pt x="207453" y="166850"/>
                    </a:lnTo>
                    <a:lnTo>
                      <a:pt x="207453" y="77398"/>
                    </a:lnTo>
                    <a:cubicBezTo>
                      <a:pt x="207453" y="69151"/>
                      <a:pt x="213162" y="62172"/>
                      <a:pt x="220141" y="62172"/>
                    </a:cubicBezTo>
                    <a:lnTo>
                      <a:pt x="310862" y="62172"/>
                    </a:lnTo>
                    <a:cubicBezTo>
                      <a:pt x="317841" y="62172"/>
                      <a:pt x="323550" y="69151"/>
                      <a:pt x="323550" y="77398"/>
                    </a:cubicBezTo>
                    <a:lnTo>
                      <a:pt x="323550" y="152259"/>
                    </a:lnTo>
                    <a:lnTo>
                      <a:pt x="298174" y="152259"/>
                    </a:lnTo>
                    <a:close/>
                    <a:moveTo>
                      <a:pt x="428863" y="166216"/>
                    </a:moveTo>
                    <a:lnTo>
                      <a:pt x="428863" y="91355"/>
                    </a:lnTo>
                    <a:lnTo>
                      <a:pt x="363518" y="91355"/>
                    </a:lnTo>
                    <a:lnTo>
                      <a:pt x="363518" y="150990"/>
                    </a:lnTo>
                    <a:lnTo>
                      <a:pt x="337507" y="150990"/>
                    </a:lnTo>
                    <a:lnTo>
                      <a:pt x="337507" y="76130"/>
                    </a:lnTo>
                    <a:cubicBezTo>
                      <a:pt x="337507" y="67882"/>
                      <a:pt x="343217" y="60904"/>
                      <a:pt x="350830" y="60904"/>
                    </a:cubicBezTo>
                    <a:lnTo>
                      <a:pt x="442185" y="60904"/>
                    </a:lnTo>
                    <a:cubicBezTo>
                      <a:pt x="449164" y="60904"/>
                      <a:pt x="455508" y="67882"/>
                      <a:pt x="455508" y="76130"/>
                    </a:cubicBezTo>
                    <a:lnTo>
                      <a:pt x="455508" y="165582"/>
                    </a:lnTo>
                    <a:lnTo>
                      <a:pt x="428863" y="165582"/>
                    </a:lnTo>
                    <a:close/>
                    <a:moveTo>
                      <a:pt x="558283" y="287389"/>
                    </a:moveTo>
                    <a:lnTo>
                      <a:pt x="558283" y="91990"/>
                    </a:lnTo>
                    <a:lnTo>
                      <a:pt x="492938" y="91990"/>
                    </a:lnTo>
                    <a:lnTo>
                      <a:pt x="492938" y="182076"/>
                    </a:lnTo>
                    <a:lnTo>
                      <a:pt x="466928" y="182076"/>
                    </a:lnTo>
                    <a:lnTo>
                      <a:pt x="466928" y="76764"/>
                    </a:lnTo>
                    <a:cubicBezTo>
                      <a:pt x="466928" y="68516"/>
                      <a:pt x="472637" y="61538"/>
                      <a:pt x="480250" y="61538"/>
                    </a:cubicBezTo>
                    <a:lnTo>
                      <a:pt x="571606" y="61538"/>
                    </a:lnTo>
                    <a:cubicBezTo>
                      <a:pt x="578584" y="61538"/>
                      <a:pt x="584928" y="68516"/>
                      <a:pt x="584928" y="76764"/>
                    </a:cubicBezTo>
                    <a:lnTo>
                      <a:pt x="584928" y="301980"/>
                    </a:lnTo>
                    <a:cubicBezTo>
                      <a:pt x="584928" y="310228"/>
                      <a:pt x="579218" y="317206"/>
                      <a:pt x="571606" y="317206"/>
                    </a:cubicBezTo>
                    <a:lnTo>
                      <a:pt x="532272" y="317206"/>
                    </a:lnTo>
                    <a:lnTo>
                      <a:pt x="532272" y="287389"/>
                    </a:lnTo>
                    <a:lnTo>
                      <a:pt x="558283" y="287389"/>
                    </a:lnTo>
                    <a:close/>
                    <a:moveTo>
                      <a:pt x="104044" y="287389"/>
                    </a:moveTo>
                    <a:lnTo>
                      <a:pt x="130055" y="287389"/>
                    </a:lnTo>
                    <a:lnTo>
                      <a:pt x="130055" y="317206"/>
                    </a:lnTo>
                    <a:lnTo>
                      <a:pt x="91356" y="317206"/>
                    </a:lnTo>
                    <a:cubicBezTo>
                      <a:pt x="84376" y="317206"/>
                      <a:pt x="78667" y="310228"/>
                      <a:pt x="78667" y="301980"/>
                    </a:cubicBezTo>
                    <a:lnTo>
                      <a:pt x="78667" y="76764"/>
                    </a:lnTo>
                    <a:cubicBezTo>
                      <a:pt x="78667" y="68516"/>
                      <a:pt x="84376" y="61538"/>
                      <a:pt x="91356" y="61538"/>
                    </a:cubicBezTo>
                    <a:lnTo>
                      <a:pt x="182076" y="61538"/>
                    </a:lnTo>
                    <a:cubicBezTo>
                      <a:pt x="189054" y="61538"/>
                      <a:pt x="194764" y="68516"/>
                      <a:pt x="194764" y="76764"/>
                    </a:cubicBezTo>
                    <a:lnTo>
                      <a:pt x="194764" y="182076"/>
                    </a:lnTo>
                    <a:lnTo>
                      <a:pt x="168754" y="182076"/>
                    </a:lnTo>
                    <a:lnTo>
                      <a:pt x="168754" y="91990"/>
                    </a:lnTo>
                    <a:lnTo>
                      <a:pt x="104044" y="91990"/>
                    </a:lnTo>
                    <a:lnTo>
                      <a:pt x="104044" y="287389"/>
                    </a:lnTo>
                    <a:close/>
                  </a:path>
                </a:pathLst>
              </a:custGeom>
              <a:solidFill>
                <a:srgbClr val="FBD8BF"/>
              </a:solidFill>
              <a:ln w="27432" cap="flat">
                <a:noFill/>
                <a:prstDash val="solid"/>
                <a:round/>
              </a:ln>
            </p:spPr>
            <p:txBody>
              <a:bodyPr lIns="0" tIns="0" rIns="0" bIns="0" rtlCol="0" anchor="ctr"/>
              <a:lstStyle/>
              <a:p>
                <a:pPr algn="ctr" defTabSz="634975">
                  <a:defRPr/>
                </a:pPr>
                <a:endParaRPr lang="en-US" sz="1185" kern="0">
                  <a:solidFill>
                    <a:srgbClr val="03023F"/>
                  </a:solidFill>
                  <a:latin typeface="Amazon Ember" panose="020F0502020204030204"/>
                  <a:ea typeface="Amazon Ember" panose="020B0603020204020204" pitchFamily="34" charset="0"/>
                  <a:cs typeface="Amazon Ember" panose="020B0603020204020204" pitchFamily="34" charset="0"/>
                </a:endParaRPr>
              </a:p>
            </p:txBody>
          </p:sp>
          <p:sp>
            <p:nvSpPr>
              <p:cNvPr id="33" name="Title 1">
                <a:extLst>
                  <a:ext uri="{FF2B5EF4-FFF2-40B4-BE49-F238E27FC236}">
                    <a16:creationId xmlns:a16="http://schemas.microsoft.com/office/drawing/2014/main" id="{C6461067-92DE-C9F2-ED00-5B502E900C6C}"/>
                  </a:ext>
                </a:extLst>
              </p:cNvPr>
              <p:cNvSpPr txBox="1">
                <a:spLocks/>
              </p:cNvSpPr>
              <p:nvPr/>
            </p:nvSpPr>
            <p:spPr>
              <a:xfrm>
                <a:off x="8586100" y="3011306"/>
                <a:ext cx="1371600" cy="182880"/>
              </a:xfrm>
              <a:prstGeom prst="rect">
                <a:avLst/>
              </a:prstGeom>
            </p:spPr>
            <p:txBody>
              <a:bodyPr lIns="0" tIns="0" rIns="0" bIns="0">
                <a:noAutofit/>
              </a:bodyPr>
              <a:lstStyle>
                <a:defPPr>
                  <a:defRPr lang="en-US"/>
                </a:defPPr>
                <a:lvl1pPr marL="63500" indent="-63500" algn="ctr" defTabSz="1121864" eaLnBrk="1" latinLnBrk="0" hangingPunct="1">
                  <a:lnSpc>
                    <a:spcPct val="87000"/>
                  </a:lnSpc>
                  <a:spcBef>
                    <a:spcPts val="0"/>
                  </a:spcBef>
                  <a:spcAft>
                    <a:spcPts val="614"/>
                  </a:spcAft>
                  <a:buSzPct val="90000"/>
                  <a:buFontTx/>
                  <a:buChar char="​"/>
                  <a:tabLst>
                    <a:tab pos="6456363" algn="l"/>
                  </a:tabLst>
                  <a:defRPr sz="1600" cap="all" spc="300">
                    <a:solidFill>
                      <a:srgbClr val="1BA9F6"/>
                    </a:solidFill>
                    <a:latin typeface="Amazon Ember Medium" panose="020B0603020204020204" pitchFamily="34" charset="0"/>
                    <a:ea typeface="Amazon Ember Medium" panose="020B0603020204020204" pitchFamily="34" charset="0"/>
                    <a:cs typeface="Amazon Ember Medium" panose="020B0603020204020204" pitchFamily="34" charset="0"/>
                  </a:defRPr>
                </a:lvl1pPr>
              </a:lstStyle>
              <a:p>
                <a:pPr fontAlgn="base">
                  <a:lnSpc>
                    <a:spcPct val="100000"/>
                  </a:lnSpc>
                  <a:spcAft>
                    <a:spcPts val="0"/>
                  </a:spcAft>
                  <a:defRPr/>
                </a:pPr>
                <a:r>
                  <a:rPr lang="en-US" sz="1000" kern="0" cap="none" spc="0" dirty="0">
                    <a:solidFill>
                      <a:srgbClr val="FFFFFF"/>
                    </a:solidFill>
                  </a:rPr>
                  <a:t>Amazon ElastiCache</a:t>
                </a:r>
              </a:p>
            </p:txBody>
          </p:sp>
        </p:grpSp>
        <p:grpSp>
          <p:nvGrpSpPr>
            <p:cNvPr id="7" name="Group 6">
              <a:extLst>
                <a:ext uri="{FF2B5EF4-FFF2-40B4-BE49-F238E27FC236}">
                  <a16:creationId xmlns:a16="http://schemas.microsoft.com/office/drawing/2014/main" id="{B0342915-DA3F-F43F-48C5-257587229D2F}"/>
                </a:ext>
              </a:extLst>
            </p:cNvPr>
            <p:cNvGrpSpPr/>
            <p:nvPr/>
          </p:nvGrpSpPr>
          <p:grpSpPr>
            <a:xfrm>
              <a:off x="5334659" y="2220351"/>
              <a:ext cx="1371600" cy="973835"/>
              <a:chOff x="5334659" y="2220351"/>
              <a:chExt cx="1371600" cy="973835"/>
            </a:xfrm>
          </p:grpSpPr>
          <p:sp>
            <p:nvSpPr>
              <p:cNvPr id="28" name="Title 1">
                <a:extLst>
                  <a:ext uri="{FF2B5EF4-FFF2-40B4-BE49-F238E27FC236}">
                    <a16:creationId xmlns:a16="http://schemas.microsoft.com/office/drawing/2014/main" id="{E32B3AB0-A4D6-7E6C-A911-09B76DCC3526}"/>
                  </a:ext>
                </a:extLst>
              </p:cNvPr>
              <p:cNvSpPr txBox="1">
                <a:spLocks/>
              </p:cNvSpPr>
              <p:nvPr/>
            </p:nvSpPr>
            <p:spPr>
              <a:xfrm>
                <a:off x="5334659" y="2220351"/>
                <a:ext cx="1371600" cy="182880"/>
              </a:xfrm>
              <a:prstGeom prst="rect">
                <a:avLst/>
              </a:prstGeom>
            </p:spPr>
            <p:txBody>
              <a:bodyPr>
                <a:noAutofit/>
              </a:bodyPr>
              <a:lstStyle>
                <a:lvl1pPr algn="ctr" defTabSz="914400" rtl="0" eaLnBrk="1" latinLnBrk="0" hangingPunct="1">
                  <a:lnSpc>
                    <a:spcPct val="90000"/>
                  </a:lnSpc>
                  <a:spcBef>
                    <a:spcPct val="0"/>
                  </a:spcBef>
                  <a:buNone/>
                  <a:defRPr sz="12500" kern="1200">
                    <a:solidFill>
                      <a:srgbClr val="FFFFFF"/>
                    </a:solidFill>
                    <a:latin typeface="Amazon Ember Thin"/>
                    <a:ea typeface="Amazon Ember Thin"/>
                    <a:cs typeface="Amazon Ember Thin"/>
                    <a:sym typeface="Amazon Ember Thin"/>
                  </a:defRPr>
                </a:lvl1pPr>
              </a:lstStyle>
              <a:p>
                <a:pPr defTabSz="321118" fontAlgn="base">
                  <a:spcAft>
                    <a:spcPct val="0"/>
                  </a:spcAft>
                  <a:defRPr/>
                </a:pPr>
                <a:r>
                  <a:rPr lang="en-US" sz="1000" spc="119" dirty="0">
                    <a:solidFill>
                      <a:srgbClr val="10DFFF"/>
                    </a:solidFill>
                    <a:latin typeface="Amazon Ember Display" panose="020F0603020204020204" pitchFamily="34" charset="0"/>
                    <a:ea typeface="Amazon Ember Display" panose="020F0603020204020204" pitchFamily="34" charset="0"/>
                    <a:cs typeface="Amazon Ember Display" panose="020F0603020204020204" pitchFamily="34" charset="0"/>
                  </a:rPr>
                  <a:t>KEY-VALUE</a:t>
                </a:r>
              </a:p>
            </p:txBody>
          </p:sp>
          <p:sp>
            <p:nvSpPr>
              <p:cNvPr id="29" name="Freeform: Shape 47">
                <a:extLst>
                  <a:ext uri="{FF2B5EF4-FFF2-40B4-BE49-F238E27FC236}">
                    <a16:creationId xmlns:a16="http://schemas.microsoft.com/office/drawing/2014/main" id="{ADE4D259-4B7D-4B94-325C-49BC49B8B34E}"/>
                  </a:ext>
                </a:extLst>
              </p:cNvPr>
              <p:cNvSpPr/>
              <p:nvPr/>
            </p:nvSpPr>
            <p:spPr>
              <a:xfrm>
                <a:off x="5833270" y="2487105"/>
                <a:ext cx="374378" cy="436923"/>
              </a:xfrm>
              <a:custGeom>
                <a:avLst/>
                <a:gdLst>
                  <a:gd name="connsiteX0" fmla="*/ 435207 w 578386"/>
                  <a:gd name="connsiteY0" fmla="*/ 516412 h 675014"/>
                  <a:gd name="connsiteX1" fmla="*/ 229657 w 578386"/>
                  <a:gd name="connsiteY1" fmla="*/ 565896 h 675014"/>
                  <a:gd name="connsiteX2" fmla="*/ 24108 w 578386"/>
                  <a:gd name="connsiteY2" fmla="*/ 516412 h 675014"/>
                  <a:gd name="connsiteX3" fmla="*/ 24108 w 578386"/>
                  <a:gd name="connsiteY3" fmla="*/ 581756 h 675014"/>
                  <a:gd name="connsiteX4" fmla="*/ 24108 w 578386"/>
                  <a:gd name="connsiteY4" fmla="*/ 581756 h 675014"/>
                  <a:gd name="connsiteX5" fmla="*/ 229657 w 578386"/>
                  <a:gd name="connsiteY5" fmla="*/ 650907 h 675014"/>
                  <a:gd name="connsiteX6" fmla="*/ 435207 w 578386"/>
                  <a:gd name="connsiteY6" fmla="*/ 581756 h 675014"/>
                  <a:gd name="connsiteX7" fmla="*/ 435207 w 578386"/>
                  <a:gd name="connsiteY7" fmla="*/ 516412 h 675014"/>
                  <a:gd name="connsiteX8" fmla="*/ 435207 w 578386"/>
                  <a:gd name="connsiteY8" fmla="*/ 392067 h 675014"/>
                  <a:gd name="connsiteX9" fmla="*/ 459315 w 578386"/>
                  <a:gd name="connsiteY9" fmla="*/ 392067 h 675014"/>
                  <a:gd name="connsiteX10" fmla="*/ 459315 w 578386"/>
                  <a:gd name="connsiteY10" fmla="*/ 392067 h 675014"/>
                  <a:gd name="connsiteX11" fmla="*/ 437745 w 578386"/>
                  <a:gd name="connsiteY11" fmla="*/ 432669 h 675014"/>
                  <a:gd name="connsiteX12" fmla="*/ 459315 w 578386"/>
                  <a:gd name="connsiteY12" fmla="*/ 473272 h 675014"/>
                  <a:gd name="connsiteX13" fmla="*/ 459315 w 578386"/>
                  <a:gd name="connsiteY13" fmla="*/ 473272 h 675014"/>
                  <a:gd name="connsiteX14" fmla="*/ 459315 w 578386"/>
                  <a:gd name="connsiteY14" fmla="*/ 581756 h 675014"/>
                  <a:gd name="connsiteX15" fmla="*/ 459315 w 578386"/>
                  <a:gd name="connsiteY15" fmla="*/ 581756 h 675014"/>
                  <a:gd name="connsiteX16" fmla="*/ 229657 w 578386"/>
                  <a:gd name="connsiteY16" fmla="*/ 675015 h 675014"/>
                  <a:gd name="connsiteX17" fmla="*/ 0 w 578386"/>
                  <a:gd name="connsiteY17" fmla="*/ 582391 h 675014"/>
                  <a:gd name="connsiteX18" fmla="*/ 0 w 578386"/>
                  <a:gd name="connsiteY18" fmla="*/ 582391 h 675014"/>
                  <a:gd name="connsiteX19" fmla="*/ 0 w 578386"/>
                  <a:gd name="connsiteY19" fmla="*/ 473272 h 675014"/>
                  <a:gd name="connsiteX20" fmla="*/ 0 w 578386"/>
                  <a:gd name="connsiteY20" fmla="*/ 473272 h 675014"/>
                  <a:gd name="connsiteX21" fmla="*/ 21570 w 578386"/>
                  <a:gd name="connsiteY21" fmla="*/ 432669 h 675014"/>
                  <a:gd name="connsiteX22" fmla="*/ 0 w 578386"/>
                  <a:gd name="connsiteY22" fmla="*/ 392067 h 675014"/>
                  <a:gd name="connsiteX23" fmla="*/ 0 w 578386"/>
                  <a:gd name="connsiteY23" fmla="*/ 392067 h 675014"/>
                  <a:gd name="connsiteX24" fmla="*/ 0 w 578386"/>
                  <a:gd name="connsiteY24" fmla="*/ 392067 h 675014"/>
                  <a:gd name="connsiteX25" fmla="*/ 0 w 578386"/>
                  <a:gd name="connsiteY25" fmla="*/ 282948 h 675014"/>
                  <a:gd name="connsiteX26" fmla="*/ 0 w 578386"/>
                  <a:gd name="connsiteY26" fmla="*/ 282948 h 675014"/>
                  <a:gd name="connsiteX27" fmla="*/ 21570 w 578386"/>
                  <a:gd name="connsiteY27" fmla="*/ 242346 h 675014"/>
                  <a:gd name="connsiteX28" fmla="*/ 0 w 578386"/>
                  <a:gd name="connsiteY28" fmla="*/ 201743 h 675014"/>
                  <a:gd name="connsiteX29" fmla="*/ 0 w 578386"/>
                  <a:gd name="connsiteY29" fmla="*/ 201743 h 675014"/>
                  <a:gd name="connsiteX30" fmla="*/ 0 w 578386"/>
                  <a:gd name="connsiteY30" fmla="*/ 201743 h 675014"/>
                  <a:gd name="connsiteX31" fmla="*/ 0 w 578386"/>
                  <a:gd name="connsiteY31" fmla="*/ 92624 h 675014"/>
                  <a:gd name="connsiteX32" fmla="*/ 0 w 578386"/>
                  <a:gd name="connsiteY32" fmla="*/ 92624 h 675014"/>
                  <a:gd name="connsiteX33" fmla="*/ 229657 w 578386"/>
                  <a:gd name="connsiteY33" fmla="*/ 0 h 675014"/>
                  <a:gd name="connsiteX34" fmla="*/ 395239 w 578386"/>
                  <a:gd name="connsiteY34" fmla="*/ 27280 h 675014"/>
                  <a:gd name="connsiteX35" fmla="*/ 385723 w 578386"/>
                  <a:gd name="connsiteY35" fmla="*/ 49484 h 675014"/>
                  <a:gd name="connsiteX36" fmla="*/ 229657 w 578386"/>
                  <a:gd name="connsiteY36" fmla="*/ 24108 h 675014"/>
                  <a:gd name="connsiteX37" fmla="*/ 24108 w 578386"/>
                  <a:gd name="connsiteY37" fmla="*/ 93259 h 675014"/>
                  <a:gd name="connsiteX38" fmla="*/ 229657 w 578386"/>
                  <a:gd name="connsiteY38" fmla="*/ 162410 h 675014"/>
                  <a:gd name="connsiteX39" fmla="*/ 239174 w 578386"/>
                  <a:gd name="connsiteY39" fmla="*/ 162410 h 675014"/>
                  <a:gd name="connsiteX40" fmla="*/ 240442 w 578386"/>
                  <a:gd name="connsiteY40" fmla="*/ 186517 h 675014"/>
                  <a:gd name="connsiteX41" fmla="*/ 229657 w 578386"/>
                  <a:gd name="connsiteY41" fmla="*/ 186517 h 675014"/>
                  <a:gd name="connsiteX42" fmla="*/ 24108 w 578386"/>
                  <a:gd name="connsiteY42" fmla="*/ 137033 h 675014"/>
                  <a:gd name="connsiteX43" fmla="*/ 24108 w 578386"/>
                  <a:gd name="connsiteY43" fmla="*/ 202378 h 675014"/>
                  <a:gd name="connsiteX44" fmla="*/ 24108 w 578386"/>
                  <a:gd name="connsiteY44" fmla="*/ 202378 h 675014"/>
                  <a:gd name="connsiteX45" fmla="*/ 24108 w 578386"/>
                  <a:gd name="connsiteY45" fmla="*/ 202378 h 675014"/>
                  <a:gd name="connsiteX46" fmla="*/ 47581 w 578386"/>
                  <a:gd name="connsiteY46" fmla="*/ 232830 h 675014"/>
                  <a:gd name="connsiteX47" fmla="*/ 203012 w 578386"/>
                  <a:gd name="connsiteY47" fmla="*/ 270260 h 675014"/>
                  <a:gd name="connsiteX48" fmla="*/ 201743 w 578386"/>
                  <a:gd name="connsiteY48" fmla="*/ 294367 h 675014"/>
                  <a:gd name="connsiteX49" fmla="*/ 41871 w 578386"/>
                  <a:gd name="connsiteY49" fmla="*/ 256937 h 675014"/>
                  <a:gd name="connsiteX50" fmla="*/ 24108 w 578386"/>
                  <a:gd name="connsiteY50" fmla="*/ 283583 h 675014"/>
                  <a:gd name="connsiteX51" fmla="*/ 229657 w 578386"/>
                  <a:gd name="connsiteY51" fmla="*/ 352733 h 675014"/>
                  <a:gd name="connsiteX52" fmla="*/ 264550 w 578386"/>
                  <a:gd name="connsiteY52" fmla="*/ 351465 h 675014"/>
                  <a:gd name="connsiteX53" fmla="*/ 266453 w 578386"/>
                  <a:gd name="connsiteY53" fmla="*/ 375572 h 675014"/>
                  <a:gd name="connsiteX54" fmla="*/ 229657 w 578386"/>
                  <a:gd name="connsiteY54" fmla="*/ 376841 h 675014"/>
                  <a:gd name="connsiteX55" fmla="*/ 24108 w 578386"/>
                  <a:gd name="connsiteY55" fmla="*/ 327357 h 675014"/>
                  <a:gd name="connsiteX56" fmla="*/ 24108 w 578386"/>
                  <a:gd name="connsiteY56" fmla="*/ 392701 h 675014"/>
                  <a:gd name="connsiteX57" fmla="*/ 24108 w 578386"/>
                  <a:gd name="connsiteY57" fmla="*/ 392701 h 675014"/>
                  <a:gd name="connsiteX58" fmla="*/ 47581 w 578386"/>
                  <a:gd name="connsiteY58" fmla="*/ 423153 h 675014"/>
                  <a:gd name="connsiteX59" fmla="*/ 229023 w 578386"/>
                  <a:gd name="connsiteY59" fmla="*/ 461852 h 675014"/>
                  <a:gd name="connsiteX60" fmla="*/ 234098 w 578386"/>
                  <a:gd name="connsiteY60" fmla="*/ 461852 h 675014"/>
                  <a:gd name="connsiteX61" fmla="*/ 234098 w 578386"/>
                  <a:gd name="connsiteY61" fmla="*/ 485960 h 675014"/>
                  <a:gd name="connsiteX62" fmla="*/ 229023 w 578386"/>
                  <a:gd name="connsiteY62" fmla="*/ 485960 h 675014"/>
                  <a:gd name="connsiteX63" fmla="*/ 41237 w 578386"/>
                  <a:gd name="connsiteY63" fmla="*/ 447895 h 675014"/>
                  <a:gd name="connsiteX64" fmla="*/ 23473 w 578386"/>
                  <a:gd name="connsiteY64" fmla="*/ 474541 h 675014"/>
                  <a:gd name="connsiteX65" fmla="*/ 229023 w 578386"/>
                  <a:gd name="connsiteY65" fmla="*/ 543692 h 675014"/>
                  <a:gd name="connsiteX66" fmla="*/ 434573 w 578386"/>
                  <a:gd name="connsiteY66" fmla="*/ 474541 h 675014"/>
                  <a:gd name="connsiteX67" fmla="*/ 434573 w 578386"/>
                  <a:gd name="connsiteY67" fmla="*/ 474541 h 675014"/>
                  <a:gd name="connsiteX68" fmla="*/ 434573 w 578386"/>
                  <a:gd name="connsiteY68" fmla="*/ 474541 h 675014"/>
                  <a:gd name="connsiteX69" fmla="*/ 416809 w 578386"/>
                  <a:gd name="connsiteY69" fmla="*/ 447895 h 675014"/>
                  <a:gd name="connsiteX70" fmla="*/ 397142 w 578386"/>
                  <a:gd name="connsiteY70" fmla="*/ 457412 h 675014"/>
                  <a:gd name="connsiteX71" fmla="*/ 387626 w 578386"/>
                  <a:gd name="connsiteY71" fmla="*/ 435207 h 675014"/>
                  <a:gd name="connsiteX72" fmla="*/ 410465 w 578386"/>
                  <a:gd name="connsiteY72" fmla="*/ 423788 h 675014"/>
                  <a:gd name="connsiteX73" fmla="*/ 435207 w 578386"/>
                  <a:gd name="connsiteY73" fmla="*/ 392067 h 675014"/>
                  <a:gd name="connsiteX74" fmla="*/ 435207 w 578386"/>
                  <a:gd name="connsiteY74" fmla="*/ 392067 h 675014"/>
                  <a:gd name="connsiteX75" fmla="*/ 537982 w 578386"/>
                  <a:gd name="connsiteY75" fmla="*/ 216969 h 675014"/>
                  <a:gd name="connsiteX76" fmla="*/ 470734 w 578386"/>
                  <a:gd name="connsiteY76" fmla="*/ 216969 h 675014"/>
                  <a:gd name="connsiteX77" fmla="*/ 460583 w 578386"/>
                  <a:gd name="connsiteY77" fmla="*/ 211894 h 675014"/>
                  <a:gd name="connsiteX78" fmla="*/ 459315 w 578386"/>
                  <a:gd name="connsiteY78" fmla="*/ 200474 h 675014"/>
                  <a:gd name="connsiteX79" fmla="*/ 500551 w 578386"/>
                  <a:gd name="connsiteY79" fmla="*/ 97700 h 675014"/>
                  <a:gd name="connsiteX80" fmla="*/ 345120 w 578386"/>
                  <a:gd name="connsiteY80" fmla="*/ 97700 h 675014"/>
                  <a:gd name="connsiteX81" fmla="*/ 272797 w 578386"/>
                  <a:gd name="connsiteY81" fmla="*/ 241077 h 675014"/>
                  <a:gd name="connsiteX82" fmla="*/ 349561 w 578386"/>
                  <a:gd name="connsiteY82" fmla="*/ 241077 h 675014"/>
                  <a:gd name="connsiteX83" fmla="*/ 359077 w 578386"/>
                  <a:gd name="connsiteY83" fmla="*/ 246152 h 675014"/>
                  <a:gd name="connsiteX84" fmla="*/ 360981 w 578386"/>
                  <a:gd name="connsiteY84" fmla="*/ 256937 h 675014"/>
                  <a:gd name="connsiteX85" fmla="*/ 292464 w 578386"/>
                  <a:gd name="connsiteY85" fmla="*/ 470734 h 675014"/>
                  <a:gd name="connsiteX86" fmla="*/ 537982 w 578386"/>
                  <a:gd name="connsiteY86" fmla="*/ 216969 h 675014"/>
                  <a:gd name="connsiteX87" fmla="*/ 575412 w 578386"/>
                  <a:gd name="connsiteY87" fmla="*/ 213163 h 675014"/>
                  <a:gd name="connsiteX88" fmla="*/ 274066 w 578386"/>
                  <a:gd name="connsiteY88" fmla="*/ 524659 h 675014"/>
                  <a:gd name="connsiteX89" fmla="*/ 265184 w 578386"/>
                  <a:gd name="connsiteY89" fmla="*/ 528466 h 675014"/>
                  <a:gd name="connsiteX90" fmla="*/ 258840 w 578386"/>
                  <a:gd name="connsiteY90" fmla="*/ 526562 h 675014"/>
                  <a:gd name="connsiteX91" fmla="*/ 253765 w 578386"/>
                  <a:gd name="connsiteY91" fmla="*/ 512605 h 675014"/>
                  <a:gd name="connsiteX92" fmla="*/ 333067 w 578386"/>
                  <a:gd name="connsiteY92" fmla="*/ 265184 h 675014"/>
                  <a:gd name="connsiteX93" fmla="*/ 253130 w 578386"/>
                  <a:gd name="connsiteY93" fmla="*/ 265184 h 675014"/>
                  <a:gd name="connsiteX94" fmla="*/ 242980 w 578386"/>
                  <a:gd name="connsiteY94" fmla="*/ 259475 h 675014"/>
                  <a:gd name="connsiteX95" fmla="*/ 242346 w 578386"/>
                  <a:gd name="connsiteY95" fmla="*/ 248055 h 675014"/>
                  <a:gd name="connsiteX96" fmla="*/ 326723 w 578386"/>
                  <a:gd name="connsiteY96" fmla="*/ 80570 h 675014"/>
                  <a:gd name="connsiteX97" fmla="*/ 337508 w 578386"/>
                  <a:gd name="connsiteY97" fmla="*/ 74226 h 675014"/>
                  <a:gd name="connsiteX98" fmla="*/ 518315 w 578386"/>
                  <a:gd name="connsiteY98" fmla="*/ 74226 h 675014"/>
                  <a:gd name="connsiteX99" fmla="*/ 528466 w 578386"/>
                  <a:gd name="connsiteY99" fmla="*/ 79302 h 675014"/>
                  <a:gd name="connsiteX100" fmla="*/ 529735 w 578386"/>
                  <a:gd name="connsiteY100" fmla="*/ 90721 h 675014"/>
                  <a:gd name="connsiteX101" fmla="*/ 488498 w 578386"/>
                  <a:gd name="connsiteY101" fmla="*/ 193496 h 675014"/>
                  <a:gd name="connsiteX102" fmla="*/ 566530 w 578386"/>
                  <a:gd name="connsiteY102" fmla="*/ 193496 h 675014"/>
                  <a:gd name="connsiteX103" fmla="*/ 577315 w 578386"/>
                  <a:gd name="connsiteY103" fmla="*/ 200474 h 675014"/>
                  <a:gd name="connsiteX104" fmla="*/ 575412 w 578386"/>
                  <a:gd name="connsiteY104" fmla="*/ 213163 h 675014"/>
                  <a:gd name="connsiteX105" fmla="*/ 575412 w 578386"/>
                  <a:gd name="connsiteY105" fmla="*/ 213163 h 675014"/>
                  <a:gd name="connsiteX106" fmla="*/ 41871 w 578386"/>
                  <a:gd name="connsiteY106" fmla="*/ 586832 h 675014"/>
                  <a:gd name="connsiteX107" fmla="*/ 105947 w 578386"/>
                  <a:gd name="connsiteY107" fmla="*/ 610939 h 675014"/>
                  <a:gd name="connsiteX108" fmla="*/ 111656 w 578386"/>
                  <a:gd name="connsiteY108" fmla="*/ 587466 h 675014"/>
                  <a:gd name="connsiteX109" fmla="*/ 53925 w 578386"/>
                  <a:gd name="connsiteY109" fmla="*/ 565896 h 675014"/>
                  <a:gd name="connsiteX110" fmla="*/ 41871 w 578386"/>
                  <a:gd name="connsiteY110" fmla="*/ 586832 h 675014"/>
                  <a:gd name="connsiteX111" fmla="*/ 105312 w 578386"/>
                  <a:gd name="connsiteY111" fmla="*/ 419347 h 675014"/>
                  <a:gd name="connsiteX112" fmla="*/ 111022 w 578386"/>
                  <a:gd name="connsiteY112" fmla="*/ 395873 h 675014"/>
                  <a:gd name="connsiteX113" fmla="*/ 53290 w 578386"/>
                  <a:gd name="connsiteY113" fmla="*/ 374303 h 675014"/>
                  <a:gd name="connsiteX114" fmla="*/ 41237 w 578386"/>
                  <a:gd name="connsiteY114" fmla="*/ 395239 h 675014"/>
                  <a:gd name="connsiteX115" fmla="*/ 105312 w 578386"/>
                  <a:gd name="connsiteY115" fmla="*/ 419347 h 675014"/>
                  <a:gd name="connsiteX116" fmla="*/ 105312 w 578386"/>
                  <a:gd name="connsiteY116" fmla="*/ 419347 h 675014"/>
                  <a:gd name="connsiteX117" fmla="*/ 41871 w 578386"/>
                  <a:gd name="connsiteY117" fmla="*/ 204281 h 675014"/>
                  <a:gd name="connsiteX118" fmla="*/ 53925 w 578386"/>
                  <a:gd name="connsiteY118" fmla="*/ 183345 h 675014"/>
                  <a:gd name="connsiteX119" fmla="*/ 111656 w 578386"/>
                  <a:gd name="connsiteY119" fmla="*/ 204915 h 675014"/>
                  <a:gd name="connsiteX120" fmla="*/ 105947 w 578386"/>
                  <a:gd name="connsiteY120" fmla="*/ 228389 h 675014"/>
                  <a:gd name="connsiteX121" fmla="*/ 41871 w 578386"/>
                  <a:gd name="connsiteY121" fmla="*/ 204281 h 675014"/>
                  <a:gd name="connsiteX122" fmla="*/ 41871 w 578386"/>
                  <a:gd name="connsiteY122" fmla="*/ 204281 h 675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578386" h="675014">
                    <a:moveTo>
                      <a:pt x="435207" y="516412"/>
                    </a:moveTo>
                    <a:cubicBezTo>
                      <a:pt x="395239" y="548767"/>
                      <a:pt x="310862" y="565896"/>
                      <a:pt x="229657" y="565896"/>
                    </a:cubicBezTo>
                    <a:cubicBezTo>
                      <a:pt x="149087" y="565896"/>
                      <a:pt x="64710" y="548767"/>
                      <a:pt x="24108" y="516412"/>
                    </a:cubicBezTo>
                    <a:lnTo>
                      <a:pt x="24108" y="581756"/>
                    </a:lnTo>
                    <a:lnTo>
                      <a:pt x="24108" y="581756"/>
                    </a:lnTo>
                    <a:cubicBezTo>
                      <a:pt x="24108" y="614746"/>
                      <a:pt x="108484" y="650907"/>
                      <a:pt x="229657" y="650907"/>
                    </a:cubicBezTo>
                    <a:cubicBezTo>
                      <a:pt x="350830" y="650907"/>
                      <a:pt x="435207" y="614746"/>
                      <a:pt x="435207" y="581756"/>
                    </a:cubicBezTo>
                    <a:lnTo>
                      <a:pt x="435207" y="516412"/>
                    </a:lnTo>
                    <a:close/>
                    <a:moveTo>
                      <a:pt x="435207" y="392067"/>
                    </a:moveTo>
                    <a:lnTo>
                      <a:pt x="459315" y="392067"/>
                    </a:lnTo>
                    <a:lnTo>
                      <a:pt x="459315" y="392067"/>
                    </a:lnTo>
                    <a:cubicBezTo>
                      <a:pt x="459315" y="406659"/>
                      <a:pt x="452336" y="419981"/>
                      <a:pt x="437745" y="432669"/>
                    </a:cubicBezTo>
                    <a:cubicBezTo>
                      <a:pt x="454874" y="447895"/>
                      <a:pt x="459315" y="462487"/>
                      <a:pt x="459315" y="473272"/>
                    </a:cubicBezTo>
                    <a:cubicBezTo>
                      <a:pt x="459315" y="473272"/>
                      <a:pt x="459315" y="473272"/>
                      <a:pt x="459315" y="473272"/>
                    </a:cubicBezTo>
                    <a:lnTo>
                      <a:pt x="459315" y="581756"/>
                    </a:lnTo>
                    <a:lnTo>
                      <a:pt x="459315" y="581756"/>
                    </a:lnTo>
                    <a:cubicBezTo>
                      <a:pt x="459315" y="642026"/>
                      <a:pt x="341314" y="675015"/>
                      <a:pt x="229657" y="675015"/>
                    </a:cubicBezTo>
                    <a:cubicBezTo>
                      <a:pt x="118635" y="675015"/>
                      <a:pt x="634" y="642660"/>
                      <a:pt x="0" y="582391"/>
                    </a:cubicBezTo>
                    <a:cubicBezTo>
                      <a:pt x="0" y="582391"/>
                      <a:pt x="0" y="582391"/>
                      <a:pt x="0" y="582391"/>
                    </a:cubicBezTo>
                    <a:lnTo>
                      <a:pt x="0" y="473272"/>
                    </a:lnTo>
                    <a:cubicBezTo>
                      <a:pt x="0" y="473272"/>
                      <a:pt x="0" y="473272"/>
                      <a:pt x="0" y="473272"/>
                    </a:cubicBezTo>
                    <a:cubicBezTo>
                      <a:pt x="0" y="462487"/>
                      <a:pt x="4441" y="447895"/>
                      <a:pt x="21570" y="432669"/>
                    </a:cubicBezTo>
                    <a:cubicBezTo>
                      <a:pt x="4441" y="417443"/>
                      <a:pt x="0" y="402852"/>
                      <a:pt x="0" y="392067"/>
                    </a:cubicBezTo>
                    <a:lnTo>
                      <a:pt x="0" y="392067"/>
                    </a:lnTo>
                    <a:cubicBezTo>
                      <a:pt x="0" y="392067"/>
                      <a:pt x="0" y="392067"/>
                      <a:pt x="0" y="392067"/>
                    </a:cubicBezTo>
                    <a:lnTo>
                      <a:pt x="0" y="282948"/>
                    </a:lnTo>
                    <a:cubicBezTo>
                      <a:pt x="0" y="282948"/>
                      <a:pt x="0" y="282948"/>
                      <a:pt x="0" y="282948"/>
                    </a:cubicBezTo>
                    <a:cubicBezTo>
                      <a:pt x="0" y="272163"/>
                      <a:pt x="4441" y="257572"/>
                      <a:pt x="21570" y="242346"/>
                    </a:cubicBezTo>
                    <a:cubicBezTo>
                      <a:pt x="4441" y="227120"/>
                      <a:pt x="0" y="212528"/>
                      <a:pt x="0" y="201743"/>
                    </a:cubicBezTo>
                    <a:lnTo>
                      <a:pt x="0" y="201743"/>
                    </a:lnTo>
                    <a:cubicBezTo>
                      <a:pt x="0" y="201743"/>
                      <a:pt x="0" y="201743"/>
                      <a:pt x="0" y="201743"/>
                    </a:cubicBezTo>
                    <a:lnTo>
                      <a:pt x="0" y="92624"/>
                    </a:lnTo>
                    <a:cubicBezTo>
                      <a:pt x="0" y="92624"/>
                      <a:pt x="0" y="92624"/>
                      <a:pt x="0" y="92624"/>
                    </a:cubicBezTo>
                    <a:cubicBezTo>
                      <a:pt x="0" y="32355"/>
                      <a:pt x="118635" y="0"/>
                      <a:pt x="229657" y="0"/>
                    </a:cubicBezTo>
                    <a:cubicBezTo>
                      <a:pt x="292464" y="0"/>
                      <a:pt x="352733" y="10151"/>
                      <a:pt x="395239" y="27280"/>
                    </a:cubicBezTo>
                    <a:lnTo>
                      <a:pt x="385723" y="49484"/>
                    </a:lnTo>
                    <a:cubicBezTo>
                      <a:pt x="346389" y="32990"/>
                      <a:pt x="289292" y="24108"/>
                      <a:pt x="229657" y="24108"/>
                    </a:cubicBezTo>
                    <a:cubicBezTo>
                      <a:pt x="108484" y="24108"/>
                      <a:pt x="24108" y="60269"/>
                      <a:pt x="24108" y="93259"/>
                    </a:cubicBezTo>
                    <a:cubicBezTo>
                      <a:pt x="24108" y="126248"/>
                      <a:pt x="108484" y="162410"/>
                      <a:pt x="229657" y="162410"/>
                    </a:cubicBezTo>
                    <a:cubicBezTo>
                      <a:pt x="232830" y="162410"/>
                      <a:pt x="236002" y="162410"/>
                      <a:pt x="239174" y="162410"/>
                    </a:cubicBezTo>
                    <a:lnTo>
                      <a:pt x="240442" y="186517"/>
                    </a:lnTo>
                    <a:cubicBezTo>
                      <a:pt x="236636" y="186517"/>
                      <a:pt x="233464" y="186517"/>
                      <a:pt x="229657" y="186517"/>
                    </a:cubicBezTo>
                    <a:cubicBezTo>
                      <a:pt x="149087" y="186517"/>
                      <a:pt x="64710" y="169388"/>
                      <a:pt x="24108" y="137033"/>
                    </a:cubicBezTo>
                    <a:lnTo>
                      <a:pt x="24108" y="202378"/>
                    </a:lnTo>
                    <a:lnTo>
                      <a:pt x="24108" y="202378"/>
                    </a:lnTo>
                    <a:lnTo>
                      <a:pt x="24108" y="202378"/>
                    </a:lnTo>
                    <a:cubicBezTo>
                      <a:pt x="24108" y="215066"/>
                      <a:pt x="36796" y="225851"/>
                      <a:pt x="47581" y="232830"/>
                    </a:cubicBezTo>
                    <a:cubicBezTo>
                      <a:pt x="79936" y="253765"/>
                      <a:pt x="138302" y="267722"/>
                      <a:pt x="203012" y="270260"/>
                    </a:cubicBezTo>
                    <a:lnTo>
                      <a:pt x="201743" y="294367"/>
                    </a:lnTo>
                    <a:cubicBezTo>
                      <a:pt x="136399" y="291195"/>
                      <a:pt x="78667" y="277873"/>
                      <a:pt x="41871" y="256937"/>
                    </a:cubicBezTo>
                    <a:cubicBezTo>
                      <a:pt x="32990" y="263916"/>
                      <a:pt x="24108" y="272797"/>
                      <a:pt x="24108" y="283583"/>
                    </a:cubicBezTo>
                    <a:cubicBezTo>
                      <a:pt x="24108" y="316572"/>
                      <a:pt x="108484" y="352733"/>
                      <a:pt x="229657" y="352733"/>
                    </a:cubicBezTo>
                    <a:cubicBezTo>
                      <a:pt x="241711" y="352733"/>
                      <a:pt x="253130" y="352099"/>
                      <a:pt x="264550" y="351465"/>
                    </a:cubicBezTo>
                    <a:lnTo>
                      <a:pt x="266453" y="375572"/>
                    </a:lnTo>
                    <a:cubicBezTo>
                      <a:pt x="254399" y="376207"/>
                      <a:pt x="242346" y="376841"/>
                      <a:pt x="229657" y="376841"/>
                    </a:cubicBezTo>
                    <a:cubicBezTo>
                      <a:pt x="149087" y="376841"/>
                      <a:pt x="64710" y="359712"/>
                      <a:pt x="24108" y="327357"/>
                    </a:cubicBezTo>
                    <a:lnTo>
                      <a:pt x="24108" y="392701"/>
                    </a:lnTo>
                    <a:lnTo>
                      <a:pt x="24108" y="392701"/>
                    </a:lnTo>
                    <a:cubicBezTo>
                      <a:pt x="24108" y="405390"/>
                      <a:pt x="36796" y="416175"/>
                      <a:pt x="47581" y="423153"/>
                    </a:cubicBezTo>
                    <a:cubicBezTo>
                      <a:pt x="84377" y="446626"/>
                      <a:pt x="154162" y="461852"/>
                      <a:pt x="229023" y="461852"/>
                    </a:cubicBezTo>
                    <a:lnTo>
                      <a:pt x="234098" y="461852"/>
                    </a:lnTo>
                    <a:lnTo>
                      <a:pt x="234098" y="485960"/>
                    </a:lnTo>
                    <a:lnTo>
                      <a:pt x="229023" y="485960"/>
                    </a:lnTo>
                    <a:cubicBezTo>
                      <a:pt x="152893" y="485960"/>
                      <a:pt x="83743" y="472003"/>
                      <a:pt x="41237" y="447895"/>
                    </a:cubicBezTo>
                    <a:cubicBezTo>
                      <a:pt x="32355" y="454874"/>
                      <a:pt x="23473" y="463756"/>
                      <a:pt x="23473" y="474541"/>
                    </a:cubicBezTo>
                    <a:cubicBezTo>
                      <a:pt x="23473" y="507530"/>
                      <a:pt x="107850" y="543692"/>
                      <a:pt x="229023" y="543692"/>
                    </a:cubicBezTo>
                    <a:cubicBezTo>
                      <a:pt x="350196" y="543692"/>
                      <a:pt x="434573" y="507530"/>
                      <a:pt x="434573" y="474541"/>
                    </a:cubicBezTo>
                    <a:lnTo>
                      <a:pt x="434573" y="474541"/>
                    </a:lnTo>
                    <a:lnTo>
                      <a:pt x="434573" y="474541"/>
                    </a:lnTo>
                    <a:cubicBezTo>
                      <a:pt x="434573" y="464390"/>
                      <a:pt x="425691" y="454874"/>
                      <a:pt x="416809" y="447895"/>
                    </a:cubicBezTo>
                    <a:cubicBezTo>
                      <a:pt x="411099" y="451067"/>
                      <a:pt x="404755" y="454239"/>
                      <a:pt x="397142" y="457412"/>
                    </a:cubicBezTo>
                    <a:lnTo>
                      <a:pt x="387626" y="435207"/>
                    </a:lnTo>
                    <a:cubicBezTo>
                      <a:pt x="396508" y="431401"/>
                      <a:pt x="404121" y="427594"/>
                      <a:pt x="410465" y="423788"/>
                    </a:cubicBezTo>
                    <a:cubicBezTo>
                      <a:pt x="421884" y="415540"/>
                      <a:pt x="435207" y="404121"/>
                      <a:pt x="435207" y="392067"/>
                    </a:cubicBezTo>
                    <a:lnTo>
                      <a:pt x="435207" y="392067"/>
                    </a:lnTo>
                    <a:close/>
                    <a:moveTo>
                      <a:pt x="537982" y="216969"/>
                    </a:moveTo>
                    <a:lnTo>
                      <a:pt x="470734" y="216969"/>
                    </a:lnTo>
                    <a:cubicBezTo>
                      <a:pt x="466928" y="216969"/>
                      <a:pt x="463121" y="215066"/>
                      <a:pt x="460583" y="211894"/>
                    </a:cubicBezTo>
                    <a:cubicBezTo>
                      <a:pt x="458046" y="208722"/>
                      <a:pt x="458046" y="204281"/>
                      <a:pt x="459315" y="200474"/>
                    </a:cubicBezTo>
                    <a:lnTo>
                      <a:pt x="500551" y="97700"/>
                    </a:lnTo>
                    <a:lnTo>
                      <a:pt x="345120" y="97700"/>
                    </a:lnTo>
                    <a:lnTo>
                      <a:pt x="272797" y="241077"/>
                    </a:lnTo>
                    <a:lnTo>
                      <a:pt x="349561" y="241077"/>
                    </a:lnTo>
                    <a:cubicBezTo>
                      <a:pt x="353368" y="241077"/>
                      <a:pt x="357174" y="242980"/>
                      <a:pt x="359077" y="246152"/>
                    </a:cubicBezTo>
                    <a:cubicBezTo>
                      <a:pt x="361615" y="249324"/>
                      <a:pt x="362249" y="253131"/>
                      <a:pt x="360981" y="256937"/>
                    </a:cubicBezTo>
                    <a:lnTo>
                      <a:pt x="292464" y="470734"/>
                    </a:lnTo>
                    <a:lnTo>
                      <a:pt x="537982" y="216969"/>
                    </a:lnTo>
                    <a:close/>
                    <a:moveTo>
                      <a:pt x="575412" y="213163"/>
                    </a:moveTo>
                    <a:lnTo>
                      <a:pt x="274066" y="524659"/>
                    </a:lnTo>
                    <a:cubicBezTo>
                      <a:pt x="271529" y="527197"/>
                      <a:pt x="268356" y="528466"/>
                      <a:pt x="265184" y="528466"/>
                    </a:cubicBezTo>
                    <a:cubicBezTo>
                      <a:pt x="263281" y="528466"/>
                      <a:pt x="260743" y="527831"/>
                      <a:pt x="258840" y="526562"/>
                    </a:cubicBezTo>
                    <a:cubicBezTo>
                      <a:pt x="253765" y="524025"/>
                      <a:pt x="251862" y="517681"/>
                      <a:pt x="253765" y="512605"/>
                    </a:cubicBezTo>
                    <a:lnTo>
                      <a:pt x="333067" y="265184"/>
                    </a:lnTo>
                    <a:lnTo>
                      <a:pt x="253130" y="265184"/>
                    </a:lnTo>
                    <a:cubicBezTo>
                      <a:pt x="248690" y="265184"/>
                      <a:pt x="244883" y="263281"/>
                      <a:pt x="242980" y="259475"/>
                    </a:cubicBezTo>
                    <a:cubicBezTo>
                      <a:pt x="241077" y="255668"/>
                      <a:pt x="240442" y="251862"/>
                      <a:pt x="242346" y="248055"/>
                    </a:cubicBezTo>
                    <a:lnTo>
                      <a:pt x="326723" y="80570"/>
                    </a:lnTo>
                    <a:cubicBezTo>
                      <a:pt x="328626" y="76764"/>
                      <a:pt x="333067" y="74226"/>
                      <a:pt x="337508" y="74226"/>
                    </a:cubicBezTo>
                    <a:lnTo>
                      <a:pt x="518315" y="74226"/>
                    </a:lnTo>
                    <a:cubicBezTo>
                      <a:pt x="522122" y="74226"/>
                      <a:pt x="525928" y="76130"/>
                      <a:pt x="528466" y="79302"/>
                    </a:cubicBezTo>
                    <a:cubicBezTo>
                      <a:pt x="531003" y="82474"/>
                      <a:pt x="531003" y="86915"/>
                      <a:pt x="529735" y="90721"/>
                    </a:cubicBezTo>
                    <a:lnTo>
                      <a:pt x="488498" y="193496"/>
                    </a:lnTo>
                    <a:lnTo>
                      <a:pt x="566530" y="193496"/>
                    </a:lnTo>
                    <a:cubicBezTo>
                      <a:pt x="571606" y="193496"/>
                      <a:pt x="575412" y="196668"/>
                      <a:pt x="577315" y="200474"/>
                    </a:cubicBezTo>
                    <a:cubicBezTo>
                      <a:pt x="579219" y="204915"/>
                      <a:pt x="578584" y="209991"/>
                      <a:pt x="575412" y="213163"/>
                    </a:cubicBezTo>
                    <a:lnTo>
                      <a:pt x="575412" y="213163"/>
                    </a:lnTo>
                    <a:close/>
                    <a:moveTo>
                      <a:pt x="41871" y="586832"/>
                    </a:moveTo>
                    <a:cubicBezTo>
                      <a:pt x="59000" y="596348"/>
                      <a:pt x="80570" y="604595"/>
                      <a:pt x="105947" y="610939"/>
                    </a:cubicBezTo>
                    <a:lnTo>
                      <a:pt x="111656" y="587466"/>
                    </a:lnTo>
                    <a:cubicBezTo>
                      <a:pt x="88818" y="581756"/>
                      <a:pt x="68516" y="574143"/>
                      <a:pt x="53925" y="565896"/>
                    </a:cubicBezTo>
                    <a:lnTo>
                      <a:pt x="41871" y="586832"/>
                    </a:lnTo>
                    <a:close/>
                    <a:moveTo>
                      <a:pt x="105312" y="419347"/>
                    </a:moveTo>
                    <a:lnTo>
                      <a:pt x="111022" y="395873"/>
                    </a:lnTo>
                    <a:cubicBezTo>
                      <a:pt x="88183" y="390164"/>
                      <a:pt x="67882" y="382551"/>
                      <a:pt x="53290" y="374303"/>
                    </a:cubicBezTo>
                    <a:lnTo>
                      <a:pt x="41237" y="395239"/>
                    </a:lnTo>
                    <a:cubicBezTo>
                      <a:pt x="58366" y="404755"/>
                      <a:pt x="79936" y="413003"/>
                      <a:pt x="105312" y="419347"/>
                    </a:cubicBezTo>
                    <a:lnTo>
                      <a:pt x="105312" y="419347"/>
                    </a:lnTo>
                    <a:close/>
                    <a:moveTo>
                      <a:pt x="41871" y="204281"/>
                    </a:moveTo>
                    <a:lnTo>
                      <a:pt x="53925" y="183345"/>
                    </a:lnTo>
                    <a:cubicBezTo>
                      <a:pt x="69151" y="191593"/>
                      <a:pt x="88818" y="199206"/>
                      <a:pt x="111656" y="204915"/>
                    </a:cubicBezTo>
                    <a:lnTo>
                      <a:pt x="105947" y="228389"/>
                    </a:lnTo>
                    <a:cubicBezTo>
                      <a:pt x="79936" y="222044"/>
                      <a:pt x="58366" y="213797"/>
                      <a:pt x="41871" y="204281"/>
                    </a:cubicBezTo>
                    <a:lnTo>
                      <a:pt x="41871" y="204281"/>
                    </a:lnTo>
                    <a:close/>
                  </a:path>
                </a:pathLst>
              </a:custGeom>
              <a:solidFill>
                <a:srgbClr val="FBD8BF"/>
              </a:solidFill>
              <a:ln w="27432" cap="flat">
                <a:noFill/>
                <a:prstDash val="solid"/>
                <a:round/>
              </a:ln>
            </p:spPr>
            <p:txBody>
              <a:bodyPr lIns="0" tIns="0" rIns="0" bIns="0" rtlCol="0" anchor="ctr"/>
              <a:lstStyle/>
              <a:p>
                <a:pPr algn="ctr" defTabSz="634975">
                  <a:defRPr/>
                </a:pPr>
                <a:endParaRPr lang="en-US" sz="1185" kern="0">
                  <a:solidFill>
                    <a:srgbClr val="03023F"/>
                  </a:solidFill>
                  <a:latin typeface="Amazon Ember" panose="020F0502020204030204"/>
                  <a:ea typeface="Amazon Ember" panose="020B0603020204020204" pitchFamily="34" charset="0"/>
                  <a:cs typeface="Amazon Ember" panose="020B0603020204020204" pitchFamily="34" charset="0"/>
                </a:endParaRPr>
              </a:p>
            </p:txBody>
          </p:sp>
          <p:sp>
            <p:nvSpPr>
              <p:cNvPr id="30" name="Title 1">
                <a:extLst>
                  <a:ext uri="{FF2B5EF4-FFF2-40B4-BE49-F238E27FC236}">
                    <a16:creationId xmlns:a16="http://schemas.microsoft.com/office/drawing/2014/main" id="{3CB1E766-B342-E902-A3F8-73CF57E1471F}"/>
                  </a:ext>
                </a:extLst>
              </p:cNvPr>
              <p:cNvSpPr txBox="1">
                <a:spLocks/>
              </p:cNvSpPr>
              <p:nvPr/>
            </p:nvSpPr>
            <p:spPr>
              <a:xfrm>
                <a:off x="5334659" y="3011306"/>
                <a:ext cx="1371600" cy="182880"/>
              </a:xfrm>
              <a:prstGeom prst="rect">
                <a:avLst/>
              </a:prstGeom>
            </p:spPr>
            <p:txBody>
              <a:bodyPr lIns="0" tIns="0" rIns="0" bIns="0">
                <a:noAutofit/>
              </a:bodyPr>
              <a:lstStyle>
                <a:defPPr>
                  <a:defRPr lang="en-US"/>
                </a:defPPr>
                <a:lvl1pPr marL="63500" indent="-63500" algn="ctr" defTabSz="1121864" eaLnBrk="1" latinLnBrk="0" hangingPunct="1">
                  <a:lnSpc>
                    <a:spcPct val="87000"/>
                  </a:lnSpc>
                  <a:spcBef>
                    <a:spcPts val="0"/>
                  </a:spcBef>
                  <a:spcAft>
                    <a:spcPts val="614"/>
                  </a:spcAft>
                  <a:buSzPct val="90000"/>
                  <a:buFontTx/>
                  <a:buChar char="​"/>
                  <a:tabLst>
                    <a:tab pos="6456363" algn="l"/>
                  </a:tabLst>
                  <a:defRPr sz="1600" cap="all" spc="300">
                    <a:solidFill>
                      <a:srgbClr val="1BA9F6"/>
                    </a:solidFill>
                    <a:latin typeface="Amazon Ember Medium" panose="020B0603020204020204" pitchFamily="34" charset="0"/>
                    <a:ea typeface="Amazon Ember Medium" panose="020B0603020204020204" pitchFamily="34" charset="0"/>
                    <a:cs typeface="Amazon Ember Medium" panose="020B0603020204020204" pitchFamily="34" charset="0"/>
                  </a:defRPr>
                </a:lvl1pPr>
              </a:lstStyle>
              <a:p>
                <a:pPr fontAlgn="base">
                  <a:lnSpc>
                    <a:spcPct val="100000"/>
                  </a:lnSpc>
                  <a:spcAft>
                    <a:spcPts val="0"/>
                  </a:spcAft>
                  <a:defRPr/>
                </a:pPr>
                <a:r>
                  <a:rPr lang="en-US" sz="1000" kern="0" cap="none" spc="0" dirty="0">
                    <a:solidFill>
                      <a:srgbClr val="FFFFFF"/>
                    </a:solidFill>
                  </a:rPr>
                  <a:t>Amazon DynamoDB</a:t>
                </a:r>
              </a:p>
            </p:txBody>
          </p:sp>
        </p:grpSp>
        <p:grpSp>
          <p:nvGrpSpPr>
            <p:cNvPr id="8" name="Group 7">
              <a:extLst>
                <a:ext uri="{FF2B5EF4-FFF2-40B4-BE49-F238E27FC236}">
                  <a16:creationId xmlns:a16="http://schemas.microsoft.com/office/drawing/2014/main" id="{FB50E721-90E3-B8C4-66FB-B2FFCF90559E}"/>
                </a:ext>
              </a:extLst>
            </p:cNvPr>
            <p:cNvGrpSpPr/>
            <p:nvPr/>
          </p:nvGrpSpPr>
          <p:grpSpPr>
            <a:xfrm>
              <a:off x="10211823" y="2220351"/>
              <a:ext cx="1371600" cy="973835"/>
              <a:chOff x="10211823" y="2220351"/>
              <a:chExt cx="1371600" cy="973835"/>
            </a:xfrm>
          </p:grpSpPr>
          <p:sp>
            <p:nvSpPr>
              <p:cNvPr id="25" name="Title 1">
                <a:extLst>
                  <a:ext uri="{FF2B5EF4-FFF2-40B4-BE49-F238E27FC236}">
                    <a16:creationId xmlns:a16="http://schemas.microsoft.com/office/drawing/2014/main" id="{FD5C99A1-4F6C-8490-4440-A28D03F469FC}"/>
                  </a:ext>
                </a:extLst>
              </p:cNvPr>
              <p:cNvSpPr txBox="1">
                <a:spLocks/>
              </p:cNvSpPr>
              <p:nvPr/>
            </p:nvSpPr>
            <p:spPr>
              <a:xfrm>
                <a:off x="10211823" y="2220351"/>
                <a:ext cx="1371600" cy="182880"/>
              </a:xfrm>
              <a:prstGeom prst="rect">
                <a:avLst/>
              </a:prstGeom>
            </p:spPr>
            <p:txBody>
              <a:bodyPr>
                <a:noAutofit/>
              </a:bodyPr>
              <a:lstStyle>
                <a:lvl1pPr algn="ctr" defTabSz="914400" rtl="0" eaLnBrk="1" latinLnBrk="0" hangingPunct="1">
                  <a:lnSpc>
                    <a:spcPct val="90000"/>
                  </a:lnSpc>
                  <a:spcBef>
                    <a:spcPct val="0"/>
                  </a:spcBef>
                  <a:buNone/>
                  <a:defRPr sz="12500" kern="1200">
                    <a:solidFill>
                      <a:srgbClr val="FFFFFF"/>
                    </a:solidFill>
                    <a:latin typeface="Amazon Ember Thin"/>
                    <a:ea typeface="Amazon Ember Thin"/>
                    <a:cs typeface="Amazon Ember Thin"/>
                    <a:sym typeface="Amazon Ember Thin"/>
                  </a:defRPr>
                </a:lvl1pPr>
              </a:lstStyle>
              <a:p>
                <a:pPr defTabSz="321118" fontAlgn="base">
                  <a:spcAft>
                    <a:spcPct val="0"/>
                  </a:spcAft>
                  <a:defRPr/>
                </a:pPr>
                <a:r>
                  <a:rPr lang="en-US" sz="1000" spc="119" dirty="0">
                    <a:solidFill>
                      <a:srgbClr val="10DFFF"/>
                    </a:solidFill>
                    <a:latin typeface="Amazon Ember Display" panose="020F0603020204020204" pitchFamily="34" charset="0"/>
                    <a:ea typeface="Amazon Ember Display" panose="020F0603020204020204" pitchFamily="34" charset="0"/>
                    <a:cs typeface="Amazon Ember Display" panose="020F0603020204020204" pitchFamily="34" charset="0"/>
                  </a:rPr>
                  <a:t>GRAPH</a:t>
                </a:r>
              </a:p>
            </p:txBody>
          </p:sp>
          <p:sp>
            <p:nvSpPr>
              <p:cNvPr id="26" name="Freeform: Shape 48">
                <a:extLst>
                  <a:ext uri="{FF2B5EF4-FFF2-40B4-BE49-F238E27FC236}">
                    <a16:creationId xmlns:a16="http://schemas.microsoft.com/office/drawing/2014/main" id="{6850A793-5F4B-8C2E-6742-D3FE71348CBA}"/>
                  </a:ext>
                </a:extLst>
              </p:cNvPr>
              <p:cNvSpPr/>
              <p:nvPr/>
            </p:nvSpPr>
            <p:spPr>
              <a:xfrm>
                <a:off x="10676266" y="2488271"/>
                <a:ext cx="442715" cy="442262"/>
              </a:xfrm>
              <a:custGeom>
                <a:avLst/>
                <a:gdLst>
                  <a:gd name="connsiteX0" fmla="*/ 647735 w 683962"/>
                  <a:gd name="connsiteY0" fmla="*/ 560187 h 683262"/>
                  <a:gd name="connsiteX1" fmla="*/ 635047 w 683962"/>
                  <a:gd name="connsiteY1" fmla="*/ 547498 h 683262"/>
                  <a:gd name="connsiteX2" fmla="*/ 647735 w 683962"/>
                  <a:gd name="connsiteY2" fmla="*/ 534810 h 683262"/>
                  <a:gd name="connsiteX3" fmla="*/ 660424 w 683962"/>
                  <a:gd name="connsiteY3" fmla="*/ 547498 h 683262"/>
                  <a:gd name="connsiteX4" fmla="*/ 647735 w 683962"/>
                  <a:gd name="connsiteY4" fmla="*/ 560187 h 683262"/>
                  <a:gd name="connsiteX5" fmla="*/ 647735 w 683962"/>
                  <a:gd name="connsiteY5" fmla="*/ 560187 h 683262"/>
                  <a:gd name="connsiteX6" fmla="*/ 529100 w 683962"/>
                  <a:gd name="connsiteY6" fmla="*/ 659789 h 683262"/>
                  <a:gd name="connsiteX7" fmla="*/ 498014 w 683962"/>
                  <a:gd name="connsiteY7" fmla="*/ 628703 h 683262"/>
                  <a:gd name="connsiteX8" fmla="*/ 529100 w 683962"/>
                  <a:gd name="connsiteY8" fmla="*/ 597617 h 683262"/>
                  <a:gd name="connsiteX9" fmla="*/ 560186 w 683962"/>
                  <a:gd name="connsiteY9" fmla="*/ 628703 h 683262"/>
                  <a:gd name="connsiteX10" fmla="*/ 529100 w 683962"/>
                  <a:gd name="connsiteY10" fmla="*/ 659789 h 683262"/>
                  <a:gd name="connsiteX11" fmla="*/ 529100 w 683962"/>
                  <a:gd name="connsiteY11" fmla="*/ 659789 h 683262"/>
                  <a:gd name="connsiteX12" fmla="*/ 473272 w 683962"/>
                  <a:gd name="connsiteY12" fmla="*/ 442186 h 683262"/>
                  <a:gd name="connsiteX13" fmla="*/ 517046 w 683962"/>
                  <a:gd name="connsiteY13" fmla="*/ 398411 h 683262"/>
                  <a:gd name="connsiteX14" fmla="*/ 560821 w 683962"/>
                  <a:gd name="connsiteY14" fmla="*/ 442186 h 683262"/>
                  <a:gd name="connsiteX15" fmla="*/ 517046 w 683962"/>
                  <a:gd name="connsiteY15" fmla="*/ 485960 h 683262"/>
                  <a:gd name="connsiteX16" fmla="*/ 473272 w 683962"/>
                  <a:gd name="connsiteY16" fmla="*/ 442186 h 683262"/>
                  <a:gd name="connsiteX17" fmla="*/ 473272 w 683962"/>
                  <a:gd name="connsiteY17" fmla="*/ 442186 h 683262"/>
                  <a:gd name="connsiteX18" fmla="*/ 398411 w 683962"/>
                  <a:gd name="connsiteY18" fmla="*/ 336239 h 683262"/>
                  <a:gd name="connsiteX19" fmla="*/ 385723 w 683962"/>
                  <a:gd name="connsiteY19" fmla="*/ 323550 h 683262"/>
                  <a:gd name="connsiteX20" fmla="*/ 398411 w 683962"/>
                  <a:gd name="connsiteY20" fmla="*/ 310862 h 683262"/>
                  <a:gd name="connsiteX21" fmla="*/ 411099 w 683962"/>
                  <a:gd name="connsiteY21" fmla="*/ 323550 h 683262"/>
                  <a:gd name="connsiteX22" fmla="*/ 398411 w 683962"/>
                  <a:gd name="connsiteY22" fmla="*/ 336239 h 683262"/>
                  <a:gd name="connsiteX23" fmla="*/ 398411 w 683962"/>
                  <a:gd name="connsiteY23" fmla="*/ 336239 h 683262"/>
                  <a:gd name="connsiteX24" fmla="*/ 361615 w 683962"/>
                  <a:gd name="connsiteY24" fmla="*/ 510702 h 683262"/>
                  <a:gd name="connsiteX25" fmla="*/ 336873 w 683962"/>
                  <a:gd name="connsiteY25" fmla="*/ 485960 h 683262"/>
                  <a:gd name="connsiteX26" fmla="*/ 361615 w 683962"/>
                  <a:gd name="connsiteY26" fmla="*/ 461218 h 683262"/>
                  <a:gd name="connsiteX27" fmla="*/ 386357 w 683962"/>
                  <a:gd name="connsiteY27" fmla="*/ 485960 h 683262"/>
                  <a:gd name="connsiteX28" fmla="*/ 361615 w 683962"/>
                  <a:gd name="connsiteY28" fmla="*/ 510702 h 683262"/>
                  <a:gd name="connsiteX29" fmla="*/ 361615 w 683962"/>
                  <a:gd name="connsiteY29" fmla="*/ 510702 h 683262"/>
                  <a:gd name="connsiteX30" fmla="*/ 622993 w 683962"/>
                  <a:gd name="connsiteY30" fmla="*/ 249324 h 683262"/>
                  <a:gd name="connsiteX31" fmla="*/ 647735 w 683962"/>
                  <a:gd name="connsiteY31" fmla="*/ 274066 h 683262"/>
                  <a:gd name="connsiteX32" fmla="*/ 622993 w 683962"/>
                  <a:gd name="connsiteY32" fmla="*/ 298809 h 683262"/>
                  <a:gd name="connsiteX33" fmla="*/ 598251 w 683962"/>
                  <a:gd name="connsiteY33" fmla="*/ 274066 h 683262"/>
                  <a:gd name="connsiteX34" fmla="*/ 622993 w 683962"/>
                  <a:gd name="connsiteY34" fmla="*/ 249324 h 683262"/>
                  <a:gd name="connsiteX35" fmla="*/ 622993 w 683962"/>
                  <a:gd name="connsiteY35" fmla="*/ 249324 h 683262"/>
                  <a:gd name="connsiteX36" fmla="*/ 647735 w 683962"/>
                  <a:gd name="connsiteY36" fmla="*/ 510702 h 683262"/>
                  <a:gd name="connsiteX37" fmla="*/ 610305 w 683962"/>
                  <a:gd name="connsiteY37" fmla="*/ 548133 h 683262"/>
                  <a:gd name="connsiteX38" fmla="*/ 613477 w 683962"/>
                  <a:gd name="connsiteY38" fmla="*/ 563359 h 683262"/>
                  <a:gd name="connsiteX39" fmla="*/ 569702 w 683962"/>
                  <a:gd name="connsiteY39" fmla="*/ 590638 h 683262"/>
                  <a:gd name="connsiteX40" fmla="*/ 538616 w 683962"/>
                  <a:gd name="connsiteY40" fmla="*/ 573509 h 683262"/>
                  <a:gd name="connsiteX41" fmla="*/ 535444 w 683962"/>
                  <a:gd name="connsiteY41" fmla="*/ 507530 h 683262"/>
                  <a:gd name="connsiteX42" fmla="*/ 584928 w 683962"/>
                  <a:gd name="connsiteY42" fmla="*/ 441551 h 683262"/>
                  <a:gd name="connsiteX43" fmla="*/ 565896 w 683962"/>
                  <a:gd name="connsiteY43" fmla="*/ 393970 h 683262"/>
                  <a:gd name="connsiteX44" fmla="*/ 609036 w 683962"/>
                  <a:gd name="connsiteY44" fmla="*/ 321013 h 683262"/>
                  <a:gd name="connsiteX45" fmla="*/ 622359 w 683962"/>
                  <a:gd name="connsiteY45" fmla="*/ 322916 h 683262"/>
                  <a:gd name="connsiteX46" fmla="*/ 672477 w 683962"/>
                  <a:gd name="connsiteY46" fmla="*/ 272797 h 683262"/>
                  <a:gd name="connsiteX47" fmla="*/ 622359 w 683962"/>
                  <a:gd name="connsiteY47" fmla="*/ 222679 h 683262"/>
                  <a:gd name="connsiteX48" fmla="*/ 572240 w 683962"/>
                  <a:gd name="connsiteY48" fmla="*/ 272797 h 683262"/>
                  <a:gd name="connsiteX49" fmla="*/ 587466 w 683962"/>
                  <a:gd name="connsiteY49" fmla="*/ 308325 h 683262"/>
                  <a:gd name="connsiteX50" fmla="*/ 545595 w 683962"/>
                  <a:gd name="connsiteY50" fmla="*/ 378744 h 683262"/>
                  <a:gd name="connsiteX51" fmla="*/ 516412 w 683962"/>
                  <a:gd name="connsiteY51" fmla="*/ 372400 h 683262"/>
                  <a:gd name="connsiteX52" fmla="*/ 477713 w 683962"/>
                  <a:gd name="connsiteY52" fmla="*/ 384454 h 683262"/>
                  <a:gd name="connsiteX53" fmla="*/ 432035 w 683962"/>
                  <a:gd name="connsiteY53" fmla="*/ 338142 h 683262"/>
                  <a:gd name="connsiteX54" fmla="*/ 435207 w 683962"/>
                  <a:gd name="connsiteY54" fmla="*/ 322916 h 683262"/>
                  <a:gd name="connsiteX55" fmla="*/ 397777 w 683962"/>
                  <a:gd name="connsiteY55" fmla="*/ 285486 h 683262"/>
                  <a:gd name="connsiteX56" fmla="*/ 360346 w 683962"/>
                  <a:gd name="connsiteY56" fmla="*/ 322916 h 683262"/>
                  <a:gd name="connsiteX57" fmla="*/ 397777 w 683962"/>
                  <a:gd name="connsiteY57" fmla="*/ 360347 h 683262"/>
                  <a:gd name="connsiteX58" fmla="*/ 414271 w 683962"/>
                  <a:gd name="connsiteY58" fmla="*/ 355906 h 683262"/>
                  <a:gd name="connsiteX59" fmla="*/ 459315 w 683962"/>
                  <a:gd name="connsiteY59" fmla="*/ 402218 h 683262"/>
                  <a:gd name="connsiteX60" fmla="*/ 447261 w 683962"/>
                  <a:gd name="connsiteY60" fmla="*/ 440917 h 683262"/>
                  <a:gd name="connsiteX61" fmla="*/ 447895 w 683962"/>
                  <a:gd name="connsiteY61" fmla="*/ 448530 h 683262"/>
                  <a:gd name="connsiteX62" fmla="*/ 402218 w 683962"/>
                  <a:gd name="connsiteY62" fmla="*/ 458046 h 683262"/>
                  <a:gd name="connsiteX63" fmla="*/ 360346 w 683962"/>
                  <a:gd name="connsiteY63" fmla="*/ 434573 h 683262"/>
                  <a:gd name="connsiteX64" fmla="*/ 310228 w 683962"/>
                  <a:gd name="connsiteY64" fmla="*/ 484691 h 683262"/>
                  <a:gd name="connsiteX65" fmla="*/ 360346 w 683962"/>
                  <a:gd name="connsiteY65" fmla="*/ 534810 h 683262"/>
                  <a:gd name="connsiteX66" fmla="*/ 410465 w 683962"/>
                  <a:gd name="connsiteY66" fmla="*/ 484691 h 683262"/>
                  <a:gd name="connsiteX67" fmla="*/ 410465 w 683962"/>
                  <a:gd name="connsiteY67" fmla="*/ 482154 h 683262"/>
                  <a:gd name="connsiteX68" fmla="*/ 455508 w 683962"/>
                  <a:gd name="connsiteY68" fmla="*/ 472637 h 683262"/>
                  <a:gd name="connsiteX69" fmla="*/ 510068 w 683962"/>
                  <a:gd name="connsiteY69" fmla="*/ 509434 h 683262"/>
                  <a:gd name="connsiteX70" fmla="*/ 513240 w 683962"/>
                  <a:gd name="connsiteY70" fmla="*/ 574143 h 683262"/>
                  <a:gd name="connsiteX71" fmla="*/ 472637 w 683962"/>
                  <a:gd name="connsiteY71" fmla="*/ 627434 h 683262"/>
                  <a:gd name="connsiteX72" fmla="*/ 528466 w 683962"/>
                  <a:gd name="connsiteY72" fmla="*/ 683262 h 683262"/>
                  <a:gd name="connsiteX73" fmla="*/ 584294 w 683962"/>
                  <a:gd name="connsiteY73" fmla="*/ 627434 h 683262"/>
                  <a:gd name="connsiteX74" fmla="*/ 581756 w 683962"/>
                  <a:gd name="connsiteY74" fmla="*/ 610940 h 683262"/>
                  <a:gd name="connsiteX75" fmla="*/ 630606 w 683962"/>
                  <a:gd name="connsiteY75" fmla="*/ 580488 h 683262"/>
                  <a:gd name="connsiteX76" fmla="*/ 646466 w 683962"/>
                  <a:gd name="connsiteY76" fmla="*/ 584294 h 683262"/>
                  <a:gd name="connsiteX77" fmla="*/ 683897 w 683962"/>
                  <a:gd name="connsiteY77" fmla="*/ 546864 h 683262"/>
                  <a:gd name="connsiteX78" fmla="*/ 647735 w 683962"/>
                  <a:gd name="connsiteY78" fmla="*/ 510702 h 683262"/>
                  <a:gd name="connsiteX79" fmla="*/ 647735 w 683962"/>
                  <a:gd name="connsiteY79" fmla="*/ 510702 h 683262"/>
                  <a:gd name="connsiteX80" fmla="*/ 230292 w 683962"/>
                  <a:gd name="connsiteY80" fmla="*/ 24742 h 683262"/>
                  <a:gd name="connsiteX81" fmla="*/ 435841 w 683962"/>
                  <a:gd name="connsiteY81" fmla="*/ 99603 h 683262"/>
                  <a:gd name="connsiteX82" fmla="*/ 230292 w 683962"/>
                  <a:gd name="connsiteY82" fmla="*/ 174463 h 683262"/>
                  <a:gd name="connsiteX83" fmla="*/ 24742 w 683962"/>
                  <a:gd name="connsiteY83" fmla="*/ 99603 h 683262"/>
                  <a:gd name="connsiteX84" fmla="*/ 230292 w 683962"/>
                  <a:gd name="connsiteY84" fmla="*/ 24742 h 683262"/>
                  <a:gd name="connsiteX85" fmla="*/ 230292 w 683962"/>
                  <a:gd name="connsiteY85" fmla="*/ 24742 h 683262"/>
                  <a:gd name="connsiteX86" fmla="*/ 435841 w 683962"/>
                  <a:gd name="connsiteY86" fmla="*/ 585563 h 683262"/>
                  <a:gd name="connsiteX87" fmla="*/ 230292 w 683962"/>
                  <a:gd name="connsiteY87" fmla="*/ 657886 h 683262"/>
                  <a:gd name="connsiteX88" fmla="*/ 24742 w 683962"/>
                  <a:gd name="connsiteY88" fmla="*/ 585563 h 683262"/>
                  <a:gd name="connsiteX89" fmla="*/ 24742 w 683962"/>
                  <a:gd name="connsiteY89" fmla="*/ 482788 h 683262"/>
                  <a:gd name="connsiteX90" fmla="*/ 225851 w 683962"/>
                  <a:gd name="connsiteY90" fmla="*/ 534810 h 683262"/>
                  <a:gd name="connsiteX91" fmla="*/ 289292 w 683962"/>
                  <a:gd name="connsiteY91" fmla="*/ 531003 h 683262"/>
                  <a:gd name="connsiteX92" fmla="*/ 286754 w 683962"/>
                  <a:gd name="connsiteY92" fmla="*/ 506262 h 683262"/>
                  <a:gd name="connsiteX93" fmla="*/ 225851 w 683962"/>
                  <a:gd name="connsiteY93" fmla="*/ 509434 h 683262"/>
                  <a:gd name="connsiteX94" fmla="*/ 24742 w 683962"/>
                  <a:gd name="connsiteY94" fmla="*/ 436476 h 683262"/>
                  <a:gd name="connsiteX95" fmla="*/ 24742 w 683962"/>
                  <a:gd name="connsiteY95" fmla="*/ 314669 h 683262"/>
                  <a:gd name="connsiteX96" fmla="*/ 225851 w 683962"/>
                  <a:gd name="connsiteY96" fmla="*/ 366691 h 683262"/>
                  <a:gd name="connsiteX97" fmla="*/ 347024 w 683962"/>
                  <a:gd name="connsiteY97" fmla="*/ 352734 h 683262"/>
                  <a:gd name="connsiteX98" fmla="*/ 340679 w 683962"/>
                  <a:gd name="connsiteY98" fmla="*/ 328626 h 683262"/>
                  <a:gd name="connsiteX99" fmla="*/ 225851 w 683962"/>
                  <a:gd name="connsiteY99" fmla="*/ 341949 h 683262"/>
                  <a:gd name="connsiteX100" fmla="*/ 24742 w 683962"/>
                  <a:gd name="connsiteY100" fmla="*/ 268991 h 683262"/>
                  <a:gd name="connsiteX101" fmla="*/ 24742 w 683962"/>
                  <a:gd name="connsiteY101" fmla="*/ 145915 h 683262"/>
                  <a:gd name="connsiteX102" fmla="*/ 230292 w 683962"/>
                  <a:gd name="connsiteY102" fmla="*/ 199206 h 683262"/>
                  <a:gd name="connsiteX103" fmla="*/ 435841 w 683962"/>
                  <a:gd name="connsiteY103" fmla="*/ 145915 h 683262"/>
                  <a:gd name="connsiteX104" fmla="*/ 435841 w 683962"/>
                  <a:gd name="connsiteY104" fmla="*/ 286120 h 683262"/>
                  <a:gd name="connsiteX105" fmla="*/ 460584 w 683962"/>
                  <a:gd name="connsiteY105" fmla="*/ 286120 h 683262"/>
                  <a:gd name="connsiteX106" fmla="*/ 460584 w 683962"/>
                  <a:gd name="connsiteY106" fmla="*/ 99603 h 683262"/>
                  <a:gd name="connsiteX107" fmla="*/ 230292 w 683962"/>
                  <a:gd name="connsiteY107" fmla="*/ 0 h 683262"/>
                  <a:gd name="connsiteX108" fmla="*/ 0 w 683962"/>
                  <a:gd name="connsiteY108" fmla="*/ 99603 h 683262"/>
                  <a:gd name="connsiteX109" fmla="*/ 0 w 683962"/>
                  <a:gd name="connsiteY109" fmla="*/ 585563 h 683262"/>
                  <a:gd name="connsiteX110" fmla="*/ 230292 w 683962"/>
                  <a:gd name="connsiteY110" fmla="*/ 682628 h 683262"/>
                  <a:gd name="connsiteX111" fmla="*/ 460584 w 683962"/>
                  <a:gd name="connsiteY111" fmla="*/ 585563 h 683262"/>
                  <a:gd name="connsiteX112" fmla="*/ 460584 w 683962"/>
                  <a:gd name="connsiteY112" fmla="*/ 522756 h 683262"/>
                  <a:gd name="connsiteX113" fmla="*/ 435841 w 683962"/>
                  <a:gd name="connsiteY113" fmla="*/ 522756 h 683262"/>
                  <a:gd name="connsiteX114" fmla="*/ 435841 w 683962"/>
                  <a:gd name="connsiteY114" fmla="*/ 585563 h 683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683962" h="683262">
                    <a:moveTo>
                      <a:pt x="647735" y="560187"/>
                    </a:moveTo>
                    <a:cubicBezTo>
                      <a:pt x="640757" y="560187"/>
                      <a:pt x="635047" y="554477"/>
                      <a:pt x="635047" y="547498"/>
                    </a:cubicBezTo>
                    <a:cubicBezTo>
                      <a:pt x="635047" y="540520"/>
                      <a:pt x="640757" y="534810"/>
                      <a:pt x="647735" y="534810"/>
                    </a:cubicBezTo>
                    <a:cubicBezTo>
                      <a:pt x="654714" y="534810"/>
                      <a:pt x="660424" y="540520"/>
                      <a:pt x="660424" y="547498"/>
                    </a:cubicBezTo>
                    <a:cubicBezTo>
                      <a:pt x="660424" y="554477"/>
                      <a:pt x="654714" y="560187"/>
                      <a:pt x="647735" y="560187"/>
                    </a:cubicBezTo>
                    <a:lnTo>
                      <a:pt x="647735" y="560187"/>
                    </a:lnTo>
                    <a:close/>
                    <a:moveTo>
                      <a:pt x="529100" y="659789"/>
                    </a:moveTo>
                    <a:cubicBezTo>
                      <a:pt x="511971" y="659789"/>
                      <a:pt x="498014" y="645832"/>
                      <a:pt x="498014" y="628703"/>
                    </a:cubicBezTo>
                    <a:cubicBezTo>
                      <a:pt x="498014" y="611574"/>
                      <a:pt x="511971" y="597617"/>
                      <a:pt x="529100" y="597617"/>
                    </a:cubicBezTo>
                    <a:cubicBezTo>
                      <a:pt x="546229" y="597617"/>
                      <a:pt x="560186" y="611574"/>
                      <a:pt x="560186" y="628703"/>
                    </a:cubicBezTo>
                    <a:cubicBezTo>
                      <a:pt x="560821" y="645832"/>
                      <a:pt x="546864" y="659789"/>
                      <a:pt x="529100" y="659789"/>
                    </a:cubicBezTo>
                    <a:lnTo>
                      <a:pt x="529100" y="659789"/>
                    </a:lnTo>
                    <a:close/>
                    <a:moveTo>
                      <a:pt x="473272" y="442186"/>
                    </a:moveTo>
                    <a:cubicBezTo>
                      <a:pt x="473272" y="418078"/>
                      <a:pt x="492938" y="398411"/>
                      <a:pt x="517046" y="398411"/>
                    </a:cubicBezTo>
                    <a:cubicBezTo>
                      <a:pt x="541154" y="398411"/>
                      <a:pt x="560821" y="418078"/>
                      <a:pt x="560821" y="442186"/>
                    </a:cubicBezTo>
                    <a:cubicBezTo>
                      <a:pt x="560821" y="466293"/>
                      <a:pt x="541154" y="485960"/>
                      <a:pt x="517046" y="485960"/>
                    </a:cubicBezTo>
                    <a:cubicBezTo>
                      <a:pt x="492938" y="485960"/>
                      <a:pt x="473272" y="466293"/>
                      <a:pt x="473272" y="442186"/>
                    </a:cubicBezTo>
                    <a:lnTo>
                      <a:pt x="473272" y="442186"/>
                    </a:lnTo>
                    <a:close/>
                    <a:moveTo>
                      <a:pt x="398411" y="336239"/>
                    </a:moveTo>
                    <a:cubicBezTo>
                      <a:pt x="391432" y="336239"/>
                      <a:pt x="385723" y="330529"/>
                      <a:pt x="385723" y="323550"/>
                    </a:cubicBezTo>
                    <a:cubicBezTo>
                      <a:pt x="385723" y="316572"/>
                      <a:pt x="391432" y="310862"/>
                      <a:pt x="398411" y="310862"/>
                    </a:cubicBezTo>
                    <a:cubicBezTo>
                      <a:pt x="405390" y="310862"/>
                      <a:pt x="411099" y="316572"/>
                      <a:pt x="411099" y="323550"/>
                    </a:cubicBezTo>
                    <a:cubicBezTo>
                      <a:pt x="411099" y="330529"/>
                      <a:pt x="405390" y="336239"/>
                      <a:pt x="398411" y="336239"/>
                    </a:cubicBezTo>
                    <a:lnTo>
                      <a:pt x="398411" y="336239"/>
                    </a:lnTo>
                    <a:close/>
                    <a:moveTo>
                      <a:pt x="361615" y="510702"/>
                    </a:moveTo>
                    <a:cubicBezTo>
                      <a:pt x="347658" y="510702"/>
                      <a:pt x="336873" y="499283"/>
                      <a:pt x="336873" y="485960"/>
                    </a:cubicBezTo>
                    <a:cubicBezTo>
                      <a:pt x="336873" y="472003"/>
                      <a:pt x="348292" y="461218"/>
                      <a:pt x="361615" y="461218"/>
                    </a:cubicBezTo>
                    <a:cubicBezTo>
                      <a:pt x="375572" y="461218"/>
                      <a:pt x="386357" y="472637"/>
                      <a:pt x="386357" y="485960"/>
                    </a:cubicBezTo>
                    <a:cubicBezTo>
                      <a:pt x="386357" y="499283"/>
                      <a:pt x="374938" y="510702"/>
                      <a:pt x="361615" y="510702"/>
                    </a:cubicBezTo>
                    <a:lnTo>
                      <a:pt x="361615" y="510702"/>
                    </a:lnTo>
                    <a:close/>
                    <a:moveTo>
                      <a:pt x="622993" y="249324"/>
                    </a:moveTo>
                    <a:cubicBezTo>
                      <a:pt x="636950" y="249324"/>
                      <a:pt x="647735" y="260744"/>
                      <a:pt x="647735" y="274066"/>
                    </a:cubicBezTo>
                    <a:cubicBezTo>
                      <a:pt x="647735" y="287389"/>
                      <a:pt x="636316" y="298809"/>
                      <a:pt x="622993" y="298809"/>
                    </a:cubicBezTo>
                    <a:cubicBezTo>
                      <a:pt x="609036" y="298809"/>
                      <a:pt x="598251" y="287389"/>
                      <a:pt x="598251" y="274066"/>
                    </a:cubicBezTo>
                    <a:cubicBezTo>
                      <a:pt x="598251" y="260744"/>
                      <a:pt x="609036" y="249324"/>
                      <a:pt x="622993" y="249324"/>
                    </a:cubicBezTo>
                    <a:lnTo>
                      <a:pt x="622993" y="249324"/>
                    </a:lnTo>
                    <a:close/>
                    <a:moveTo>
                      <a:pt x="647735" y="510702"/>
                    </a:moveTo>
                    <a:cubicBezTo>
                      <a:pt x="627434" y="510702"/>
                      <a:pt x="610305" y="527197"/>
                      <a:pt x="610305" y="548133"/>
                    </a:cubicBezTo>
                    <a:cubicBezTo>
                      <a:pt x="610305" y="553843"/>
                      <a:pt x="611574" y="558918"/>
                      <a:pt x="613477" y="563359"/>
                    </a:cubicBezTo>
                    <a:lnTo>
                      <a:pt x="569702" y="590638"/>
                    </a:lnTo>
                    <a:cubicBezTo>
                      <a:pt x="561455" y="581756"/>
                      <a:pt x="550670" y="576047"/>
                      <a:pt x="538616" y="573509"/>
                    </a:cubicBezTo>
                    <a:lnTo>
                      <a:pt x="535444" y="507530"/>
                    </a:lnTo>
                    <a:cubicBezTo>
                      <a:pt x="563993" y="499283"/>
                      <a:pt x="584928" y="472637"/>
                      <a:pt x="584928" y="441551"/>
                    </a:cubicBezTo>
                    <a:cubicBezTo>
                      <a:pt x="584928" y="423153"/>
                      <a:pt x="577950" y="406659"/>
                      <a:pt x="565896" y="393970"/>
                    </a:cubicBezTo>
                    <a:lnTo>
                      <a:pt x="609036" y="321013"/>
                    </a:lnTo>
                    <a:cubicBezTo>
                      <a:pt x="613477" y="322282"/>
                      <a:pt x="617283" y="322916"/>
                      <a:pt x="622359" y="322916"/>
                    </a:cubicBezTo>
                    <a:cubicBezTo>
                      <a:pt x="649638" y="322916"/>
                      <a:pt x="672477" y="300712"/>
                      <a:pt x="672477" y="272797"/>
                    </a:cubicBezTo>
                    <a:cubicBezTo>
                      <a:pt x="672477" y="245518"/>
                      <a:pt x="650273" y="222679"/>
                      <a:pt x="622359" y="222679"/>
                    </a:cubicBezTo>
                    <a:cubicBezTo>
                      <a:pt x="594445" y="222679"/>
                      <a:pt x="572240" y="244883"/>
                      <a:pt x="572240" y="272797"/>
                    </a:cubicBezTo>
                    <a:cubicBezTo>
                      <a:pt x="572240" y="286755"/>
                      <a:pt x="577950" y="299443"/>
                      <a:pt x="587466" y="308325"/>
                    </a:cubicBezTo>
                    <a:lnTo>
                      <a:pt x="545595" y="378744"/>
                    </a:lnTo>
                    <a:cubicBezTo>
                      <a:pt x="536713" y="374303"/>
                      <a:pt x="527197" y="372400"/>
                      <a:pt x="516412" y="372400"/>
                    </a:cubicBezTo>
                    <a:cubicBezTo>
                      <a:pt x="501820" y="372400"/>
                      <a:pt x="488498" y="376841"/>
                      <a:pt x="477713" y="384454"/>
                    </a:cubicBezTo>
                    <a:lnTo>
                      <a:pt x="432035" y="338142"/>
                    </a:lnTo>
                    <a:cubicBezTo>
                      <a:pt x="433938" y="333701"/>
                      <a:pt x="435207" y="328626"/>
                      <a:pt x="435207" y="322916"/>
                    </a:cubicBezTo>
                    <a:cubicBezTo>
                      <a:pt x="435207" y="302615"/>
                      <a:pt x="418712" y="285486"/>
                      <a:pt x="397777" y="285486"/>
                    </a:cubicBezTo>
                    <a:cubicBezTo>
                      <a:pt x="377476" y="285486"/>
                      <a:pt x="360346" y="301981"/>
                      <a:pt x="360346" y="322916"/>
                    </a:cubicBezTo>
                    <a:cubicBezTo>
                      <a:pt x="360346" y="343217"/>
                      <a:pt x="376841" y="360347"/>
                      <a:pt x="397777" y="360347"/>
                    </a:cubicBezTo>
                    <a:cubicBezTo>
                      <a:pt x="404121" y="360347"/>
                      <a:pt x="409196" y="359078"/>
                      <a:pt x="414271" y="355906"/>
                    </a:cubicBezTo>
                    <a:lnTo>
                      <a:pt x="459315" y="402218"/>
                    </a:lnTo>
                    <a:cubicBezTo>
                      <a:pt x="451702" y="413003"/>
                      <a:pt x="447261" y="426960"/>
                      <a:pt x="447261" y="440917"/>
                    </a:cubicBezTo>
                    <a:cubicBezTo>
                      <a:pt x="447261" y="443455"/>
                      <a:pt x="447261" y="445992"/>
                      <a:pt x="447895" y="448530"/>
                    </a:cubicBezTo>
                    <a:lnTo>
                      <a:pt x="402218" y="458046"/>
                    </a:lnTo>
                    <a:cubicBezTo>
                      <a:pt x="393336" y="444089"/>
                      <a:pt x="378110" y="434573"/>
                      <a:pt x="360346" y="434573"/>
                    </a:cubicBezTo>
                    <a:cubicBezTo>
                      <a:pt x="333067" y="434573"/>
                      <a:pt x="310228" y="456777"/>
                      <a:pt x="310228" y="484691"/>
                    </a:cubicBezTo>
                    <a:cubicBezTo>
                      <a:pt x="310228" y="511971"/>
                      <a:pt x="332432" y="534810"/>
                      <a:pt x="360346" y="534810"/>
                    </a:cubicBezTo>
                    <a:cubicBezTo>
                      <a:pt x="387626" y="534810"/>
                      <a:pt x="410465" y="512606"/>
                      <a:pt x="410465" y="484691"/>
                    </a:cubicBezTo>
                    <a:cubicBezTo>
                      <a:pt x="410465" y="484057"/>
                      <a:pt x="410465" y="482788"/>
                      <a:pt x="410465" y="482154"/>
                    </a:cubicBezTo>
                    <a:lnTo>
                      <a:pt x="455508" y="472637"/>
                    </a:lnTo>
                    <a:cubicBezTo>
                      <a:pt x="466293" y="492939"/>
                      <a:pt x="486594" y="507530"/>
                      <a:pt x="510068" y="509434"/>
                    </a:cubicBezTo>
                    <a:lnTo>
                      <a:pt x="513240" y="574143"/>
                    </a:lnTo>
                    <a:cubicBezTo>
                      <a:pt x="489766" y="581122"/>
                      <a:pt x="472637" y="602058"/>
                      <a:pt x="472637" y="627434"/>
                    </a:cubicBezTo>
                    <a:cubicBezTo>
                      <a:pt x="472637" y="658521"/>
                      <a:pt x="498014" y="683262"/>
                      <a:pt x="528466" y="683262"/>
                    </a:cubicBezTo>
                    <a:cubicBezTo>
                      <a:pt x="558918" y="683262"/>
                      <a:pt x="584294" y="657886"/>
                      <a:pt x="584294" y="627434"/>
                    </a:cubicBezTo>
                    <a:cubicBezTo>
                      <a:pt x="584294" y="621724"/>
                      <a:pt x="583025" y="616015"/>
                      <a:pt x="581756" y="610940"/>
                    </a:cubicBezTo>
                    <a:lnTo>
                      <a:pt x="630606" y="580488"/>
                    </a:lnTo>
                    <a:cubicBezTo>
                      <a:pt x="635681" y="583025"/>
                      <a:pt x="640757" y="584294"/>
                      <a:pt x="646466" y="584294"/>
                    </a:cubicBezTo>
                    <a:cubicBezTo>
                      <a:pt x="666768" y="584294"/>
                      <a:pt x="683897" y="567799"/>
                      <a:pt x="683897" y="546864"/>
                    </a:cubicBezTo>
                    <a:cubicBezTo>
                      <a:pt x="685166" y="527197"/>
                      <a:pt x="668036" y="510702"/>
                      <a:pt x="647735" y="510702"/>
                    </a:cubicBezTo>
                    <a:lnTo>
                      <a:pt x="647735" y="510702"/>
                    </a:lnTo>
                    <a:close/>
                    <a:moveTo>
                      <a:pt x="230292" y="24742"/>
                    </a:moveTo>
                    <a:cubicBezTo>
                      <a:pt x="351465" y="24742"/>
                      <a:pt x="435841" y="64076"/>
                      <a:pt x="435841" y="99603"/>
                    </a:cubicBezTo>
                    <a:cubicBezTo>
                      <a:pt x="435841" y="135130"/>
                      <a:pt x="351465" y="174463"/>
                      <a:pt x="230292" y="174463"/>
                    </a:cubicBezTo>
                    <a:cubicBezTo>
                      <a:pt x="109119" y="174463"/>
                      <a:pt x="24742" y="135130"/>
                      <a:pt x="24742" y="99603"/>
                    </a:cubicBezTo>
                    <a:cubicBezTo>
                      <a:pt x="25377" y="64076"/>
                      <a:pt x="109753" y="24742"/>
                      <a:pt x="230292" y="24742"/>
                    </a:cubicBezTo>
                    <a:lnTo>
                      <a:pt x="230292" y="24742"/>
                    </a:lnTo>
                    <a:close/>
                    <a:moveTo>
                      <a:pt x="435841" y="585563"/>
                    </a:moveTo>
                    <a:cubicBezTo>
                      <a:pt x="435841" y="619821"/>
                      <a:pt x="351465" y="657886"/>
                      <a:pt x="230292" y="657886"/>
                    </a:cubicBezTo>
                    <a:cubicBezTo>
                      <a:pt x="109119" y="657886"/>
                      <a:pt x="24742" y="619821"/>
                      <a:pt x="24742" y="585563"/>
                    </a:cubicBezTo>
                    <a:lnTo>
                      <a:pt x="24742" y="482788"/>
                    </a:lnTo>
                    <a:cubicBezTo>
                      <a:pt x="61538" y="513874"/>
                      <a:pt x="135764" y="534810"/>
                      <a:pt x="225851" y="534810"/>
                    </a:cubicBezTo>
                    <a:cubicBezTo>
                      <a:pt x="246786" y="534810"/>
                      <a:pt x="268356" y="533541"/>
                      <a:pt x="289292" y="531003"/>
                    </a:cubicBezTo>
                    <a:lnTo>
                      <a:pt x="286754" y="506262"/>
                    </a:lnTo>
                    <a:cubicBezTo>
                      <a:pt x="266453" y="508799"/>
                      <a:pt x="246152" y="509434"/>
                      <a:pt x="225851" y="509434"/>
                    </a:cubicBezTo>
                    <a:cubicBezTo>
                      <a:pt x="105313" y="509434"/>
                      <a:pt x="24742" y="471369"/>
                      <a:pt x="24742" y="436476"/>
                    </a:cubicBezTo>
                    <a:lnTo>
                      <a:pt x="24742" y="314669"/>
                    </a:lnTo>
                    <a:cubicBezTo>
                      <a:pt x="61538" y="345755"/>
                      <a:pt x="135764" y="366691"/>
                      <a:pt x="225851" y="366691"/>
                    </a:cubicBezTo>
                    <a:cubicBezTo>
                      <a:pt x="268991" y="366691"/>
                      <a:pt x="310862" y="361615"/>
                      <a:pt x="347024" y="352734"/>
                    </a:cubicBezTo>
                    <a:lnTo>
                      <a:pt x="340679" y="328626"/>
                    </a:lnTo>
                    <a:cubicBezTo>
                      <a:pt x="306421" y="337508"/>
                      <a:pt x="266453" y="341949"/>
                      <a:pt x="225851" y="341949"/>
                    </a:cubicBezTo>
                    <a:cubicBezTo>
                      <a:pt x="105313" y="341949"/>
                      <a:pt x="24742" y="303884"/>
                      <a:pt x="24742" y="268991"/>
                    </a:cubicBezTo>
                    <a:lnTo>
                      <a:pt x="24742" y="145915"/>
                    </a:lnTo>
                    <a:cubicBezTo>
                      <a:pt x="62172" y="178270"/>
                      <a:pt x="138302" y="199206"/>
                      <a:pt x="230292" y="199206"/>
                    </a:cubicBezTo>
                    <a:cubicBezTo>
                      <a:pt x="322282" y="199206"/>
                      <a:pt x="398411" y="178270"/>
                      <a:pt x="435841" y="145915"/>
                    </a:cubicBezTo>
                    <a:lnTo>
                      <a:pt x="435841" y="286120"/>
                    </a:lnTo>
                    <a:lnTo>
                      <a:pt x="460584" y="286120"/>
                    </a:lnTo>
                    <a:lnTo>
                      <a:pt x="460584" y="99603"/>
                    </a:lnTo>
                    <a:cubicBezTo>
                      <a:pt x="460584" y="42506"/>
                      <a:pt x="361615" y="0"/>
                      <a:pt x="230292" y="0"/>
                    </a:cubicBezTo>
                    <a:cubicBezTo>
                      <a:pt x="98968" y="0"/>
                      <a:pt x="0" y="42506"/>
                      <a:pt x="0" y="99603"/>
                    </a:cubicBezTo>
                    <a:lnTo>
                      <a:pt x="0" y="585563"/>
                    </a:lnTo>
                    <a:cubicBezTo>
                      <a:pt x="0" y="640757"/>
                      <a:pt x="98968" y="682628"/>
                      <a:pt x="230292" y="682628"/>
                    </a:cubicBezTo>
                    <a:cubicBezTo>
                      <a:pt x="361615" y="682628"/>
                      <a:pt x="460584" y="640757"/>
                      <a:pt x="460584" y="585563"/>
                    </a:cubicBezTo>
                    <a:lnTo>
                      <a:pt x="460584" y="522756"/>
                    </a:lnTo>
                    <a:lnTo>
                      <a:pt x="435841" y="522756"/>
                    </a:lnTo>
                    <a:lnTo>
                      <a:pt x="435841" y="585563"/>
                    </a:lnTo>
                    <a:close/>
                  </a:path>
                </a:pathLst>
              </a:custGeom>
              <a:solidFill>
                <a:srgbClr val="FBD8BF"/>
              </a:solidFill>
              <a:ln w="27432" cap="flat">
                <a:noFill/>
                <a:prstDash val="solid"/>
                <a:round/>
              </a:ln>
            </p:spPr>
            <p:txBody>
              <a:bodyPr lIns="0" tIns="0" rIns="0" bIns="0" rtlCol="0" anchor="ctr"/>
              <a:lstStyle/>
              <a:p>
                <a:pPr algn="ctr" defTabSz="634975">
                  <a:defRPr/>
                </a:pPr>
                <a:endParaRPr lang="en-US" sz="1185" kern="0">
                  <a:solidFill>
                    <a:srgbClr val="03023F"/>
                  </a:solidFill>
                  <a:latin typeface="Amazon Ember" panose="020F0502020204030204"/>
                  <a:ea typeface="Amazon Ember" panose="020B0603020204020204" pitchFamily="34" charset="0"/>
                  <a:cs typeface="Amazon Ember" panose="020B0603020204020204" pitchFamily="34" charset="0"/>
                </a:endParaRPr>
              </a:p>
            </p:txBody>
          </p:sp>
          <p:sp>
            <p:nvSpPr>
              <p:cNvPr id="27" name="Title 1">
                <a:extLst>
                  <a:ext uri="{FF2B5EF4-FFF2-40B4-BE49-F238E27FC236}">
                    <a16:creationId xmlns:a16="http://schemas.microsoft.com/office/drawing/2014/main" id="{3D95AF86-DFE3-60DC-9281-0299C2FD46DB}"/>
                  </a:ext>
                </a:extLst>
              </p:cNvPr>
              <p:cNvSpPr txBox="1">
                <a:spLocks/>
              </p:cNvSpPr>
              <p:nvPr/>
            </p:nvSpPr>
            <p:spPr>
              <a:xfrm>
                <a:off x="10211823" y="3011306"/>
                <a:ext cx="1371600" cy="182880"/>
              </a:xfrm>
              <a:prstGeom prst="rect">
                <a:avLst/>
              </a:prstGeom>
            </p:spPr>
            <p:txBody>
              <a:bodyPr lIns="0" tIns="0" rIns="0" bIns="0">
                <a:noAutofit/>
              </a:bodyPr>
              <a:lstStyle>
                <a:defPPr>
                  <a:defRPr lang="en-US"/>
                </a:defPPr>
                <a:lvl1pPr marL="63500" indent="-63500" algn="ctr" defTabSz="1121864" eaLnBrk="1" latinLnBrk="0" hangingPunct="1">
                  <a:lnSpc>
                    <a:spcPct val="87000"/>
                  </a:lnSpc>
                  <a:spcBef>
                    <a:spcPts val="0"/>
                  </a:spcBef>
                  <a:spcAft>
                    <a:spcPts val="614"/>
                  </a:spcAft>
                  <a:buSzPct val="90000"/>
                  <a:buFontTx/>
                  <a:buChar char="​"/>
                  <a:tabLst>
                    <a:tab pos="6456363" algn="l"/>
                  </a:tabLst>
                  <a:defRPr sz="1600" cap="all" spc="300">
                    <a:solidFill>
                      <a:srgbClr val="1BA9F6"/>
                    </a:solidFill>
                    <a:latin typeface="Amazon Ember Medium" panose="020B0603020204020204" pitchFamily="34" charset="0"/>
                    <a:ea typeface="Amazon Ember Medium" panose="020B0603020204020204" pitchFamily="34" charset="0"/>
                    <a:cs typeface="Amazon Ember Medium" panose="020B0603020204020204" pitchFamily="34" charset="0"/>
                  </a:defRPr>
                </a:lvl1pPr>
              </a:lstStyle>
              <a:p>
                <a:pPr fontAlgn="base">
                  <a:lnSpc>
                    <a:spcPct val="100000"/>
                  </a:lnSpc>
                  <a:spcAft>
                    <a:spcPts val="0"/>
                  </a:spcAft>
                  <a:defRPr/>
                </a:pPr>
                <a:r>
                  <a:rPr lang="en-US" sz="1000" kern="0" cap="none" spc="0" dirty="0">
                    <a:solidFill>
                      <a:srgbClr val="FFFFFF"/>
                    </a:solidFill>
                  </a:rPr>
                  <a:t>Amazon Neptune</a:t>
                </a:r>
              </a:p>
            </p:txBody>
          </p:sp>
        </p:grpSp>
        <p:grpSp>
          <p:nvGrpSpPr>
            <p:cNvPr id="9" name="Group 8">
              <a:extLst>
                <a:ext uri="{FF2B5EF4-FFF2-40B4-BE49-F238E27FC236}">
                  <a16:creationId xmlns:a16="http://schemas.microsoft.com/office/drawing/2014/main" id="{CD1485CA-D586-9D6A-7688-C68D8A46C5F0}"/>
                </a:ext>
              </a:extLst>
            </p:cNvPr>
            <p:cNvGrpSpPr/>
            <p:nvPr/>
          </p:nvGrpSpPr>
          <p:grpSpPr>
            <a:xfrm>
              <a:off x="10213952" y="3686877"/>
              <a:ext cx="1371600" cy="951445"/>
              <a:chOff x="10213952" y="3686877"/>
              <a:chExt cx="1371600" cy="951445"/>
            </a:xfrm>
          </p:grpSpPr>
          <p:sp>
            <p:nvSpPr>
              <p:cNvPr id="22" name="Title 1">
                <a:extLst>
                  <a:ext uri="{FF2B5EF4-FFF2-40B4-BE49-F238E27FC236}">
                    <a16:creationId xmlns:a16="http://schemas.microsoft.com/office/drawing/2014/main" id="{6B38AF83-0A29-1110-EDAD-5F01F9F2142A}"/>
                  </a:ext>
                </a:extLst>
              </p:cNvPr>
              <p:cNvSpPr txBox="1">
                <a:spLocks/>
              </p:cNvSpPr>
              <p:nvPr/>
            </p:nvSpPr>
            <p:spPr>
              <a:xfrm>
                <a:off x="10213952" y="3686877"/>
                <a:ext cx="1371600" cy="182880"/>
              </a:xfrm>
              <a:prstGeom prst="rect">
                <a:avLst/>
              </a:prstGeom>
            </p:spPr>
            <p:txBody>
              <a:bodyPr>
                <a:noAutofit/>
              </a:bodyPr>
              <a:lstStyle>
                <a:lvl1pPr algn="ctr" defTabSz="914400" rtl="0" eaLnBrk="1" latinLnBrk="0" hangingPunct="1">
                  <a:lnSpc>
                    <a:spcPct val="90000"/>
                  </a:lnSpc>
                  <a:spcBef>
                    <a:spcPct val="0"/>
                  </a:spcBef>
                  <a:buNone/>
                  <a:defRPr sz="12500" kern="1200">
                    <a:solidFill>
                      <a:srgbClr val="FFFFFF"/>
                    </a:solidFill>
                    <a:latin typeface="Amazon Ember Thin"/>
                    <a:ea typeface="Amazon Ember Thin"/>
                    <a:cs typeface="Amazon Ember Thin"/>
                    <a:sym typeface="Amazon Ember Thin"/>
                  </a:defRPr>
                </a:lvl1pPr>
              </a:lstStyle>
              <a:p>
                <a:pPr defTabSz="321118" fontAlgn="base">
                  <a:spcAft>
                    <a:spcPct val="0"/>
                  </a:spcAft>
                  <a:defRPr/>
                </a:pPr>
                <a:r>
                  <a:rPr lang="en-US" sz="1000" spc="119" dirty="0">
                    <a:solidFill>
                      <a:srgbClr val="10DFFF"/>
                    </a:solidFill>
                    <a:latin typeface="Amazon Ember Display" panose="020F0603020204020204" pitchFamily="34" charset="0"/>
                    <a:ea typeface="Amazon Ember Display" panose="020F0603020204020204" pitchFamily="34" charset="0"/>
                    <a:cs typeface="Amazon Ember Display" panose="020F0603020204020204" pitchFamily="34" charset="0"/>
                  </a:rPr>
                  <a:t>LEDGER</a:t>
                </a:r>
                <a:endParaRPr lang="en-US" sz="948" spc="119" dirty="0">
                  <a:solidFill>
                    <a:srgbClr val="10DFFF"/>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3" name="Freeform: Shape 66">
                <a:extLst>
                  <a:ext uri="{FF2B5EF4-FFF2-40B4-BE49-F238E27FC236}">
                    <a16:creationId xmlns:a16="http://schemas.microsoft.com/office/drawing/2014/main" id="{A4B705A1-9078-C0D9-0E49-9E7A4A92655C}"/>
                  </a:ext>
                </a:extLst>
              </p:cNvPr>
              <p:cNvSpPr/>
              <p:nvPr/>
            </p:nvSpPr>
            <p:spPr>
              <a:xfrm>
                <a:off x="10670462" y="3947912"/>
                <a:ext cx="458581" cy="435245"/>
              </a:xfrm>
              <a:custGeom>
                <a:avLst/>
                <a:gdLst>
                  <a:gd name="connsiteX0" fmla="*/ 664865 w 687810"/>
                  <a:gd name="connsiteY0" fmla="*/ 411734 h 652810"/>
                  <a:gd name="connsiteX1" fmla="*/ 541789 w 687810"/>
                  <a:gd name="connsiteY1" fmla="*/ 411734 h 652810"/>
                  <a:gd name="connsiteX2" fmla="*/ 541789 w 687810"/>
                  <a:gd name="connsiteY2" fmla="*/ 362249 h 652810"/>
                  <a:gd name="connsiteX3" fmla="*/ 480250 w 687810"/>
                  <a:gd name="connsiteY3" fmla="*/ 362249 h 652810"/>
                  <a:gd name="connsiteX4" fmla="*/ 480250 w 687810"/>
                  <a:gd name="connsiteY4" fmla="*/ 411734 h 652810"/>
                  <a:gd name="connsiteX5" fmla="*/ 357175 w 687810"/>
                  <a:gd name="connsiteY5" fmla="*/ 411734 h 652810"/>
                  <a:gd name="connsiteX6" fmla="*/ 357175 w 687810"/>
                  <a:gd name="connsiteY6" fmla="*/ 362249 h 652810"/>
                  <a:gd name="connsiteX7" fmla="*/ 295637 w 687810"/>
                  <a:gd name="connsiteY7" fmla="*/ 362249 h 652810"/>
                  <a:gd name="connsiteX8" fmla="*/ 295637 w 687810"/>
                  <a:gd name="connsiteY8" fmla="*/ 411734 h 652810"/>
                  <a:gd name="connsiteX9" fmla="*/ 172560 w 687810"/>
                  <a:gd name="connsiteY9" fmla="*/ 411734 h 652810"/>
                  <a:gd name="connsiteX10" fmla="*/ 172560 w 687810"/>
                  <a:gd name="connsiteY10" fmla="*/ 287389 h 652810"/>
                  <a:gd name="connsiteX11" fmla="*/ 290561 w 687810"/>
                  <a:gd name="connsiteY11" fmla="*/ 287389 h 652810"/>
                  <a:gd name="connsiteX12" fmla="*/ 295637 w 687810"/>
                  <a:gd name="connsiteY12" fmla="*/ 292464 h 652810"/>
                  <a:gd name="connsiteX13" fmla="*/ 295637 w 687810"/>
                  <a:gd name="connsiteY13" fmla="*/ 349561 h 652810"/>
                  <a:gd name="connsiteX14" fmla="*/ 357175 w 687810"/>
                  <a:gd name="connsiteY14" fmla="*/ 349561 h 652810"/>
                  <a:gd name="connsiteX15" fmla="*/ 357175 w 687810"/>
                  <a:gd name="connsiteY15" fmla="*/ 289292 h 652810"/>
                  <a:gd name="connsiteX16" fmla="*/ 357175 w 687810"/>
                  <a:gd name="connsiteY16" fmla="*/ 287389 h 652810"/>
                  <a:gd name="connsiteX17" fmla="*/ 480250 w 687810"/>
                  <a:gd name="connsiteY17" fmla="*/ 287389 h 652810"/>
                  <a:gd name="connsiteX18" fmla="*/ 480250 w 687810"/>
                  <a:gd name="connsiteY18" fmla="*/ 349561 h 652810"/>
                  <a:gd name="connsiteX19" fmla="*/ 541789 w 687810"/>
                  <a:gd name="connsiteY19" fmla="*/ 349561 h 652810"/>
                  <a:gd name="connsiteX20" fmla="*/ 541789 w 687810"/>
                  <a:gd name="connsiteY20" fmla="*/ 287389 h 652810"/>
                  <a:gd name="connsiteX21" fmla="*/ 664865 w 687810"/>
                  <a:gd name="connsiteY21" fmla="*/ 287389 h 652810"/>
                  <a:gd name="connsiteX22" fmla="*/ 664865 w 687810"/>
                  <a:gd name="connsiteY22" fmla="*/ 411734 h 652810"/>
                  <a:gd name="connsiteX23" fmla="*/ 666133 w 687810"/>
                  <a:gd name="connsiteY23" fmla="*/ 262647 h 652810"/>
                  <a:gd name="connsiteX24" fmla="*/ 539885 w 687810"/>
                  <a:gd name="connsiteY24" fmla="*/ 262647 h 652810"/>
                  <a:gd name="connsiteX25" fmla="*/ 517046 w 687810"/>
                  <a:gd name="connsiteY25" fmla="*/ 286120 h 652810"/>
                  <a:gd name="connsiteX26" fmla="*/ 517046 w 687810"/>
                  <a:gd name="connsiteY26" fmla="*/ 324819 h 652810"/>
                  <a:gd name="connsiteX27" fmla="*/ 504993 w 687810"/>
                  <a:gd name="connsiteY27" fmla="*/ 324819 h 652810"/>
                  <a:gd name="connsiteX28" fmla="*/ 504993 w 687810"/>
                  <a:gd name="connsiteY28" fmla="*/ 292464 h 652810"/>
                  <a:gd name="connsiteX29" fmla="*/ 506262 w 687810"/>
                  <a:gd name="connsiteY29" fmla="*/ 283583 h 652810"/>
                  <a:gd name="connsiteX30" fmla="*/ 494208 w 687810"/>
                  <a:gd name="connsiteY30" fmla="*/ 265184 h 652810"/>
                  <a:gd name="connsiteX31" fmla="*/ 491036 w 687810"/>
                  <a:gd name="connsiteY31" fmla="*/ 262647 h 652810"/>
                  <a:gd name="connsiteX32" fmla="*/ 348293 w 687810"/>
                  <a:gd name="connsiteY32" fmla="*/ 262647 h 652810"/>
                  <a:gd name="connsiteX33" fmla="*/ 332432 w 687810"/>
                  <a:gd name="connsiteY33" fmla="*/ 289292 h 652810"/>
                  <a:gd name="connsiteX34" fmla="*/ 332432 w 687810"/>
                  <a:gd name="connsiteY34" fmla="*/ 324819 h 652810"/>
                  <a:gd name="connsiteX35" fmla="*/ 319744 w 687810"/>
                  <a:gd name="connsiteY35" fmla="*/ 324819 h 652810"/>
                  <a:gd name="connsiteX36" fmla="*/ 319744 w 687810"/>
                  <a:gd name="connsiteY36" fmla="*/ 286755 h 652810"/>
                  <a:gd name="connsiteX37" fmla="*/ 318475 w 687810"/>
                  <a:gd name="connsiteY37" fmla="*/ 284217 h 652810"/>
                  <a:gd name="connsiteX38" fmla="*/ 301346 w 687810"/>
                  <a:gd name="connsiteY38" fmla="*/ 265184 h 652810"/>
                  <a:gd name="connsiteX39" fmla="*/ 298174 w 687810"/>
                  <a:gd name="connsiteY39" fmla="*/ 262647 h 652810"/>
                  <a:gd name="connsiteX40" fmla="*/ 170023 w 687810"/>
                  <a:gd name="connsiteY40" fmla="*/ 262647 h 652810"/>
                  <a:gd name="connsiteX41" fmla="*/ 147184 w 687810"/>
                  <a:gd name="connsiteY41" fmla="*/ 286120 h 652810"/>
                  <a:gd name="connsiteX42" fmla="*/ 147184 w 687810"/>
                  <a:gd name="connsiteY42" fmla="*/ 413637 h 652810"/>
                  <a:gd name="connsiteX43" fmla="*/ 170023 w 687810"/>
                  <a:gd name="connsiteY43" fmla="*/ 437110 h 652810"/>
                  <a:gd name="connsiteX44" fmla="*/ 296271 w 687810"/>
                  <a:gd name="connsiteY44" fmla="*/ 437110 h 652810"/>
                  <a:gd name="connsiteX45" fmla="*/ 319110 w 687810"/>
                  <a:gd name="connsiteY45" fmla="*/ 413637 h 652810"/>
                  <a:gd name="connsiteX46" fmla="*/ 319110 w 687810"/>
                  <a:gd name="connsiteY46" fmla="*/ 386992 h 652810"/>
                  <a:gd name="connsiteX47" fmla="*/ 331163 w 687810"/>
                  <a:gd name="connsiteY47" fmla="*/ 386992 h 652810"/>
                  <a:gd name="connsiteX48" fmla="*/ 331163 w 687810"/>
                  <a:gd name="connsiteY48" fmla="*/ 416175 h 652810"/>
                  <a:gd name="connsiteX49" fmla="*/ 347024 w 687810"/>
                  <a:gd name="connsiteY49" fmla="*/ 436476 h 652810"/>
                  <a:gd name="connsiteX50" fmla="*/ 485326 w 687810"/>
                  <a:gd name="connsiteY50" fmla="*/ 436476 h 652810"/>
                  <a:gd name="connsiteX51" fmla="*/ 503724 w 687810"/>
                  <a:gd name="connsiteY51" fmla="*/ 416175 h 652810"/>
                  <a:gd name="connsiteX52" fmla="*/ 503724 w 687810"/>
                  <a:gd name="connsiteY52" fmla="*/ 386992 h 652810"/>
                  <a:gd name="connsiteX53" fmla="*/ 515778 w 687810"/>
                  <a:gd name="connsiteY53" fmla="*/ 386992 h 652810"/>
                  <a:gd name="connsiteX54" fmla="*/ 515778 w 687810"/>
                  <a:gd name="connsiteY54" fmla="*/ 415540 h 652810"/>
                  <a:gd name="connsiteX55" fmla="*/ 536079 w 687810"/>
                  <a:gd name="connsiteY55" fmla="*/ 436476 h 652810"/>
                  <a:gd name="connsiteX56" fmla="*/ 664865 w 687810"/>
                  <a:gd name="connsiteY56" fmla="*/ 436476 h 652810"/>
                  <a:gd name="connsiteX57" fmla="*/ 687703 w 687810"/>
                  <a:gd name="connsiteY57" fmla="*/ 413002 h 652810"/>
                  <a:gd name="connsiteX58" fmla="*/ 687703 w 687810"/>
                  <a:gd name="connsiteY58" fmla="*/ 285486 h 652810"/>
                  <a:gd name="connsiteX59" fmla="*/ 666133 w 687810"/>
                  <a:gd name="connsiteY59" fmla="*/ 262647 h 652810"/>
                  <a:gd name="connsiteX60" fmla="*/ 666133 w 687810"/>
                  <a:gd name="connsiteY60" fmla="*/ 262647 h 652810"/>
                  <a:gd name="connsiteX61" fmla="*/ 627434 w 687810"/>
                  <a:gd name="connsiteY61" fmla="*/ 324819 h 652810"/>
                  <a:gd name="connsiteX62" fmla="*/ 627434 w 687810"/>
                  <a:gd name="connsiteY62" fmla="*/ 374303 h 652810"/>
                  <a:gd name="connsiteX63" fmla="*/ 577950 w 687810"/>
                  <a:gd name="connsiteY63" fmla="*/ 374303 h 652810"/>
                  <a:gd name="connsiteX64" fmla="*/ 577950 w 687810"/>
                  <a:gd name="connsiteY64" fmla="*/ 324819 h 652810"/>
                  <a:gd name="connsiteX65" fmla="*/ 627434 w 687810"/>
                  <a:gd name="connsiteY65" fmla="*/ 324819 h 652810"/>
                  <a:gd name="connsiteX66" fmla="*/ 578584 w 687810"/>
                  <a:gd name="connsiteY66" fmla="*/ 399045 h 652810"/>
                  <a:gd name="connsiteX67" fmla="*/ 628069 w 687810"/>
                  <a:gd name="connsiteY67" fmla="*/ 399045 h 652810"/>
                  <a:gd name="connsiteX68" fmla="*/ 652811 w 687810"/>
                  <a:gd name="connsiteY68" fmla="*/ 374303 h 652810"/>
                  <a:gd name="connsiteX69" fmla="*/ 652811 w 687810"/>
                  <a:gd name="connsiteY69" fmla="*/ 324819 h 652810"/>
                  <a:gd name="connsiteX70" fmla="*/ 628069 w 687810"/>
                  <a:gd name="connsiteY70" fmla="*/ 300077 h 652810"/>
                  <a:gd name="connsiteX71" fmla="*/ 578584 w 687810"/>
                  <a:gd name="connsiteY71" fmla="*/ 300077 h 652810"/>
                  <a:gd name="connsiteX72" fmla="*/ 553843 w 687810"/>
                  <a:gd name="connsiteY72" fmla="*/ 324819 h 652810"/>
                  <a:gd name="connsiteX73" fmla="*/ 553843 w 687810"/>
                  <a:gd name="connsiteY73" fmla="*/ 374303 h 652810"/>
                  <a:gd name="connsiteX74" fmla="*/ 578584 w 687810"/>
                  <a:gd name="connsiteY74" fmla="*/ 399045 h 652810"/>
                  <a:gd name="connsiteX75" fmla="*/ 578584 w 687810"/>
                  <a:gd name="connsiteY75" fmla="*/ 399045 h 652810"/>
                  <a:gd name="connsiteX76" fmla="*/ 442820 w 687810"/>
                  <a:gd name="connsiteY76" fmla="*/ 374303 h 652810"/>
                  <a:gd name="connsiteX77" fmla="*/ 442820 w 687810"/>
                  <a:gd name="connsiteY77" fmla="*/ 374303 h 652810"/>
                  <a:gd name="connsiteX78" fmla="*/ 393336 w 687810"/>
                  <a:gd name="connsiteY78" fmla="*/ 374303 h 652810"/>
                  <a:gd name="connsiteX79" fmla="*/ 393336 w 687810"/>
                  <a:gd name="connsiteY79" fmla="*/ 324819 h 652810"/>
                  <a:gd name="connsiteX80" fmla="*/ 442186 w 687810"/>
                  <a:gd name="connsiteY80" fmla="*/ 324819 h 652810"/>
                  <a:gd name="connsiteX81" fmla="*/ 442186 w 687810"/>
                  <a:gd name="connsiteY81" fmla="*/ 374303 h 652810"/>
                  <a:gd name="connsiteX82" fmla="*/ 442820 w 687810"/>
                  <a:gd name="connsiteY82" fmla="*/ 299443 h 652810"/>
                  <a:gd name="connsiteX83" fmla="*/ 393970 w 687810"/>
                  <a:gd name="connsiteY83" fmla="*/ 299443 h 652810"/>
                  <a:gd name="connsiteX84" fmla="*/ 369228 w 687810"/>
                  <a:gd name="connsiteY84" fmla="*/ 324185 h 652810"/>
                  <a:gd name="connsiteX85" fmla="*/ 369228 w 687810"/>
                  <a:gd name="connsiteY85" fmla="*/ 373669 h 652810"/>
                  <a:gd name="connsiteX86" fmla="*/ 393970 w 687810"/>
                  <a:gd name="connsiteY86" fmla="*/ 398411 h 652810"/>
                  <a:gd name="connsiteX87" fmla="*/ 442820 w 687810"/>
                  <a:gd name="connsiteY87" fmla="*/ 398411 h 652810"/>
                  <a:gd name="connsiteX88" fmla="*/ 467562 w 687810"/>
                  <a:gd name="connsiteY88" fmla="*/ 373669 h 652810"/>
                  <a:gd name="connsiteX89" fmla="*/ 467562 w 687810"/>
                  <a:gd name="connsiteY89" fmla="*/ 324185 h 652810"/>
                  <a:gd name="connsiteX90" fmla="*/ 442820 w 687810"/>
                  <a:gd name="connsiteY90" fmla="*/ 299443 h 652810"/>
                  <a:gd name="connsiteX91" fmla="*/ 442820 w 687810"/>
                  <a:gd name="connsiteY91" fmla="*/ 299443 h 652810"/>
                  <a:gd name="connsiteX92" fmla="*/ 208722 w 687810"/>
                  <a:gd name="connsiteY92" fmla="*/ 374303 h 652810"/>
                  <a:gd name="connsiteX93" fmla="*/ 208722 w 687810"/>
                  <a:gd name="connsiteY93" fmla="*/ 324819 h 652810"/>
                  <a:gd name="connsiteX94" fmla="*/ 258206 w 687810"/>
                  <a:gd name="connsiteY94" fmla="*/ 324819 h 652810"/>
                  <a:gd name="connsiteX95" fmla="*/ 258206 w 687810"/>
                  <a:gd name="connsiteY95" fmla="*/ 374303 h 652810"/>
                  <a:gd name="connsiteX96" fmla="*/ 208722 w 687810"/>
                  <a:gd name="connsiteY96" fmla="*/ 374303 h 652810"/>
                  <a:gd name="connsiteX97" fmla="*/ 258206 w 687810"/>
                  <a:gd name="connsiteY97" fmla="*/ 299443 h 652810"/>
                  <a:gd name="connsiteX98" fmla="*/ 208722 w 687810"/>
                  <a:gd name="connsiteY98" fmla="*/ 299443 h 652810"/>
                  <a:gd name="connsiteX99" fmla="*/ 183980 w 687810"/>
                  <a:gd name="connsiteY99" fmla="*/ 324185 h 652810"/>
                  <a:gd name="connsiteX100" fmla="*/ 183980 w 687810"/>
                  <a:gd name="connsiteY100" fmla="*/ 373669 h 652810"/>
                  <a:gd name="connsiteX101" fmla="*/ 208722 w 687810"/>
                  <a:gd name="connsiteY101" fmla="*/ 398411 h 652810"/>
                  <a:gd name="connsiteX102" fmla="*/ 258206 w 687810"/>
                  <a:gd name="connsiteY102" fmla="*/ 398411 h 652810"/>
                  <a:gd name="connsiteX103" fmla="*/ 282948 w 687810"/>
                  <a:gd name="connsiteY103" fmla="*/ 373669 h 652810"/>
                  <a:gd name="connsiteX104" fmla="*/ 282948 w 687810"/>
                  <a:gd name="connsiteY104" fmla="*/ 324185 h 652810"/>
                  <a:gd name="connsiteX105" fmla="*/ 258206 w 687810"/>
                  <a:gd name="connsiteY105" fmla="*/ 299443 h 652810"/>
                  <a:gd name="connsiteX106" fmla="*/ 258206 w 687810"/>
                  <a:gd name="connsiteY106" fmla="*/ 299443 h 652810"/>
                  <a:gd name="connsiteX107" fmla="*/ 220776 w 687810"/>
                  <a:gd name="connsiteY107" fmla="*/ 26011 h 652810"/>
                  <a:gd name="connsiteX108" fmla="*/ 418078 w 687810"/>
                  <a:gd name="connsiteY108" fmla="*/ 94527 h 652810"/>
                  <a:gd name="connsiteX109" fmla="*/ 220776 w 687810"/>
                  <a:gd name="connsiteY109" fmla="*/ 163044 h 652810"/>
                  <a:gd name="connsiteX110" fmla="*/ 23473 w 687810"/>
                  <a:gd name="connsiteY110" fmla="*/ 94527 h 652810"/>
                  <a:gd name="connsiteX111" fmla="*/ 220776 w 687810"/>
                  <a:gd name="connsiteY111" fmla="*/ 26011 h 652810"/>
                  <a:gd name="connsiteX112" fmla="*/ 220776 w 687810"/>
                  <a:gd name="connsiteY112" fmla="*/ 26011 h 652810"/>
                  <a:gd name="connsiteX113" fmla="*/ 418078 w 687810"/>
                  <a:gd name="connsiteY113" fmla="*/ 559552 h 652810"/>
                  <a:gd name="connsiteX114" fmla="*/ 220776 w 687810"/>
                  <a:gd name="connsiteY114" fmla="*/ 629337 h 652810"/>
                  <a:gd name="connsiteX115" fmla="*/ 23473 w 687810"/>
                  <a:gd name="connsiteY115" fmla="*/ 559552 h 652810"/>
                  <a:gd name="connsiteX116" fmla="*/ 23473 w 687810"/>
                  <a:gd name="connsiteY116" fmla="*/ 453605 h 652810"/>
                  <a:gd name="connsiteX117" fmla="*/ 215066 w 687810"/>
                  <a:gd name="connsiteY117" fmla="*/ 509433 h 652810"/>
                  <a:gd name="connsiteX118" fmla="*/ 367959 w 687810"/>
                  <a:gd name="connsiteY118" fmla="*/ 484691 h 652810"/>
                  <a:gd name="connsiteX119" fmla="*/ 357809 w 687810"/>
                  <a:gd name="connsiteY119" fmla="*/ 461852 h 652810"/>
                  <a:gd name="connsiteX120" fmla="*/ 215066 w 687810"/>
                  <a:gd name="connsiteY120" fmla="*/ 484057 h 652810"/>
                  <a:gd name="connsiteX121" fmla="*/ 23473 w 687810"/>
                  <a:gd name="connsiteY121" fmla="*/ 415540 h 652810"/>
                  <a:gd name="connsiteX122" fmla="*/ 23473 w 687810"/>
                  <a:gd name="connsiteY122" fmla="*/ 293733 h 652810"/>
                  <a:gd name="connsiteX123" fmla="*/ 123076 w 687810"/>
                  <a:gd name="connsiteY123" fmla="*/ 339411 h 652810"/>
                  <a:gd name="connsiteX124" fmla="*/ 127517 w 687810"/>
                  <a:gd name="connsiteY124" fmla="*/ 314669 h 652810"/>
                  <a:gd name="connsiteX125" fmla="*/ 23473 w 687810"/>
                  <a:gd name="connsiteY125" fmla="*/ 254399 h 652810"/>
                  <a:gd name="connsiteX126" fmla="*/ 23473 w 687810"/>
                  <a:gd name="connsiteY126" fmla="*/ 137668 h 652810"/>
                  <a:gd name="connsiteX127" fmla="*/ 220776 w 687810"/>
                  <a:gd name="connsiteY127" fmla="*/ 186517 h 652810"/>
                  <a:gd name="connsiteX128" fmla="*/ 418078 w 687810"/>
                  <a:gd name="connsiteY128" fmla="*/ 137668 h 652810"/>
                  <a:gd name="connsiteX129" fmla="*/ 418078 w 687810"/>
                  <a:gd name="connsiteY129" fmla="*/ 248690 h 652810"/>
                  <a:gd name="connsiteX130" fmla="*/ 442820 w 687810"/>
                  <a:gd name="connsiteY130" fmla="*/ 248690 h 652810"/>
                  <a:gd name="connsiteX131" fmla="*/ 442820 w 687810"/>
                  <a:gd name="connsiteY131" fmla="*/ 86915 h 652810"/>
                  <a:gd name="connsiteX132" fmla="*/ 442186 w 687810"/>
                  <a:gd name="connsiteY132" fmla="*/ 86915 h 652810"/>
                  <a:gd name="connsiteX133" fmla="*/ 221410 w 687810"/>
                  <a:gd name="connsiteY133" fmla="*/ 0 h 652810"/>
                  <a:gd name="connsiteX134" fmla="*/ 635 w 687810"/>
                  <a:gd name="connsiteY134" fmla="*/ 86915 h 652810"/>
                  <a:gd name="connsiteX135" fmla="*/ 0 w 687810"/>
                  <a:gd name="connsiteY135" fmla="*/ 86915 h 652810"/>
                  <a:gd name="connsiteX136" fmla="*/ 0 w 687810"/>
                  <a:gd name="connsiteY136" fmla="*/ 558283 h 652810"/>
                  <a:gd name="connsiteX137" fmla="*/ 222044 w 687810"/>
                  <a:gd name="connsiteY137" fmla="*/ 652810 h 652810"/>
                  <a:gd name="connsiteX138" fmla="*/ 444089 w 687810"/>
                  <a:gd name="connsiteY138" fmla="*/ 558283 h 652810"/>
                  <a:gd name="connsiteX139" fmla="*/ 444089 w 687810"/>
                  <a:gd name="connsiteY139" fmla="*/ 459949 h 652810"/>
                  <a:gd name="connsiteX140" fmla="*/ 419347 w 687810"/>
                  <a:gd name="connsiteY140" fmla="*/ 459949 h 652810"/>
                  <a:gd name="connsiteX141" fmla="*/ 419347 w 687810"/>
                  <a:gd name="connsiteY141" fmla="*/ 559552 h 652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687810" h="652810">
                    <a:moveTo>
                      <a:pt x="664865" y="411734"/>
                    </a:moveTo>
                    <a:lnTo>
                      <a:pt x="541789" y="411734"/>
                    </a:lnTo>
                    <a:lnTo>
                      <a:pt x="541789" y="362249"/>
                    </a:lnTo>
                    <a:lnTo>
                      <a:pt x="480250" y="362249"/>
                    </a:lnTo>
                    <a:lnTo>
                      <a:pt x="480250" y="411734"/>
                    </a:lnTo>
                    <a:lnTo>
                      <a:pt x="357175" y="411734"/>
                    </a:lnTo>
                    <a:lnTo>
                      <a:pt x="357175" y="362249"/>
                    </a:lnTo>
                    <a:lnTo>
                      <a:pt x="295637" y="362249"/>
                    </a:lnTo>
                    <a:lnTo>
                      <a:pt x="295637" y="411734"/>
                    </a:lnTo>
                    <a:lnTo>
                      <a:pt x="172560" y="411734"/>
                    </a:lnTo>
                    <a:lnTo>
                      <a:pt x="172560" y="287389"/>
                    </a:lnTo>
                    <a:lnTo>
                      <a:pt x="290561" y="287389"/>
                    </a:lnTo>
                    <a:cubicBezTo>
                      <a:pt x="292464" y="289292"/>
                      <a:pt x="294368" y="291195"/>
                      <a:pt x="295637" y="292464"/>
                    </a:cubicBezTo>
                    <a:lnTo>
                      <a:pt x="295637" y="349561"/>
                    </a:lnTo>
                    <a:lnTo>
                      <a:pt x="357175" y="349561"/>
                    </a:lnTo>
                    <a:lnTo>
                      <a:pt x="357175" y="289292"/>
                    </a:lnTo>
                    <a:cubicBezTo>
                      <a:pt x="357175" y="288658"/>
                      <a:pt x="357175" y="288023"/>
                      <a:pt x="357175" y="287389"/>
                    </a:cubicBezTo>
                    <a:lnTo>
                      <a:pt x="480250" y="287389"/>
                    </a:lnTo>
                    <a:lnTo>
                      <a:pt x="480250" y="349561"/>
                    </a:lnTo>
                    <a:lnTo>
                      <a:pt x="541789" y="349561"/>
                    </a:lnTo>
                    <a:lnTo>
                      <a:pt x="541789" y="287389"/>
                    </a:lnTo>
                    <a:lnTo>
                      <a:pt x="664865" y="287389"/>
                    </a:lnTo>
                    <a:lnTo>
                      <a:pt x="664865" y="411734"/>
                    </a:lnTo>
                    <a:close/>
                    <a:moveTo>
                      <a:pt x="666133" y="262647"/>
                    </a:moveTo>
                    <a:lnTo>
                      <a:pt x="539885" y="262647"/>
                    </a:lnTo>
                    <a:cubicBezTo>
                      <a:pt x="527197" y="262647"/>
                      <a:pt x="517046" y="273432"/>
                      <a:pt x="517046" y="286120"/>
                    </a:cubicBezTo>
                    <a:lnTo>
                      <a:pt x="517046" y="324819"/>
                    </a:lnTo>
                    <a:lnTo>
                      <a:pt x="504993" y="324819"/>
                    </a:lnTo>
                    <a:lnTo>
                      <a:pt x="504993" y="292464"/>
                    </a:lnTo>
                    <a:cubicBezTo>
                      <a:pt x="506262" y="289927"/>
                      <a:pt x="506262" y="286755"/>
                      <a:pt x="506262" y="283583"/>
                    </a:cubicBezTo>
                    <a:cubicBezTo>
                      <a:pt x="504993" y="274066"/>
                      <a:pt x="496745" y="267088"/>
                      <a:pt x="494208" y="265184"/>
                    </a:cubicBezTo>
                    <a:lnTo>
                      <a:pt x="491036" y="262647"/>
                    </a:lnTo>
                    <a:lnTo>
                      <a:pt x="348293" y="262647"/>
                    </a:lnTo>
                    <a:cubicBezTo>
                      <a:pt x="342583" y="262647"/>
                      <a:pt x="332432" y="265819"/>
                      <a:pt x="332432" y="289292"/>
                    </a:cubicBezTo>
                    <a:lnTo>
                      <a:pt x="332432" y="324819"/>
                    </a:lnTo>
                    <a:lnTo>
                      <a:pt x="319744" y="324819"/>
                    </a:lnTo>
                    <a:lnTo>
                      <a:pt x="319744" y="286755"/>
                    </a:lnTo>
                    <a:lnTo>
                      <a:pt x="318475" y="284217"/>
                    </a:lnTo>
                    <a:cubicBezTo>
                      <a:pt x="314669" y="275969"/>
                      <a:pt x="304518" y="267722"/>
                      <a:pt x="301346" y="265184"/>
                    </a:cubicBezTo>
                    <a:lnTo>
                      <a:pt x="298174" y="262647"/>
                    </a:lnTo>
                    <a:lnTo>
                      <a:pt x="170023" y="262647"/>
                    </a:lnTo>
                    <a:cubicBezTo>
                      <a:pt x="157335" y="262647"/>
                      <a:pt x="147184" y="273432"/>
                      <a:pt x="147184" y="286120"/>
                    </a:cubicBezTo>
                    <a:lnTo>
                      <a:pt x="147184" y="413637"/>
                    </a:lnTo>
                    <a:cubicBezTo>
                      <a:pt x="147184" y="426325"/>
                      <a:pt x="157335" y="437110"/>
                      <a:pt x="170023" y="437110"/>
                    </a:cubicBezTo>
                    <a:lnTo>
                      <a:pt x="296271" y="437110"/>
                    </a:lnTo>
                    <a:cubicBezTo>
                      <a:pt x="308959" y="437110"/>
                      <a:pt x="319110" y="426325"/>
                      <a:pt x="319110" y="413637"/>
                    </a:cubicBezTo>
                    <a:lnTo>
                      <a:pt x="319110" y="386992"/>
                    </a:lnTo>
                    <a:lnTo>
                      <a:pt x="331163" y="386992"/>
                    </a:lnTo>
                    <a:lnTo>
                      <a:pt x="331163" y="416175"/>
                    </a:lnTo>
                    <a:cubicBezTo>
                      <a:pt x="331163" y="432035"/>
                      <a:pt x="341314" y="436476"/>
                      <a:pt x="347024" y="436476"/>
                    </a:cubicBezTo>
                    <a:lnTo>
                      <a:pt x="485326" y="436476"/>
                    </a:lnTo>
                    <a:cubicBezTo>
                      <a:pt x="494208" y="436476"/>
                      <a:pt x="503724" y="429497"/>
                      <a:pt x="503724" y="416175"/>
                    </a:cubicBezTo>
                    <a:lnTo>
                      <a:pt x="503724" y="386992"/>
                    </a:lnTo>
                    <a:lnTo>
                      <a:pt x="515778" y="386992"/>
                    </a:lnTo>
                    <a:lnTo>
                      <a:pt x="515778" y="415540"/>
                    </a:lnTo>
                    <a:cubicBezTo>
                      <a:pt x="515143" y="425691"/>
                      <a:pt x="523390" y="433938"/>
                      <a:pt x="536079" y="436476"/>
                    </a:cubicBezTo>
                    <a:lnTo>
                      <a:pt x="664865" y="436476"/>
                    </a:lnTo>
                    <a:cubicBezTo>
                      <a:pt x="677553" y="436476"/>
                      <a:pt x="687703" y="425691"/>
                      <a:pt x="687703" y="413002"/>
                    </a:cubicBezTo>
                    <a:lnTo>
                      <a:pt x="687703" y="285486"/>
                    </a:lnTo>
                    <a:cubicBezTo>
                      <a:pt x="688972" y="272797"/>
                      <a:pt x="678822" y="262647"/>
                      <a:pt x="666133" y="262647"/>
                    </a:cubicBezTo>
                    <a:lnTo>
                      <a:pt x="666133" y="262647"/>
                    </a:lnTo>
                    <a:close/>
                    <a:moveTo>
                      <a:pt x="627434" y="324819"/>
                    </a:moveTo>
                    <a:lnTo>
                      <a:pt x="627434" y="374303"/>
                    </a:lnTo>
                    <a:lnTo>
                      <a:pt x="577950" y="374303"/>
                    </a:lnTo>
                    <a:lnTo>
                      <a:pt x="577950" y="324819"/>
                    </a:lnTo>
                    <a:lnTo>
                      <a:pt x="627434" y="324819"/>
                    </a:lnTo>
                    <a:close/>
                    <a:moveTo>
                      <a:pt x="578584" y="399045"/>
                    </a:moveTo>
                    <a:lnTo>
                      <a:pt x="628069" y="399045"/>
                    </a:lnTo>
                    <a:cubicBezTo>
                      <a:pt x="641391" y="399045"/>
                      <a:pt x="652811" y="387626"/>
                      <a:pt x="652811" y="374303"/>
                    </a:cubicBezTo>
                    <a:lnTo>
                      <a:pt x="652811" y="324819"/>
                    </a:lnTo>
                    <a:cubicBezTo>
                      <a:pt x="652811" y="310862"/>
                      <a:pt x="642026" y="300077"/>
                      <a:pt x="628069" y="300077"/>
                    </a:cubicBezTo>
                    <a:lnTo>
                      <a:pt x="578584" y="300077"/>
                    </a:lnTo>
                    <a:cubicBezTo>
                      <a:pt x="565262" y="300077"/>
                      <a:pt x="553843" y="311496"/>
                      <a:pt x="553843" y="324819"/>
                    </a:cubicBezTo>
                    <a:lnTo>
                      <a:pt x="553843" y="374303"/>
                    </a:lnTo>
                    <a:cubicBezTo>
                      <a:pt x="553843" y="388261"/>
                      <a:pt x="564627" y="399045"/>
                      <a:pt x="578584" y="399045"/>
                    </a:cubicBezTo>
                    <a:lnTo>
                      <a:pt x="578584" y="399045"/>
                    </a:lnTo>
                    <a:close/>
                    <a:moveTo>
                      <a:pt x="442820" y="374303"/>
                    </a:moveTo>
                    <a:cubicBezTo>
                      <a:pt x="442820" y="374303"/>
                      <a:pt x="442820" y="374303"/>
                      <a:pt x="442820" y="374303"/>
                    </a:cubicBezTo>
                    <a:lnTo>
                      <a:pt x="393336" y="374303"/>
                    </a:lnTo>
                    <a:lnTo>
                      <a:pt x="393336" y="324819"/>
                    </a:lnTo>
                    <a:lnTo>
                      <a:pt x="442186" y="324819"/>
                    </a:lnTo>
                    <a:lnTo>
                      <a:pt x="442186" y="374303"/>
                    </a:lnTo>
                    <a:close/>
                    <a:moveTo>
                      <a:pt x="442820" y="299443"/>
                    </a:moveTo>
                    <a:lnTo>
                      <a:pt x="393970" y="299443"/>
                    </a:lnTo>
                    <a:cubicBezTo>
                      <a:pt x="380013" y="299443"/>
                      <a:pt x="369228" y="310862"/>
                      <a:pt x="369228" y="324185"/>
                    </a:cubicBezTo>
                    <a:lnTo>
                      <a:pt x="369228" y="373669"/>
                    </a:lnTo>
                    <a:cubicBezTo>
                      <a:pt x="369228" y="387626"/>
                      <a:pt x="380648" y="398411"/>
                      <a:pt x="393970" y="398411"/>
                    </a:cubicBezTo>
                    <a:lnTo>
                      <a:pt x="442820" y="398411"/>
                    </a:lnTo>
                    <a:cubicBezTo>
                      <a:pt x="456777" y="398411"/>
                      <a:pt x="467562" y="386992"/>
                      <a:pt x="467562" y="373669"/>
                    </a:cubicBezTo>
                    <a:lnTo>
                      <a:pt x="467562" y="324185"/>
                    </a:lnTo>
                    <a:cubicBezTo>
                      <a:pt x="467562" y="310862"/>
                      <a:pt x="456143" y="299443"/>
                      <a:pt x="442820" y="299443"/>
                    </a:cubicBezTo>
                    <a:lnTo>
                      <a:pt x="442820" y="299443"/>
                    </a:lnTo>
                    <a:close/>
                    <a:moveTo>
                      <a:pt x="208722" y="374303"/>
                    </a:moveTo>
                    <a:lnTo>
                      <a:pt x="208722" y="324819"/>
                    </a:lnTo>
                    <a:lnTo>
                      <a:pt x="258206" y="324819"/>
                    </a:lnTo>
                    <a:lnTo>
                      <a:pt x="258206" y="374303"/>
                    </a:lnTo>
                    <a:lnTo>
                      <a:pt x="208722" y="374303"/>
                    </a:lnTo>
                    <a:close/>
                    <a:moveTo>
                      <a:pt x="258206" y="299443"/>
                    </a:moveTo>
                    <a:lnTo>
                      <a:pt x="208722" y="299443"/>
                    </a:lnTo>
                    <a:cubicBezTo>
                      <a:pt x="195399" y="299443"/>
                      <a:pt x="183980" y="310862"/>
                      <a:pt x="183980" y="324185"/>
                    </a:cubicBezTo>
                    <a:lnTo>
                      <a:pt x="183980" y="373669"/>
                    </a:lnTo>
                    <a:cubicBezTo>
                      <a:pt x="183980" y="387626"/>
                      <a:pt x="194765" y="398411"/>
                      <a:pt x="208722" y="398411"/>
                    </a:cubicBezTo>
                    <a:lnTo>
                      <a:pt x="258206" y="398411"/>
                    </a:lnTo>
                    <a:cubicBezTo>
                      <a:pt x="271529" y="398411"/>
                      <a:pt x="282948" y="386992"/>
                      <a:pt x="282948" y="373669"/>
                    </a:cubicBezTo>
                    <a:lnTo>
                      <a:pt x="282948" y="324185"/>
                    </a:lnTo>
                    <a:cubicBezTo>
                      <a:pt x="282948" y="310862"/>
                      <a:pt x="271529" y="299443"/>
                      <a:pt x="258206" y="299443"/>
                    </a:cubicBezTo>
                    <a:lnTo>
                      <a:pt x="258206" y="299443"/>
                    </a:lnTo>
                    <a:close/>
                    <a:moveTo>
                      <a:pt x="220776" y="26011"/>
                    </a:moveTo>
                    <a:cubicBezTo>
                      <a:pt x="336873" y="26011"/>
                      <a:pt x="418078" y="62172"/>
                      <a:pt x="418078" y="94527"/>
                    </a:cubicBezTo>
                    <a:cubicBezTo>
                      <a:pt x="418078" y="126883"/>
                      <a:pt x="336873" y="163044"/>
                      <a:pt x="220776" y="163044"/>
                    </a:cubicBezTo>
                    <a:cubicBezTo>
                      <a:pt x="104678" y="163044"/>
                      <a:pt x="23473" y="126883"/>
                      <a:pt x="23473" y="94527"/>
                    </a:cubicBezTo>
                    <a:cubicBezTo>
                      <a:pt x="24108" y="62172"/>
                      <a:pt x="104678" y="26011"/>
                      <a:pt x="220776" y="26011"/>
                    </a:cubicBezTo>
                    <a:lnTo>
                      <a:pt x="220776" y="26011"/>
                    </a:lnTo>
                    <a:close/>
                    <a:moveTo>
                      <a:pt x="418078" y="559552"/>
                    </a:moveTo>
                    <a:cubicBezTo>
                      <a:pt x="418078" y="592541"/>
                      <a:pt x="336873" y="629337"/>
                      <a:pt x="220776" y="629337"/>
                    </a:cubicBezTo>
                    <a:cubicBezTo>
                      <a:pt x="104678" y="629337"/>
                      <a:pt x="23473" y="592541"/>
                      <a:pt x="23473" y="559552"/>
                    </a:cubicBezTo>
                    <a:lnTo>
                      <a:pt x="23473" y="453605"/>
                    </a:lnTo>
                    <a:cubicBezTo>
                      <a:pt x="62807" y="486595"/>
                      <a:pt x="136399" y="509433"/>
                      <a:pt x="215066" y="509433"/>
                    </a:cubicBezTo>
                    <a:cubicBezTo>
                      <a:pt x="314034" y="509433"/>
                      <a:pt x="366056" y="485960"/>
                      <a:pt x="367959" y="484691"/>
                    </a:cubicBezTo>
                    <a:lnTo>
                      <a:pt x="357809" y="461852"/>
                    </a:lnTo>
                    <a:cubicBezTo>
                      <a:pt x="357175" y="461852"/>
                      <a:pt x="308959" y="484057"/>
                      <a:pt x="215066" y="484057"/>
                    </a:cubicBezTo>
                    <a:cubicBezTo>
                      <a:pt x="119270" y="484057"/>
                      <a:pt x="42506" y="449164"/>
                      <a:pt x="23473" y="415540"/>
                    </a:cubicBezTo>
                    <a:lnTo>
                      <a:pt x="23473" y="293733"/>
                    </a:lnTo>
                    <a:cubicBezTo>
                      <a:pt x="46947" y="315303"/>
                      <a:pt x="83108" y="331798"/>
                      <a:pt x="123076" y="339411"/>
                    </a:cubicBezTo>
                    <a:lnTo>
                      <a:pt x="127517" y="314669"/>
                    </a:lnTo>
                    <a:cubicBezTo>
                      <a:pt x="71689" y="304518"/>
                      <a:pt x="34893" y="276604"/>
                      <a:pt x="23473" y="254399"/>
                    </a:cubicBezTo>
                    <a:lnTo>
                      <a:pt x="23473" y="137668"/>
                    </a:lnTo>
                    <a:cubicBezTo>
                      <a:pt x="62807" y="169388"/>
                      <a:pt x="143377" y="186517"/>
                      <a:pt x="220776" y="186517"/>
                    </a:cubicBezTo>
                    <a:cubicBezTo>
                      <a:pt x="298174" y="186517"/>
                      <a:pt x="378744" y="169388"/>
                      <a:pt x="418078" y="137668"/>
                    </a:cubicBezTo>
                    <a:lnTo>
                      <a:pt x="418078" y="248690"/>
                    </a:lnTo>
                    <a:lnTo>
                      <a:pt x="442820" y="248690"/>
                    </a:lnTo>
                    <a:lnTo>
                      <a:pt x="442820" y="86915"/>
                    </a:lnTo>
                    <a:lnTo>
                      <a:pt x="442186" y="86915"/>
                    </a:lnTo>
                    <a:cubicBezTo>
                      <a:pt x="434573" y="30452"/>
                      <a:pt x="324819" y="0"/>
                      <a:pt x="221410" y="0"/>
                    </a:cubicBezTo>
                    <a:cubicBezTo>
                      <a:pt x="118001" y="0"/>
                      <a:pt x="8248" y="30452"/>
                      <a:pt x="635" y="86915"/>
                    </a:cubicBezTo>
                    <a:lnTo>
                      <a:pt x="0" y="86915"/>
                    </a:lnTo>
                    <a:lnTo>
                      <a:pt x="0" y="558283"/>
                    </a:lnTo>
                    <a:cubicBezTo>
                      <a:pt x="0" y="612208"/>
                      <a:pt x="95162" y="652810"/>
                      <a:pt x="222044" y="652810"/>
                    </a:cubicBezTo>
                    <a:cubicBezTo>
                      <a:pt x="348293" y="652810"/>
                      <a:pt x="444089" y="612208"/>
                      <a:pt x="444089" y="558283"/>
                    </a:cubicBezTo>
                    <a:lnTo>
                      <a:pt x="444089" y="459949"/>
                    </a:lnTo>
                    <a:lnTo>
                      <a:pt x="419347" y="459949"/>
                    </a:lnTo>
                    <a:lnTo>
                      <a:pt x="419347" y="559552"/>
                    </a:lnTo>
                    <a:close/>
                  </a:path>
                </a:pathLst>
              </a:custGeom>
              <a:solidFill>
                <a:srgbClr val="FBD8BF"/>
              </a:solidFill>
              <a:ln w="27432" cap="flat">
                <a:noFill/>
                <a:prstDash val="solid"/>
                <a:round/>
              </a:ln>
            </p:spPr>
            <p:txBody>
              <a:bodyPr lIns="0" tIns="0" rIns="0" bIns="0" rtlCol="0" anchor="ctr"/>
              <a:lstStyle/>
              <a:p>
                <a:pPr algn="ctr" defTabSz="634975">
                  <a:defRPr/>
                </a:pPr>
                <a:endParaRPr lang="en-US" sz="1185" kern="0">
                  <a:solidFill>
                    <a:srgbClr val="03023F"/>
                  </a:solidFill>
                  <a:latin typeface="Amazon Ember" panose="020F0502020204030204"/>
                  <a:ea typeface="Amazon Ember" panose="020B0603020204020204" pitchFamily="34" charset="0"/>
                  <a:cs typeface="Amazon Ember" panose="020B0603020204020204" pitchFamily="34" charset="0"/>
                </a:endParaRPr>
              </a:p>
            </p:txBody>
          </p:sp>
          <p:sp>
            <p:nvSpPr>
              <p:cNvPr id="24" name="Title 1">
                <a:extLst>
                  <a:ext uri="{FF2B5EF4-FFF2-40B4-BE49-F238E27FC236}">
                    <a16:creationId xmlns:a16="http://schemas.microsoft.com/office/drawing/2014/main" id="{AD649A69-A33D-74C3-F71C-30EC67C67477}"/>
                  </a:ext>
                </a:extLst>
              </p:cNvPr>
              <p:cNvSpPr txBox="1">
                <a:spLocks/>
              </p:cNvSpPr>
              <p:nvPr/>
            </p:nvSpPr>
            <p:spPr>
              <a:xfrm>
                <a:off x="10213952" y="4455442"/>
                <a:ext cx="1371600" cy="182880"/>
              </a:xfrm>
              <a:prstGeom prst="rect">
                <a:avLst/>
              </a:prstGeom>
            </p:spPr>
            <p:txBody>
              <a:bodyPr lIns="0" tIns="0" rIns="0" bIns="0">
                <a:noAutofit/>
              </a:bodyPr>
              <a:lstStyle>
                <a:defPPr>
                  <a:defRPr lang="en-US"/>
                </a:defPPr>
                <a:lvl1pPr marL="63500" indent="-63500" algn="ctr" defTabSz="1121864" eaLnBrk="1" latinLnBrk="0" hangingPunct="1">
                  <a:lnSpc>
                    <a:spcPct val="87000"/>
                  </a:lnSpc>
                  <a:spcBef>
                    <a:spcPts val="0"/>
                  </a:spcBef>
                  <a:spcAft>
                    <a:spcPts val="614"/>
                  </a:spcAft>
                  <a:buSzPct val="90000"/>
                  <a:buFontTx/>
                  <a:buChar char="​"/>
                  <a:tabLst>
                    <a:tab pos="6456363" algn="l"/>
                  </a:tabLst>
                  <a:defRPr sz="1600" cap="all" spc="300">
                    <a:solidFill>
                      <a:srgbClr val="1BA9F6"/>
                    </a:solidFill>
                    <a:latin typeface="Amazon Ember Medium" panose="020B0603020204020204" pitchFamily="34" charset="0"/>
                    <a:ea typeface="Amazon Ember Medium" panose="020B0603020204020204" pitchFamily="34" charset="0"/>
                    <a:cs typeface="Amazon Ember Medium" panose="020B0603020204020204" pitchFamily="34" charset="0"/>
                  </a:defRPr>
                </a:lvl1pPr>
              </a:lstStyle>
              <a:p>
                <a:pPr fontAlgn="base">
                  <a:lnSpc>
                    <a:spcPct val="100000"/>
                  </a:lnSpc>
                  <a:spcAft>
                    <a:spcPts val="0"/>
                  </a:spcAft>
                  <a:defRPr/>
                </a:pPr>
                <a:r>
                  <a:rPr lang="en-US" sz="1000" kern="0" cap="none" spc="0" dirty="0">
                    <a:solidFill>
                      <a:srgbClr val="FFFFFF"/>
                    </a:solidFill>
                  </a:rPr>
                  <a:t>Amazon  QLDB</a:t>
                </a:r>
              </a:p>
            </p:txBody>
          </p:sp>
        </p:grpSp>
        <p:grpSp>
          <p:nvGrpSpPr>
            <p:cNvPr id="10" name="Group 9">
              <a:extLst>
                <a:ext uri="{FF2B5EF4-FFF2-40B4-BE49-F238E27FC236}">
                  <a16:creationId xmlns:a16="http://schemas.microsoft.com/office/drawing/2014/main" id="{E992BA42-9136-FF69-CA2A-44C1E0E61B31}"/>
                </a:ext>
              </a:extLst>
            </p:cNvPr>
            <p:cNvGrpSpPr/>
            <p:nvPr/>
          </p:nvGrpSpPr>
          <p:grpSpPr>
            <a:xfrm>
              <a:off x="5334659" y="3686877"/>
              <a:ext cx="1371600" cy="951449"/>
              <a:chOff x="5334659" y="3686877"/>
              <a:chExt cx="1371600" cy="951449"/>
            </a:xfrm>
          </p:grpSpPr>
          <p:sp>
            <p:nvSpPr>
              <p:cNvPr id="19" name="Title 1">
                <a:extLst>
                  <a:ext uri="{FF2B5EF4-FFF2-40B4-BE49-F238E27FC236}">
                    <a16:creationId xmlns:a16="http://schemas.microsoft.com/office/drawing/2014/main" id="{CE7439B9-BEB1-75C9-441C-48CAEF569FD4}"/>
                  </a:ext>
                </a:extLst>
              </p:cNvPr>
              <p:cNvSpPr txBox="1">
                <a:spLocks/>
              </p:cNvSpPr>
              <p:nvPr/>
            </p:nvSpPr>
            <p:spPr>
              <a:xfrm>
                <a:off x="5334659" y="3686877"/>
                <a:ext cx="1371600" cy="182880"/>
              </a:xfrm>
              <a:prstGeom prst="rect">
                <a:avLst/>
              </a:prstGeom>
            </p:spPr>
            <p:txBody>
              <a:bodyPr>
                <a:noAutofit/>
              </a:bodyPr>
              <a:lstStyle>
                <a:lvl1pPr algn="ctr" defTabSz="914400" rtl="0" eaLnBrk="1" latinLnBrk="0" hangingPunct="1">
                  <a:lnSpc>
                    <a:spcPct val="90000"/>
                  </a:lnSpc>
                  <a:spcBef>
                    <a:spcPct val="0"/>
                  </a:spcBef>
                  <a:buNone/>
                  <a:defRPr sz="12500" kern="1200">
                    <a:solidFill>
                      <a:srgbClr val="FFFFFF"/>
                    </a:solidFill>
                    <a:latin typeface="Amazon Ember Thin"/>
                    <a:ea typeface="Amazon Ember Thin"/>
                    <a:cs typeface="Amazon Ember Thin"/>
                    <a:sym typeface="Amazon Ember Thin"/>
                  </a:defRPr>
                </a:lvl1pPr>
              </a:lstStyle>
              <a:p>
                <a:pPr defTabSz="321118" fontAlgn="base">
                  <a:spcAft>
                    <a:spcPct val="0"/>
                  </a:spcAft>
                  <a:defRPr/>
                </a:pPr>
                <a:r>
                  <a:rPr lang="en-US" sz="1000" spc="119" dirty="0">
                    <a:solidFill>
                      <a:srgbClr val="10DFFF"/>
                    </a:solidFill>
                    <a:latin typeface="Amazon Ember Display" panose="020F0603020204020204" pitchFamily="34" charset="0"/>
                    <a:ea typeface="Amazon Ember Display" panose="020F0603020204020204" pitchFamily="34" charset="0"/>
                    <a:cs typeface="Amazon Ember Display" panose="020F0603020204020204" pitchFamily="34" charset="0"/>
                  </a:rPr>
                  <a:t>TIME-SERIES</a:t>
                </a:r>
                <a:endParaRPr lang="en-US" sz="948" spc="119" dirty="0">
                  <a:solidFill>
                    <a:srgbClr val="10DFFF"/>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0" name="Freeform: Shape 67">
                <a:extLst>
                  <a:ext uri="{FF2B5EF4-FFF2-40B4-BE49-F238E27FC236}">
                    <a16:creationId xmlns:a16="http://schemas.microsoft.com/office/drawing/2014/main" id="{37006440-278B-A9D6-6F4B-1B03CFD4767A}"/>
                  </a:ext>
                </a:extLst>
              </p:cNvPr>
              <p:cNvSpPr/>
              <p:nvPr/>
            </p:nvSpPr>
            <p:spPr>
              <a:xfrm>
                <a:off x="5817807" y="3952635"/>
                <a:ext cx="405305" cy="436924"/>
              </a:xfrm>
              <a:custGeom>
                <a:avLst/>
                <a:gdLst>
                  <a:gd name="connsiteX0" fmla="*/ 564627 w 626165"/>
                  <a:gd name="connsiteY0" fmla="*/ 485326 h 675015"/>
                  <a:gd name="connsiteX1" fmla="*/ 579853 w 626165"/>
                  <a:gd name="connsiteY1" fmla="*/ 469465 h 675015"/>
                  <a:gd name="connsiteX2" fmla="*/ 508164 w 626165"/>
                  <a:gd name="connsiteY2" fmla="*/ 469465 h 675015"/>
                  <a:gd name="connsiteX3" fmla="*/ 489132 w 626165"/>
                  <a:gd name="connsiteY3" fmla="*/ 450433 h 675015"/>
                  <a:gd name="connsiteX4" fmla="*/ 452971 w 626165"/>
                  <a:gd name="connsiteY4" fmla="*/ 486595 h 675015"/>
                  <a:gd name="connsiteX5" fmla="*/ 348927 w 626165"/>
                  <a:gd name="connsiteY5" fmla="*/ 381916 h 675015"/>
                  <a:gd name="connsiteX6" fmla="*/ 366057 w 626165"/>
                  <a:gd name="connsiteY6" fmla="*/ 364787 h 675015"/>
                  <a:gd name="connsiteX7" fmla="*/ 452971 w 626165"/>
                  <a:gd name="connsiteY7" fmla="*/ 452971 h 675015"/>
                  <a:gd name="connsiteX8" fmla="*/ 489132 w 626165"/>
                  <a:gd name="connsiteY8" fmla="*/ 416809 h 675015"/>
                  <a:gd name="connsiteX9" fmla="*/ 518316 w 626165"/>
                  <a:gd name="connsiteY9" fmla="*/ 445992 h 675015"/>
                  <a:gd name="connsiteX10" fmla="*/ 579853 w 626165"/>
                  <a:gd name="connsiteY10" fmla="*/ 445992 h 675015"/>
                  <a:gd name="connsiteX11" fmla="*/ 564627 w 626165"/>
                  <a:gd name="connsiteY11" fmla="*/ 430132 h 675015"/>
                  <a:gd name="connsiteX12" fmla="*/ 581757 w 626165"/>
                  <a:gd name="connsiteY12" fmla="*/ 413003 h 675015"/>
                  <a:gd name="connsiteX13" fmla="*/ 626166 w 626165"/>
                  <a:gd name="connsiteY13" fmla="*/ 457412 h 675015"/>
                  <a:gd name="connsiteX14" fmla="*/ 581757 w 626165"/>
                  <a:gd name="connsiteY14" fmla="*/ 501821 h 675015"/>
                  <a:gd name="connsiteX15" fmla="*/ 564627 w 626165"/>
                  <a:gd name="connsiteY15" fmla="*/ 485326 h 675015"/>
                  <a:gd name="connsiteX16" fmla="*/ 366691 w 626165"/>
                  <a:gd name="connsiteY16" fmla="*/ 466293 h 675015"/>
                  <a:gd name="connsiteX17" fmla="*/ 390798 w 626165"/>
                  <a:gd name="connsiteY17" fmla="*/ 442186 h 675015"/>
                  <a:gd name="connsiteX18" fmla="*/ 373669 w 626165"/>
                  <a:gd name="connsiteY18" fmla="*/ 425056 h 675015"/>
                  <a:gd name="connsiteX19" fmla="*/ 349561 w 626165"/>
                  <a:gd name="connsiteY19" fmla="*/ 449164 h 675015"/>
                  <a:gd name="connsiteX20" fmla="*/ 366691 w 626165"/>
                  <a:gd name="connsiteY20" fmla="*/ 466293 h 675015"/>
                  <a:gd name="connsiteX21" fmla="*/ 346389 w 626165"/>
                  <a:gd name="connsiteY21" fmla="*/ 506262 h 675015"/>
                  <a:gd name="connsiteX22" fmla="*/ 621724 w 626165"/>
                  <a:gd name="connsiteY22" fmla="*/ 506262 h 675015"/>
                  <a:gd name="connsiteX23" fmla="*/ 621724 w 626165"/>
                  <a:gd name="connsiteY23" fmla="*/ 530369 h 675015"/>
                  <a:gd name="connsiteX24" fmla="*/ 454239 w 626165"/>
                  <a:gd name="connsiteY24" fmla="*/ 530369 h 675015"/>
                  <a:gd name="connsiteX25" fmla="*/ 454239 w 626165"/>
                  <a:gd name="connsiteY25" fmla="*/ 578584 h 675015"/>
                  <a:gd name="connsiteX26" fmla="*/ 227120 w 626165"/>
                  <a:gd name="connsiteY26" fmla="*/ 675015 h 675015"/>
                  <a:gd name="connsiteX27" fmla="*/ 0 w 626165"/>
                  <a:gd name="connsiteY27" fmla="*/ 581756 h 675015"/>
                  <a:gd name="connsiteX28" fmla="*/ 0 w 626165"/>
                  <a:gd name="connsiteY28" fmla="*/ 96431 h 675015"/>
                  <a:gd name="connsiteX29" fmla="*/ 227120 w 626165"/>
                  <a:gd name="connsiteY29" fmla="*/ 0 h 675015"/>
                  <a:gd name="connsiteX30" fmla="*/ 454239 w 626165"/>
                  <a:gd name="connsiteY30" fmla="*/ 96431 h 675015"/>
                  <a:gd name="connsiteX31" fmla="*/ 454239 w 626165"/>
                  <a:gd name="connsiteY31" fmla="*/ 265185 h 675015"/>
                  <a:gd name="connsiteX32" fmla="*/ 430132 w 626165"/>
                  <a:gd name="connsiteY32" fmla="*/ 265185 h 675015"/>
                  <a:gd name="connsiteX33" fmla="*/ 430132 w 626165"/>
                  <a:gd name="connsiteY33" fmla="*/ 140840 h 675015"/>
                  <a:gd name="connsiteX34" fmla="*/ 227120 w 626165"/>
                  <a:gd name="connsiteY34" fmla="*/ 192862 h 675015"/>
                  <a:gd name="connsiteX35" fmla="*/ 24108 w 626165"/>
                  <a:gd name="connsiteY35" fmla="*/ 140840 h 675015"/>
                  <a:gd name="connsiteX36" fmla="*/ 24108 w 626165"/>
                  <a:gd name="connsiteY36" fmla="*/ 277238 h 675015"/>
                  <a:gd name="connsiteX37" fmla="*/ 227120 w 626165"/>
                  <a:gd name="connsiteY37" fmla="*/ 349562 h 675015"/>
                  <a:gd name="connsiteX38" fmla="*/ 308959 w 626165"/>
                  <a:gd name="connsiteY38" fmla="*/ 343217 h 675015"/>
                  <a:gd name="connsiteX39" fmla="*/ 312766 w 626165"/>
                  <a:gd name="connsiteY39" fmla="*/ 367325 h 675015"/>
                  <a:gd name="connsiteX40" fmla="*/ 227120 w 626165"/>
                  <a:gd name="connsiteY40" fmla="*/ 374303 h 675015"/>
                  <a:gd name="connsiteX41" fmla="*/ 24108 w 626165"/>
                  <a:gd name="connsiteY41" fmla="*/ 322282 h 675015"/>
                  <a:gd name="connsiteX42" fmla="*/ 24108 w 626165"/>
                  <a:gd name="connsiteY42" fmla="*/ 446627 h 675015"/>
                  <a:gd name="connsiteX43" fmla="*/ 227120 w 626165"/>
                  <a:gd name="connsiteY43" fmla="*/ 518950 h 675015"/>
                  <a:gd name="connsiteX44" fmla="*/ 308959 w 626165"/>
                  <a:gd name="connsiteY44" fmla="*/ 512606 h 675015"/>
                  <a:gd name="connsiteX45" fmla="*/ 312766 w 626165"/>
                  <a:gd name="connsiteY45" fmla="*/ 536713 h 675015"/>
                  <a:gd name="connsiteX46" fmla="*/ 227120 w 626165"/>
                  <a:gd name="connsiteY46" fmla="*/ 543692 h 675015"/>
                  <a:gd name="connsiteX47" fmla="*/ 24108 w 626165"/>
                  <a:gd name="connsiteY47" fmla="*/ 491670 h 675015"/>
                  <a:gd name="connsiteX48" fmla="*/ 24108 w 626165"/>
                  <a:gd name="connsiteY48" fmla="*/ 583025 h 675015"/>
                  <a:gd name="connsiteX49" fmla="*/ 227120 w 626165"/>
                  <a:gd name="connsiteY49" fmla="*/ 652176 h 675015"/>
                  <a:gd name="connsiteX50" fmla="*/ 430132 w 626165"/>
                  <a:gd name="connsiteY50" fmla="*/ 579853 h 675015"/>
                  <a:gd name="connsiteX51" fmla="*/ 430132 w 626165"/>
                  <a:gd name="connsiteY51" fmla="*/ 531638 h 675015"/>
                  <a:gd name="connsiteX52" fmla="*/ 334336 w 626165"/>
                  <a:gd name="connsiteY52" fmla="*/ 531638 h 675015"/>
                  <a:gd name="connsiteX53" fmla="*/ 322282 w 626165"/>
                  <a:gd name="connsiteY53" fmla="*/ 519584 h 675015"/>
                  <a:gd name="connsiteX54" fmla="*/ 322282 w 626165"/>
                  <a:gd name="connsiteY54" fmla="*/ 254400 h 675015"/>
                  <a:gd name="connsiteX55" fmla="*/ 346389 w 626165"/>
                  <a:gd name="connsiteY55" fmla="*/ 254400 h 675015"/>
                  <a:gd name="connsiteX56" fmla="*/ 346389 w 626165"/>
                  <a:gd name="connsiteY56" fmla="*/ 506262 h 675015"/>
                  <a:gd name="connsiteX57" fmla="*/ 23474 w 626165"/>
                  <a:gd name="connsiteY57" fmla="*/ 96431 h 675015"/>
                  <a:gd name="connsiteX58" fmla="*/ 226486 w 626165"/>
                  <a:gd name="connsiteY58" fmla="*/ 168754 h 675015"/>
                  <a:gd name="connsiteX59" fmla="*/ 429498 w 626165"/>
                  <a:gd name="connsiteY59" fmla="*/ 96431 h 675015"/>
                  <a:gd name="connsiteX60" fmla="*/ 226486 w 626165"/>
                  <a:gd name="connsiteY60" fmla="*/ 24108 h 675015"/>
                  <a:gd name="connsiteX61" fmla="*/ 23474 w 626165"/>
                  <a:gd name="connsiteY61" fmla="*/ 96431 h 675015"/>
                  <a:gd name="connsiteX62" fmla="*/ 434573 w 626165"/>
                  <a:gd name="connsiteY62" fmla="*/ 277238 h 675015"/>
                  <a:gd name="connsiteX63" fmla="*/ 357809 w 626165"/>
                  <a:gd name="connsiteY63" fmla="*/ 277238 h 675015"/>
                  <a:gd name="connsiteX64" fmla="*/ 357809 w 626165"/>
                  <a:gd name="connsiteY64" fmla="*/ 301346 h 675015"/>
                  <a:gd name="connsiteX65" fmla="*/ 424422 w 626165"/>
                  <a:gd name="connsiteY65" fmla="*/ 301346 h 675015"/>
                  <a:gd name="connsiteX66" fmla="*/ 453605 w 626165"/>
                  <a:gd name="connsiteY66" fmla="*/ 330529 h 675015"/>
                  <a:gd name="connsiteX67" fmla="*/ 482788 w 626165"/>
                  <a:gd name="connsiteY67" fmla="*/ 301346 h 675015"/>
                  <a:gd name="connsiteX68" fmla="*/ 499917 w 626165"/>
                  <a:gd name="connsiteY68" fmla="*/ 301346 h 675015"/>
                  <a:gd name="connsiteX69" fmla="*/ 528466 w 626165"/>
                  <a:gd name="connsiteY69" fmla="*/ 333701 h 675015"/>
                  <a:gd name="connsiteX70" fmla="*/ 546229 w 626165"/>
                  <a:gd name="connsiteY70" fmla="*/ 317841 h 675015"/>
                  <a:gd name="connsiteX71" fmla="*/ 510702 w 626165"/>
                  <a:gd name="connsiteY71" fmla="*/ 277873 h 675015"/>
                  <a:gd name="connsiteX72" fmla="*/ 472637 w 626165"/>
                  <a:gd name="connsiteY72" fmla="*/ 277873 h 675015"/>
                  <a:gd name="connsiteX73" fmla="*/ 453605 w 626165"/>
                  <a:gd name="connsiteY73" fmla="*/ 296905 h 675015"/>
                  <a:gd name="connsiteX74" fmla="*/ 434573 w 626165"/>
                  <a:gd name="connsiteY74" fmla="*/ 277238 h 675015"/>
                  <a:gd name="connsiteX75" fmla="*/ 508799 w 626165"/>
                  <a:gd name="connsiteY75" fmla="*/ 361615 h 675015"/>
                  <a:gd name="connsiteX76" fmla="*/ 437110 w 626165"/>
                  <a:gd name="connsiteY76" fmla="*/ 361615 h 675015"/>
                  <a:gd name="connsiteX77" fmla="*/ 409830 w 626165"/>
                  <a:gd name="connsiteY77" fmla="*/ 389529 h 675015"/>
                  <a:gd name="connsiteX78" fmla="*/ 426960 w 626165"/>
                  <a:gd name="connsiteY78" fmla="*/ 406659 h 675015"/>
                  <a:gd name="connsiteX79" fmla="*/ 447261 w 626165"/>
                  <a:gd name="connsiteY79" fmla="*/ 386357 h 675015"/>
                  <a:gd name="connsiteX80" fmla="*/ 518950 w 626165"/>
                  <a:gd name="connsiteY80" fmla="*/ 386357 h 675015"/>
                  <a:gd name="connsiteX81" fmla="*/ 550036 w 626165"/>
                  <a:gd name="connsiteY81" fmla="*/ 355271 h 675015"/>
                  <a:gd name="connsiteX82" fmla="*/ 581122 w 626165"/>
                  <a:gd name="connsiteY82" fmla="*/ 386357 h 675015"/>
                  <a:gd name="connsiteX83" fmla="*/ 562089 w 626165"/>
                  <a:gd name="connsiteY83" fmla="*/ 386357 h 675015"/>
                  <a:gd name="connsiteX84" fmla="*/ 562089 w 626165"/>
                  <a:gd name="connsiteY84" fmla="*/ 410465 h 675015"/>
                  <a:gd name="connsiteX85" fmla="*/ 621724 w 626165"/>
                  <a:gd name="connsiteY85" fmla="*/ 410465 h 675015"/>
                  <a:gd name="connsiteX86" fmla="*/ 621724 w 626165"/>
                  <a:gd name="connsiteY86" fmla="*/ 350196 h 675015"/>
                  <a:gd name="connsiteX87" fmla="*/ 597617 w 626165"/>
                  <a:gd name="connsiteY87" fmla="*/ 350196 h 675015"/>
                  <a:gd name="connsiteX88" fmla="*/ 597617 w 626165"/>
                  <a:gd name="connsiteY88" fmla="*/ 369228 h 675015"/>
                  <a:gd name="connsiteX89" fmla="*/ 566531 w 626165"/>
                  <a:gd name="connsiteY89" fmla="*/ 338142 h 675015"/>
                  <a:gd name="connsiteX90" fmla="*/ 597617 w 626165"/>
                  <a:gd name="connsiteY90" fmla="*/ 307056 h 675015"/>
                  <a:gd name="connsiteX91" fmla="*/ 597617 w 626165"/>
                  <a:gd name="connsiteY91" fmla="*/ 326088 h 675015"/>
                  <a:gd name="connsiteX92" fmla="*/ 621724 w 626165"/>
                  <a:gd name="connsiteY92" fmla="*/ 326088 h 675015"/>
                  <a:gd name="connsiteX93" fmla="*/ 621724 w 626165"/>
                  <a:gd name="connsiteY93" fmla="*/ 265819 h 675015"/>
                  <a:gd name="connsiteX94" fmla="*/ 562089 w 626165"/>
                  <a:gd name="connsiteY94" fmla="*/ 265819 h 675015"/>
                  <a:gd name="connsiteX95" fmla="*/ 562089 w 626165"/>
                  <a:gd name="connsiteY95" fmla="*/ 289927 h 675015"/>
                  <a:gd name="connsiteX96" fmla="*/ 581122 w 626165"/>
                  <a:gd name="connsiteY96" fmla="*/ 289927 h 675015"/>
                  <a:gd name="connsiteX97" fmla="*/ 508799 w 626165"/>
                  <a:gd name="connsiteY97" fmla="*/ 361615 h 675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626165" h="675015">
                    <a:moveTo>
                      <a:pt x="564627" y="485326"/>
                    </a:moveTo>
                    <a:lnTo>
                      <a:pt x="579853" y="469465"/>
                    </a:lnTo>
                    <a:lnTo>
                      <a:pt x="508164" y="469465"/>
                    </a:lnTo>
                    <a:lnTo>
                      <a:pt x="489132" y="450433"/>
                    </a:lnTo>
                    <a:lnTo>
                      <a:pt x="452971" y="486595"/>
                    </a:lnTo>
                    <a:lnTo>
                      <a:pt x="348927" y="381916"/>
                    </a:lnTo>
                    <a:lnTo>
                      <a:pt x="366057" y="364787"/>
                    </a:lnTo>
                    <a:lnTo>
                      <a:pt x="452971" y="452971"/>
                    </a:lnTo>
                    <a:lnTo>
                      <a:pt x="489132" y="416809"/>
                    </a:lnTo>
                    <a:lnTo>
                      <a:pt x="518316" y="445992"/>
                    </a:lnTo>
                    <a:lnTo>
                      <a:pt x="579853" y="445992"/>
                    </a:lnTo>
                    <a:lnTo>
                      <a:pt x="564627" y="430132"/>
                    </a:lnTo>
                    <a:lnTo>
                      <a:pt x="581757" y="413003"/>
                    </a:lnTo>
                    <a:lnTo>
                      <a:pt x="626166" y="457412"/>
                    </a:lnTo>
                    <a:lnTo>
                      <a:pt x="581757" y="501821"/>
                    </a:lnTo>
                    <a:lnTo>
                      <a:pt x="564627" y="485326"/>
                    </a:lnTo>
                    <a:close/>
                    <a:moveTo>
                      <a:pt x="366691" y="466293"/>
                    </a:moveTo>
                    <a:lnTo>
                      <a:pt x="390798" y="442186"/>
                    </a:lnTo>
                    <a:lnTo>
                      <a:pt x="373669" y="425056"/>
                    </a:lnTo>
                    <a:lnTo>
                      <a:pt x="349561" y="449164"/>
                    </a:lnTo>
                    <a:lnTo>
                      <a:pt x="366691" y="466293"/>
                    </a:lnTo>
                    <a:close/>
                    <a:moveTo>
                      <a:pt x="346389" y="506262"/>
                    </a:moveTo>
                    <a:lnTo>
                      <a:pt x="621724" y="506262"/>
                    </a:lnTo>
                    <a:lnTo>
                      <a:pt x="621724" y="530369"/>
                    </a:lnTo>
                    <a:lnTo>
                      <a:pt x="454239" y="530369"/>
                    </a:lnTo>
                    <a:lnTo>
                      <a:pt x="454239" y="578584"/>
                    </a:lnTo>
                    <a:cubicBezTo>
                      <a:pt x="454239" y="633778"/>
                      <a:pt x="356540" y="675015"/>
                      <a:pt x="227120" y="675015"/>
                    </a:cubicBezTo>
                    <a:cubicBezTo>
                      <a:pt x="105947" y="675015"/>
                      <a:pt x="0" y="631241"/>
                      <a:pt x="0" y="581756"/>
                    </a:cubicBezTo>
                    <a:lnTo>
                      <a:pt x="0" y="96431"/>
                    </a:lnTo>
                    <a:cubicBezTo>
                      <a:pt x="0" y="41237"/>
                      <a:pt x="97700" y="0"/>
                      <a:pt x="227120" y="0"/>
                    </a:cubicBezTo>
                    <a:cubicBezTo>
                      <a:pt x="356540" y="0"/>
                      <a:pt x="454239" y="41237"/>
                      <a:pt x="454239" y="96431"/>
                    </a:cubicBezTo>
                    <a:lnTo>
                      <a:pt x="454239" y="265185"/>
                    </a:lnTo>
                    <a:lnTo>
                      <a:pt x="430132" y="265185"/>
                    </a:lnTo>
                    <a:lnTo>
                      <a:pt x="430132" y="140840"/>
                    </a:lnTo>
                    <a:cubicBezTo>
                      <a:pt x="393336" y="172560"/>
                      <a:pt x="318476" y="192862"/>
                      <a:pt x="227120" y="192862"/>
                    </a:cubicBezTo>
                    <a:cubicBezTo>
                      <a:pt x="135764" y="192862"/>
                      <a:pt x="60269" y="171926"/>
                      <a:pt x="24108" y="140840"/>
                    </a:cubicBezTo>
                    <a:lnTo>
                      <a:pt x="24108" y="277238"/>
                    </a:lnTo>
                    <a:cubicBezTo>
                      <a:pt x="24108" y="311497"/>
                      <a:pt x="107850" y="349562"/>
                      <a:pt x="227120" y="349562"/>
                    </a:cubicBezTo>
                    <a:cubicBezTo>
                      <a:pt x="255669" y="349562"/>
                      <a:pt x="282948" y="347658"/>
                      <a:pt x="308959" y="343217"/>
                    </a:cubicBezTo>
                    <a:lnTo>
                      <a:pt x="312766" y="367325"/>
                    </a:lnTo>
                    <a:cubicBezTo>
                      <a:pt x="285486" y="371766"/>
                      <a:pt x="256937" y="374303"/>
                      <a:pt x="227120" y="374303"/>
                    </a:cubicBezTo>
                    <a:cubicBezTo>
                      <a:pt x="135764" y="374303"/>
                      <a:pt x="60269" y="353368"/>
                      <a:pt x="24108" y="322282"/>
                    </a:cubicBezTo>
                    <a:lnTo>
                      <a:pt x="24108" y="446627"/>
                    </a:lnTo>
                    <a:cubicBezTo>
                      <a:pt x="24108" y="480885"/>
                      <a:pt x="107850" y="518950"/>
                      <a:pt x="227120" y="518950"/>
                    </a:cubicBezTo>
                    <a:cubicBezTo>
                      <a:pt x="255669" y="518950"/>
                      <a:pt x="282948" y="517046"/>
                      <a:pt x="308959" y="512606"/>
                    </a:cubicBezTo>
                    <a:lnTo>
                      <a:pt x="312766" y="536713"/>
                    </a:lnTo>
                    <a:cubicBezTo>
                      <a:pt x="285486" y="541154"/>
                      <a:pt x="256937" y="543692"/>
                      <a:pt x="227120" y="543692"/>
                    </a:cubicBezTo>
                    <a:cubicBezTo>
                      <a:pt x="135764" y="543692"/>
                      <a:pt x="60269" y="522756"/>
                      <a:pt x="24108" y="491670"/>
                    </a:cubicBezTo>
                    <a:lnTo>
                      <a:pt x="24108" y="583025"/>
                    </a:lnTo>
                    <a:cubicBezTo>
                      <a:pt x="24108" y="610305"/>
                      <a:pt x="111656" y="652176"/>
                      <a:pt x="227120" y="652176"/>
                    </a:cubicBezTo>
                    <a:cubicBezTo>
                      <a:pt x="347024" y="652176"/>
                      <a:pt x="430132" y="614112"/>
                      <a:pt x="430132" y="579853"/>
                    </a:cubicBezTo>
                    <a:lnTo>
                      <a:pt x="430132" y="531638"/>
                    </a:lnTo>
                    <a:lnTo>
                      <a:pt x="334336" y="531638"/>
                    </a:lnTo>
                    <a:cubicBezTo>
                      <a:pt x="327992" y="531638"/>
                      <a:pt x="322282" y="525928"/>
                      <a:pt x="322282" y="519584"/>
                    </a:cubicBezTo>
                    <a:lnTo>
                      <a:pt x="322282" y="254400"/>
                    </a:lnTo>
                    <a:lnTo>
                      <a:pt x="346389" y="254400"/>
                    </a:lnTo>
                    <a:lnTo>
                      <a:pt x="346389" y="506262"/>
                    </a:lnTo>
                    <a:close/>
                    <a:moveTo>
                      <a:pt x="23474" y="96431"/>
                    </a:moveTo>
                    <a:cubicBezTo>
                      <a:pt x="23474" y="130689"/>
                      <a:pt x="107216" y="168754"/>
                      <a:pt x="226486" y="168754"/>
                    </a:cubicBezTo>
                    <a:cubicBezTo>
                      <a:pt x="345755" y="168754"/>
                      <a:pt x="429498" y="130689"/>
                      <a:pt x="429498" y="96431"/>
                    </a:cubicBezTo>
                    <a:cubicBezTo>
                      <a:pt x="429498" y="62173"/>
                      <a:pt x="345755" y="24108"/>
                      <a:pt x="226486" y="24108"/>
                    </a:cubicBezTo>
                    <a:cubicBezTo>
                      <a:pt x="107216" y="24108"/>
                      <a:pt x="23474" y="62173"/>
                      <a:pt x="23474" y="96431"/>
                    </a:cubicBezTo>
                    <a:close/>
                    <a:moveTo>
                      <a:pt x="434573" y="277238"/>
                    </a:moveTo>
                    <a:lnTo>
                      <a:pt x="357809" y="277238"/>
                    </a:lnTo>
                    <a:lnTo>
                      <a:pt x="357809" y="301346"/>
                    </a:lnTo>
                    <a:lnTo>
                      <a:pt x="424422" y="301346"/>
                    </a:lnTo>
                    <a:lnTo>
                      <a:pt x="453605" y="330529"/>
                    </a:lnTo>
                    <a:lnTo>
                      <a:pt x="482788" y="301346"/>
                    </a:lnTo>
                    <a:lnTo>
                      <a:pt x="499917" y="301346"/>
                    </a:lnTo>
                    <a:lnTo>
                      <a:pt x="528466" y="333701"/>
                    </a:lnTo>
                    <a:lnTo>
                      <a:pt x="546229" y="317841"/>
                    </a:lnTo>
                    <a:lnTo>
                      <a:pt x="510702" y="277873"/>
                    </a:lnTo>
                    <a:lnTo>
                      <a:pt x="472637" y="277873"/>
                    </a:lnTo>
                    <a:lnTo>
                      <a:pt x="453605" y="296905"/>
                    </a:lnTo>
                    <a:lnTo>
                      <a:pt x="434573" y="277238"/>
                    </a:lnTo>
                    <a:close/>
                    <a:moveTo>
                      <a:pt x="508799" y="361615"/>
                    </a:moveTo>
                    <a:lnTo>
                      <a:pt x="437110" y="361615"/>
                    </a:lnTo>
                    <a:lnTo>
                      <a:pt x="409830" y="389529"/>
                    </a:lnTo>
                    <a:lnTo>
                      <a:pt x="426960" y="406659"/>
                    </a:lnTo>
                    <a:lnTo>
                      <a:pt x="447261" y="386357"/>
                    </a:lnTo>
                    <a:lnTo>
                      <a:pt x="518950" y="386357"/>
                    </a:lnTo>
                    <a:lnTo>
                      <a:pt x="550036" y="355271"/>
                    </a:lnTo>
                    <a:lnTo>
                      <a:pt x="581122" y="386357"/>
                    </a:lnTo>
                    <a:lnTo>
                      <a:pt x="562089" y="386357"/>
                    </a:lnTo>
                    <a:lnTo>
                      <a:pt x="562089" y="410465"/>
                    </a:lnTo>
                    <a:lnTo>
                      <a:pt x="621724" y="410465"/>
                    </a:lnTo>
                    <a:lnTo>
                      <a:pt x="621724" y="350196"/>
                    </a:lnTo>
                    <a:lnTo>
                      <a:pt x="597617" y="350196"/>
                    </a:lnTo>
                    <a:lnTo>
                      <a:pt x="597617" y="369228"/>
                    </a:lnTo>
                    <a:lnTo>
                      <a:pt x="566531" y="338142"/>
                    </a:lnTo>
                    <a:lnTo>
                      <a:pt x="597617" y="307056"/>
                    </a:lnTo>
                    <a:lnTo>
                      <a:pt x="597617" y="326088"/>
                    </a:lnTo>
                    <a:lnTo>
                      <a:pt x="621724" y="326088"/>
                    </a:lnTo>
                    <a:lnTo>
                      <a:pt x="621724" y="265819"/>
                    </a:lnTo>
                    <a:lnTo>
                      <a:pt x="562089" y="265819"/>
                    </a:lnTo>
                    <a:lnTo>
                      <a:pt x="562089" y="289927"/>
                    </a:lnTo>
                    <a:lnTo>
                      <a:pt x="581122" y="289927"/>
                    </a:lnTo>
                    <a:lnTo>
                      <a:pt x="508799" y="361615"/>
                    </a:lnTo>
                    <a:close/>
                  </a:path>
                </a:pathLst>
              </a:custGeom>
              <a:solidFill>
                <a:srgbClr val="FBD8BF"/>
              </a:solidFill>
              <a:ln w="27432" cap="flat">
                <a:noFill/>
                <a:prstDash val="solid"/>
                <a:round/>
              </a:ln>
            </p:spPr>
            <p:txBody>
              <a:bodyPr lIns="0" tIns="0" rIns="0" bIns="0" rtlCol="0" anchor="ctr"/>
              <a:lstStyle/>
              <a:p>
                <a:pPr algn="ctr" defTabSz="634975">
                  <a:defRPr/>
                </a:pPr>
                <a:endParaRPr lang="en-US" sz="1185" kern="0">
                  <a:solidFill>
                    <a:srgbClr val="03023F"/>
                  </a:solidFill>
                  <a:latin typeface="Amazon Ember" panose="020F0502020204030204"/>
                  <a:ea typeface="Amazon Ember" panose="020B0603020204020204" pitchFamily="34" charset="0"/>
                  <a:cs typeface="Amazon Ember" panose="020B0603020204020204" pitchFamily="34" charset="0"/>
                </a:endParaRPr>
              </a:p>
            </p:txBody>
          </p:sp>
          <p:sp>
            <p:nvSpPr>
              <p:cNvPr id="21" name="Title 1">
                <a:extLst>
                  <a:ext uri="{FF2B5EF4-FFF2-40B4-BE49-F238E27FC236}">
                    <a16:creationId xmlns:a16="http://schemas.microsoft.com/office/drawing/2014/main" id="{4094987F-22B9-783E-B262-518F7F828009}"/>
                  </a:ext>
                </a:extLst>
              </p:cNvPr>
              <p:cNvSpPr txBox="1">
                <a:spLocks/>
              </p:cNvSpPr>
              <p:nvPr/>
            </p:nvSpPr>
            <p:spPr>
              <a:xfrm>
                <a:off x="5334659" y="4455446"/>
                <a:ext cx="1371600" cy="182880"/>
              </a:xfrm>
              <a:prstGeom prst="rect">
                <a:avLst/>
              </a:prstGeom>
            </p:spPr>
            <p:txBody>
              <a:bodyPr lIns="0" tIns="0" rIns="0" bIns="0">
                <a:noAutofit/>
              </a:bodyPr>
              <a:lstStyle>
                <a:defPPr>
                  <a:defRPr lang="en-US"/>
                </a:defPPr>
                <a:lvl1pPr marL="63500" indent="-63500" defTabSz="1121864" eaLnBrk="1" latinLnBrk="0" hangingPunct="1">
                  <a:lnSpc>
                    <a:spcPct val="87000"/>
                  </a:lnSpc>
                  <a:spcBef>
                    <a:spcPts val="0"/>
                  </a:spcBef>
                  <a:spcAft>
                    <a:spcPts val="614"/>
                  </a:spcAft>
                  <a:buSzPct val="90000"/>
                  <a:buFontTx/>
                  <a:buChar char="​"/>
                  <a:tabLst>
                    <a:tab pos="6456363" algn="l"/>
                  </a:tabLst>
                  <a:defRPr sz="2000" cap="all" spc="300">
                    <a:solidFill>
                      <a:srgbClr val="6CE6DA"/>
                    </a:solidFill>
                    <a:latin typeface="Amazon Ember Medium" panose="020B0603020204020204" pitchFamily="34" charset="0"/>
                    <a:ea typeface="Amazon Ember Medium" panose="020B0603020204020204" pitchFamily="34" charset="0"/>
                    <a:cs typeface="Amazon Ember Medium" panose="020B0603020204020204" pitchFamily="34" charset="0"/>
                  </a:defRPr>
                </a:lvl1pPr>
              </a:lstStyle>
              <a:p>
                <a:pPr algn="ctr" fontAlgn="base">
                  <a:lnSpc>
                    <a:spcPct val="100000"/>
                  </a:lnSpc>
                  <a:spcAft>
                    <a:spcPts val="0"/>
                  </a:spcAft>
                  <a:defRPr/>
                </a:pPr>
                <a:r>
                  <a:rPr lang="en-US" sz="1000" kern="0" cap="none" spc="0" dirty="0">
                    <a:solidFill>
                      <a:srgbClr val="FFFFFF"/>
                    </a:solidFill>
                  </a:rPr>
                  <a:t>Amazon Timestream</a:t>
                </a:r>
              </a:p>
            </p:txBody>
          </p:sp>
        </p:grpSp>
        <p:grpSp>
          <p:nvGrpSpPr>
            <p:cNvPr id="11" name="Group 10">
              <a:extLst>
                <a:ext uri="{FF2B5EF4-FFF2-40B4-BE49-F238E27FC236}">
                  <a16:creationId xmlns:a16="http://schemas.microsoft.com/office/drawing/2014/main" id="{7EE7D1CC-DDAB-ABCE-29ED-D61526FF9A88}"/>
                </a:ext>
              </a:extLst>
            </p:cNvPr>
            <p:cNvGrpSpPr/>
            <p:nvPr/>
          </p:nvGrpSpPr>
          <p:grpSpPr>
            <a:xfrm>
              <a:off x="8586100" y="3686877"/>
              <a:ext cx="1371600" cy="951449"/>
              <a:chOff x="8586100" y="3686877"/>
              <a:chExt cx="1371600" cy="951449"/>
            </a:xfrm>
          </p:grpSpPr>
          <p:sp>
            <p:nvSpPr>
              <p:cNvPr id="16" name="Title 1">
                <a:extLst>
                  <a:ext uri="{FF2B5EF4-FFF2-40B4-BE49-F238E27FC236}">
                    <a16:creationId xmlns:a16="http://schemas.microsoft.com/office/drawing/2014/main" id="{EBDD6A1A-4307-1893-5AE6-BF27B4103963}"/>
                  </a:ext>
                </a:extLst>
              </p:cNvPr>
              <p:cNvSpPr txBox="1">
                <a:spLocks/>
              </p:cNvSpPr>
              <p:nvPr/>
            </p:nvSpPr>
            <p:spPr>
              <a:xfrm>
                <a:off x="8586100" y="3686877"/>
                <a:ext cx="1371600" cy="182880"/>
              </a:xfrm>
              <a:prstGeom prst="rect">
                <a:avLst/>
              </a:prstGeom>
            </p:spPr>
            <p:txBody>
              <a:bodyPr>
                <a:noAutofit/>
              </a:bodyPr>
              <a:lstStyle>
                <a:lvl1pPr algn="ctr" defTabSz="914400" rtl="0" eaLnBrk="1" latinLnBrk="0" hangingPunct="1">
                  <a:lnSpc>
                    <a:spcPct val="90000"/>
                  </a:lnSpc>
                  <a:spcBef>
                    <a:spcPct val="0"/>
                  </a:spcBef>
                  <a:buNone/>
                  <a:defRPr sz="12500" kern="1200">
                    <a:solidFill>
                      <a:srgbClr val="FFFFFF"/>
                    </a:solidFill>
                    <a:latin typeface="Amazon Ember Thin"/>
                    <a:ea typeface="Amazon Ember Thin"/>
                    <a:cs typeface="Amazon Ember Thin"/>
                    <a:sym typeface="Amazon Ember Thin"/>
                  </a:defRPr>
                </a:lvl1pPr>
              </a:lstStyle>
              <a:p>
                <a:pPr defTabSz="321118" fontAlgn="base">
                  <a:spcAft>
                    <a:spcPct val="0"/>
                  </a:spcAft>
                  <a:defRPr/>
                </a:pPr>
                <a:r>
                  <a:rPr lang="en-US" sz="1000" spc="119" dirty="0">
                    <a:solidFill>
                      <a:srgbClr val="10DFFF"/>
                    </a:solidFill>
                    <a:latin typeface="Amazon Ember Display" panose="020F0603020204020204" pitchFamily="34" charset="0"/>
                    <a:ea typeface="Amazon Ember Display" panose="020F0603020204020204" pitchFamily="34" charset="0"/>
                    <a:cs typeface="Amazon Ember Display" panose="020F0603020204020204" pitchFamily="34" charset="0"/>
                  </a:rPr>
                  <a:t>WIDE COLUMN</a:t>
                </a:r>
              </a:p>
            </p:txBody>
          </p:sp>
          <p:sp>
            <p:nvSpPr>
              <p:cNvPr id="17" name="Freeform: Shape 77">
                <a:extLst>
                  <a:ext uri="{FF2B5EF4-FFF2-40B4-BE49-F238E27FC236}">
                    <a16:creationId xmlns:a16="http://schemas.microsoft.com/office/drawing/2014/main" id="{D2B6B17E-3F93-4A84-DDBB-81133627E6C0}"/>
                  </a:ext>
                </a:extLst>
              </p:cNvPr>
              <p:cNvSpPr/>
              <p:nvPr/>
            </p:nvSpPr>
            <p:spPr>
              <a:xfrm>
                <a:off x="9042613" y="3947913"/>
                <a:ext cx="458574" cy="446367"/>
              </a:xfrm>
              <a:custGeom>
                <a:avLst/>
                <a:gdLst>
                  <a:gd name="connsiteX0" fmla="*/ 654714 w 655348"/>
                  <a:gd name="connsiteY0" fmla="*/ 211259 h 689606"/>
                  <a:gd name="connsiteX1" fmla="*/ 617283 w 655348"/>
                  <a:gd name="connsiteY1" fmla="*/ 220141 h 689606"/>
                  <a:gd name="connsiteX2" fmla="*/ 646466 w 655348"/>
                  <a:gd name="connsiteY2" fmla="*/ 253130 h 689606"/>
                  <a:gd name="connsiteX3" fmla="*/ 637585 w 655348"/>
                  <a:gd name="connsiteY3" fmla="*/ 263915 h 689606"/>
                  <a:gd name="connsiteX4" fmla="*/ 624896 w 655348"/>
                  <a:gd name="connsiteY4" fmla="*/ 268991 h 689606"/>
                  <a:gd name="connsiteX5" fmla="*/ 602058 w 655348"/>
                  <a:gd name="connsiteY5" fmla="*/ 229657 h 689606"/>
                  <a:gd name="connsiteX6" fmla="*/ 579219 w 655348"/>
                  <a:gd name="connsiteY6" fmla="*/ 268991 h 689606"/>
                  <a:gd name="connsiteX7" fmla="*/ 566530 w 655348"/>
                  <a:gd name="connsiteY7" fmla="*/ 263915 h 689606"/>
                  <a:gd name="connsiteX8" fmla="*/ 557649 w 655348"/>
                  <a:gd name="connsiteY8" fmla="*/ 253130 h 689606"/>
                  <a:gd name="connsiteX9" fmla="*/ 586832 w 655348"/>
                  <a:gd name="connsiteY9" fmla="*/ 220141 h 689606"/>
                  <a:gd name="connsiteX10" fmla="*/ 549401 w 655348"/>
                  <a:gd name="connsiteY10" fmla="*/ 211259 h 689606"/>
                  <a:gd name="connsiteX11" fmla="*/ 548767 w 655348"/>
                  <a:gd name="connsiteY11" fmla="*/ 206184 h 689606"/>
                  <a:gd name="connsiteX12" fmla="*/ 557014 w 655348"/>
                  <a:gd name="connsiteY12" fmla="*/ 186517 h 689606"/>
                  <a:gd name="connsiteX13" fmla="*/ 592541 w 655348"/>
                  <a:gd name="connsiteY13" fmla="*/ 203646 h 689606"/>
                  <a:gd name="connsiteX14" fmla="*/ 588101 w 655348"/>
                  <a:gd name="connsiteY14" fmla="*/ 161141 h 689606"/>
                  <a:gd name="connsiteX15" fmla="*/ 602058 w 655348"/>
                  <a:gd name="connsiteY15" fmla="*/ 157969 h 689606"/>
                  <a:gd name="connsiteX16" fmla="*/ 616015 w 655348"/>
                  <a:gd name="connsiteY16" fmla="*/ 161141 h 689606"/>
                  <a:gd name="connsiteX17" fmla="*/ 611574 w 655348"/>
                  <a:gd name="connsiteY17" fmla="*/ 203646 h 689606"/>
                  <a:gd name="connsiteX18" fmla="*/ 647101 w 655348"/>
                  <a:gd name="connsiteY18" fmla="*/ 186517 h 689606"/>
                  <a:gd name="connsiteX19" fmla="*/ 655348 w 655348"/>
                  <a:gd name="connsiteY19" fmla="*/ 206184 h 689606"/>
                  <a:gd name="connsiteX20" fmla="*/ 654714 w 655348"/>
                  <a:gd name="connsiteY20" fmla="*/ 211259 h 689606"/>
                  <a:gd name="connsiteX21" fmla="*/ 654714 w 655348"/>
                  <a:gd name="connsiteY21" fmla="*/ 211259 h 689606"/>
                  <a:gd name="connsiteX22" fmla="*/ 478347 w 655348"/>
                  <a:gd name="connsiteY22" fmla="*/ 482788 h 689606"/>
                  <a:gd name="connsiteX23" fmla="*/ 536713 w 655348"/>
                  <a:gd name="connsiteY23" fmla="*/ 472003 h 689606"/>
                  <a:gd name="connsiteX24" fmla="*/ 536713 w 655348"/>
                  <a:gd name="connsiteY24" fmla="*/ 494842 h 689606"/>
                  <a:gd name="connsiteX25" fmla="*/ 477078 w 655348"/>
                  <a:gd name="connsiteY25" fmla="*/ 508164 h 689606"/>
                  <a:gd name="connsiteX26" fmla="*/ 392701 w 655348"/>
                  <a:gd name="connsiteY26" fmla="*/ 476444 h 689606"/>
                  <a:gd name="connsiteX27" fmla="*/ 364153 w 655348"/>
                  <a:gd name="connsiteY27" fmla="*/ 382551 h 689606"/>
                  <a:gd name="connsiteX28" fmla="*/ 393336 w 655348"/>
                  <a:gd name="connsiteY28" fmla="*/ 288658 h 689606"/>
                  <a:gd name="connsiteX29" fmla="*/ 478347 w 655348"/>
                  <a:gd name="connsiteY29" fmla="*/ 256302 h 689606"/>
                  <a:gd name="connsiteX30" fmla="*/ 534175 w 655348"/>
                  <a:gd name="connsiteY30" fmla="*/ 267722 h 689606"/>
                  <a:gd name="connsiteX31" fmla="*/ 534175 w 655348"/>
                  <a:gd name="connsiteY31" fmla="*/ 290561 h 689606"/>
                  <a:gd name="connsiteX32" fmla="*/ 479616 w 655348"/>
                  <a:gd name="connsiteY32" fmla="*/ 281679 h 689606"/>
                  <a:gd name="connsiteX33" fmla="*/ 413637 w 655348"/>
                  <a:gd name="connsiteY33" fmla="*/ 305152 h 689606"/>
                  <a:gd name="connsiteX34" fmla="*/ 393336 w 655348"/>
                  <a:gd name="connsiteY34" fmla="*/ 380013 h 689606"/>
                  <a:gd name="connsiteX35" fmla="*/ 393336 w 655348"/>
                  <a:gd name="connsiteY35" fmla="*/ 385723 h 689606"/>
                  <a:gd name="connsiteX36" fmla="*/ 414271 w 655348"/>
                  <a:gd name="connsiteY36" fmla="*/ 459314 h 689606"/>
                  <a:gd name="connsiteX37" fmla="*/ 478347 w 655348"/>
                  <a:gd name="connsiteY37" fmla="*/ 482788 h 689606"/>
                  <a:gd name="connsiteX38" fmla="*/ 478347 w 655348"/>
                  <a:gd name="connsiteY38" fmla="*/ 482788 h 689606"/>
                  <a:gd name="connsiteX39" fmla="*/ 222044 w 655348"/>
                  <a:gd name="connsiteY39" fmla="*/ 23473 h 689606"/>
                  <a:gd name="connsiteX40" fmla="*/ 432669 w 655348"/>
                  <a:gd name="connsiteY40" fmla="*/ 93893 h 689606"/>
                  <a:gd name="connsiteX41" fmla="*/ 222044 w 655348"/>
                  <a:gd name="connsiteY41" fmla="*/ 164313 h 689606"/>
                  <a:gd name="connsiteX42" fmla="*/ 23473 w 655348"/>
                  <a:gd name="connsiteY42" fmla="*/ 93893 h 689606"/>
                  <a:gd name="connsiteX43" fmla="*/ 222044 w 655348"/>
                  <a:gd name="connsiteY43" fmla="*/ 23473 h 689606"/>
                  <a:gd name="connsiteX44" fmla="*/ 222044 w 655348"/>
                  <a:gd name="connsiteY44" fmla="*/ 23473 h 689606"/>
                  <a:gd name="connsiteX45" fmla="*/ 432669 w 655348"/>
                  <a:gd name="connsiteY45" fmla="*/ 596348 h 689606"/>
                  <a:gd name="connsiteX46" fmla="*/ 222044 w 655348"/>
                  <a:gd name="connsiteY46" fmla="*/ 666767 h 689606"/>
                  <a:gd name="connsiteX47" fmla="*/ 23473 w 655348"/>
                  <a:gd name="connsiteY47" fmla="*/ 596348 h 689606"/>
                  <a:gd name="connsiteX48" fmla="*/ 23473 w 655348"/>
                  <a:gd name="connsiteY48" fmla="*/ 478347 h 689606"/>
                  <a:gd name="connsiteX49" fmla="*/ 222044 w 655348"/>
                  <a:gd name="connsiteY49" fmla="*/ 526562 h 689606"/>
                  <a:gd name="connsiteX50" fmla="*/ 353368 w 655348"/>
                  <a:gd name="connsiteY50" fmla="*/ 511971 h 689606"/>
                  <a:gd name="connsiteX51" fmla="*/ 347658 w 655348"/>
                  <a:gd name="connsiteY51" fmla="*/ 489132 h 689606"/>
                  <a:gd name="connsiteX52" fmla="*/ 222044 w 655348"/>
                  <a:gd name="connsiteY52" fmla="*/ 503089 h 689606"/>
                  <a:gd name="connsiteX53" fmla="*/ 23473 w 655348"/>
                  <a:gd name="connsiteY53" fmla="*/ 433304 h 689606"/>
                  <a:gd name="connsiteX54" fmla="*/ 23473 w 655348"/>
                  <a:gd name="connsiteY54" fmla="*/ 313400 h 689606"/>
                  <a:gd name="connsiteX55" fmla="*/ 222044 w 655348"/>
                  <a:gd name="connsiteY55" fmla="*/ 362249 h 689606"/>
                  <a:gd name="connsiteX56" fmla="*/ 353368 w 655348"/>
                  <a:gd name="connsiteY56" fmla="*/ 347658 h 689606"/>
                  <a:gd name="connsiteX57" fmla="*/ 347658 w 655348"/>
                  <a:gd name="connsiteY57" fmla="*/ 324819 h 689606"/>
                  <a:gd name="connsiteX58" fmla="*/ 222044 w 655348"/>
                  <a:gd name="connsiteY58" fmla="*/ 338776 h 689606"/>
                  <a:gd name="connsiteX59" fmla="*/ 23473 w 655348"/>
                  <a:gd name="connsiteY59" fmla="*/ 268356 h 689606"/>
                  <a:gd name="connsiteX60" fmla="*/ 23473 w 655348"/>
                  <a:gd name="connsiteY60" fmla="*/ 137668 h 689606"/>
                  <a:gd name="connsiteX61" fmla="*/ 222044 w 655348"/>
                  <a:gd name="connsiteY61" fmla="*/ 186517 h 689606"/>
                  <a:gd name="connsiteX62" fmla="*/ 432669 w 655348"/>
                  <a:gd name="connsiteY62" fmla="*/ 136399 h 689606"/>
                  <a:gd name="connsiteX63" fmla="*/ 432669 w 655348"/>
                  <a:gd name="connsiteY63" fmla="*/ 175098 h 689606"/>
                  <a:gd name="connsiteX64" fmla="*/ 456143 w 655348"/>
                  <a:gd name="connsiteY64" fmla="*/ 175098 h 689606"/>
                  <a:gd name="connsiteX65" fmla="*/ 456143 w 655348"/>
                  <a:gd name="connsiteY65" fmla="*/ 93259 h 689606"/>
                  <a:gd name="connsiteX66" fmla="*/ 222044 w 655348"/>
                  <a:gd name="connsiteY66" fmla="*/ 0 h 689606"/>
                  <a:gd name="connsiteX67" fmla="*/ 0 w 655348"/>
                  <a:gd name="connsiteY67" fmla="*/ 93259 h 689606"/>
                  <a:gd name="connsiteX68" fmla="*/ 0 w 655348"/>
                  <a:gd name="connsiteY68" fmla="*/ 596348 h 689606"/>
                  <a:gd name="connsiteX69" fmla="*/ 222044 w 655348"/>
                  <a:gd name="connsiteY69" fmla="*/ 689607 h 689606"/>
                  <a:gd name="connsiteX70" fmla="*/ 456143 w 655348"/>
                  <a:gd name="connsiteY70" fmla="*/ 596348 h 689606"/>
                  <a:gd name="connsiteX71" fmla="*/ 456143 w 655348"/>
                  <a:gd name="connsiteY71" fmla="*/ 572875 h 689606"/>
                  <a:gd name="connsiteX72" fmla="*/ 432669 w 655348"/>
                  <a:gd name="connsiteY72" fmla="*/ 572875 h 689606"/>
                  <a:gd name="connsiteX73" fmla="*/ 432669 w 655348"/>
                  <a:gd name="connsiteY73" fmla="*/ 596348 h 689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55348" h="689606">
                    <a:moveTo>
                      <a:pt x="654714" y="211259"/>
                    </a:moveTo>
                    <a:lnTo>
                      <a:pt x="617283" y="220141"/>
                    </a:lnTo>
                    <a:lnTo>
                      <a:pt x="646466" y="253130"/>
                    </a:lnTo>
                    <a:cubicBezTo>
                      <a:pt x="644563" y="257571"/>
                      <a:pt x="641391" y="260743"/>
                      <a:pt x="637585" y="263915"/>
                    </a:cubicBezTo>
                    <a:cubicBezTo>
                      <a:pt x="633778" y="266453"/>
                      <a:pt x="629972" y="268356"/>
                      <a:pt x="624896" y="268991"/>
                    </a:cubicBezTo>
                    <a:lnTo>
                      <a:pt x="602058" y="229657"/>
                    </a:lnTo>
                    <a:lnTo>
                      <a:pt x="579219" y="268991"/>
                    </a:lnTo>
                    <a:cubicBezTo>
                      <a:pt x="574778" y="268356"/>
                      <a:pt x="570337" y="266453"/>
                      <a:pt x="566530" y="263915"/>
                    </a:cubicBezTo>
                    <a:cubicBezTo>
                      <a:pt x="562724" y="261378"/>
                      <a:pt x="560186" y="257571"/>
                      <a:pt x="557649" y="253130"/>
                    </a:cubicBezTo>
                    <a:lnTo>
                      <a:pt x="586832" y="220141"/>
                    </a:lnTo>
                    <a:lnTo>
                      <a:pt x="549401" y="211259"/>
                    </a:lnTo>
                    <a:cubicBezTo>
                      <a:pt x="548767" y="209356"/>
                      <a:pt x="548767" y="207453"/>
                      <a:pt x="548767" y="206184"/>
                    </a:cubicBezTo>
                    <a:cubicBezTo>
                      <a:pt x="548767" y="198571"/>
                      <a:pt x="551305" y="192227"/>
                      <a:pt x="557014" y="186517"/>
                    </a:cubicBezTo>
                    <a:lnTo>
                      <a:pt x="592541" y="203646"/>
                    </a:lnTo>
                    <a:lnTo>
                      <a:pt x="588101" y="161141"/>
                    </a:lnTo>
                    <a:cubicBezTo>
                      <a:pt x="592541" y="159237"/>
                      <a:pt x="596982" y="157969"/>
                      <a:pt x="602058" y="157969"/>
                    </a:cubicBezTo>
                    <a:cubicBezTo>
                      <a:pt x="607133" y="157969"/>
                      <a:pt x="611574" y="159237"/>
                      <a:pt x="616015" y="161141"/>
                    </a:cubicBezTo>
                    <a:lnTo>
                      <a:pt x="611574" y="203646"/>
                    </a:lnTo>
                    <a:lnTo>
                      <a:pt x="647101" y="186517"/>
                    </a:lnTo>
                    <a:cubicBezTo>
                      <a:pt x="652811" y="192227"/>
                      <a:pt x="655348" y="198571"/>
                      <a:pt x="655348" y="206184"/>
                    </a:cubicBezTo>
                    <a:cubicBezTo>
                      <a:pt x="655348" y="206818"/>
                      <a:pt x="655348" y="208722"/>
                      <a:pt x="654714" y="211259"/>
                    </a:cubicBezTo>
                    <a:lnTo>
                      <a:pt x="654714" y="211259"/>
                    </a:lnTo>
                    <a:close/>
                    <a:moveTo>
                      <a:pt x="478347" y="482788"/>
                    </a:moveTo>
                    <a:cubicBezTo>
                      <a:pt x="496111" y="482788"/>
                      <a:pt x="515143" y="478982"/>
                      <a:pt x="536713" y="472003"/>
                    </a:cubicBezTo>
                    <a:lnTo>
                      <a:pt x="536713" y="494842"/>
                    </a:lnTo>
                    <a:cubicBezTo>
                      <a:pt x="517046" y="503723"/>
                      <a:pt x="496745" y="508164"/>
                      <a:pt x="477078" y="508164"/>
                    </a:cubicBezTo>
                    <a:cubicBezTo>
                      <a:pt x="440282" y="508164"/>
                      <a:pt x="411734" y="497379"/>
                      <a:pt x="392701" y="476444"/>
                    </a:cubicBezTo>
                    <a:cubicBezTo>
                      <a:pt x="373669" y="454874"/>
                      <a:pt x="364153" y="423788"/>
                      <a:pt x="364153" y="382551"/>
                    </a:cubicBezTo>
                    <a:cubicBezTo>
                      <a:pt x="364153" y="341948"/>
                      <a:pt x="373669" y="310228"/>
                      <a:pt x="393336" y="288658"/>
                    </a:cubicBezTo>
                    <a:cubicBezTo>
                      <a:pt x="413003" y="267088"/>
                      <a:pt x="440917" y="256302"/>
                      <a:pt x="478347" y="256302"/>
                    </a:cubicBezTo>
                    <a:cubicBezTo>
                      <a:pt x="498014" y="256302"/>
                      <a:pt x="517046" y="260109"/>
                      <a:pt x="534175" y="267722"/>
                    </a:cubicBezTo>
                    <a:lnTo>
                      <a:pt x="534175" y="290561"/>
                    </a:lnTo>
                    <a:cubicBezTo>
                      <a:pt x="516412" y="284851"/>
                      <a:pt x="498648" y="281679"/>
                      <a:pt x="479616" y="281679"/>
                    </a:cubicBezTo>
                    <a:cubicBezTo>
                      <a:pt x="449164" y="281679"/>
                      <a:pt x="427594" y="289292"/>
                      <a:pt x="413637" y="305152"/>
                    </a:cubicBezTo>
                    <a:cubicBezTo>
                      <a:pt x="400314" y="320378"/>
                      <a:pt x="393336" y="345755"/>
                      <a:pt x="393336" y="380013"/>
                    </a:cubicBezTo>
                    <a:lnTo>
                      <a:pt x="393336" y="385723"/>
                    </a:lnTo>
                    <a:cubicBezTo>
                      <a:pt x="393336" y="418712"/>
                      <a:pt x="400314" y="443454"/>
                      <a:pt x="414271" y="459314"/>
                    </a:cubicBezTo>
                    <a:cubicBezTo>
                      <a:pt x="427594" y="475175"/>
                      <a:pt x="449164" y="482788"/>
                      <a:pt x="478347" y="482788"/>
                    </a:cubicBezTo>
                    <a:lnTo>
                      <a:pt x="478347" y="482788"/>
                    </a:lnTo>
                    <a:close/>
                    <a:moveTo>
                      <a:pt x="222044" y="23473"/>
                    </a:moveTo>
                    <a:cubicBezTo>
                      <a:pt x="347658" y="23473"/>
                      <a:pt x="432669" y="59635"/>
                      <a:pt x="432669" y="93893"/>
                    </a:cubicBezTo>
                    <a:cubicBezTo>
                      <a:pt x="432669" y="128151"/>
                      <a:pt x="348293" y="164313"/>
                      <a:pt x="222044" y="164313"/>
                    </a:cubicBezTo>
                    <a:cubicBezTo>
                      <a:pt x="97700" y="164313"/>
                      <a:pt x="23473" y="128786"/>
                      <a:pt x="23473" y="93893"/>
                    </a:cubicBezTo>
                    <a:cubicBezTo>
                      <a:pt x="22839" y="59000"/>
                      <a:pt x="97700" y="23473"/>
                      <a:pt x="222044" y="23473"/>
                    </a:cubicBezTo>
                    <a:lnTo>
                      <a:pt x="222044" y="23473"/>
                    </a:lnTo>
                    <a:close/>
                    <a:moveTo>
                      <a:pt x="432669" y="596348"/>
                    </a:moveTo>
                    <a:cubicBezTo>
                      <a:pt x="432669" y="629972"/>
                      <a:pt x="348293" y="666767"/>
                      <a:pt x="222044" y="666767"/>
                    </a:cubicBezTo>
                    <a:cubicBezTo>
                      <a:pt x="124345" y="666767"/>
                      <a:pt x="23473" y="640757"/>
                      <a:pt x="23473" y="596348"/>
                    </a:cubicBezTo>
                    <a:lnTo>
                      <a:pt x="23473" y="478347"/>
                    </a:lnTo>
                    <a:cubicBezTo>
                      <a:pt x="58366" y="508164"/>
                      <a:pt x="129420" y="526562"/>
                      <a:pt x="222044" y="526562"/>
                    </a:cubicBezTo>
                    <a:cubicBezTo>
                      <a:pt x="269625" y="526562"/>
                      <a:pt x="315303" y="521487"/>
                      <a:pt x="353368" y="511971"/>
                    </a:cubicBezTo>
                    <a:lnTo>
                      <a:pt x="347658" y="489132"/>
                    </a:lnTo>
                    <a:cubicBezTo>
                      <a:pt x="311497" y="498014"/>
                      <a:pt x="267722" y="503089"/>
                      <a:pt x="222044" y="503089"/>
                    </a:cubicBezTo>
                    <a:cubicBezTo>
                      <a:pt x="124345" y="503089"/>
                      <a:pt x="23473" y="477078"/>
                      <a:pt x="23473" y="433304"/>
                    </a:cubicBezTo>
                    <a:lnTo>
                      <a:pt x="23473" y="313400"/>
                    </a:lnTo>
                    <a:cubicBezTo>
                      <a:pt x="58366" y="343852"/>
                      <a:pt x="130689" y="362249"/>
                      <a:pt x="222044" y="362249"/>
                    </a:cubicBezTo>
                    <a:cubicBezTo>
                      <a:pt x="269625" y="362249"/>
                      <a:pt x="315303" y="357174"/>
                      <a:pt x="353368" y="347658"/>
                    </a:cubicBezTo>
                    <a:lnTo>
                      <a:pt x="347658" y="324819"/>
                    </a:lnTo>
                    <a:cubicBezTo>
                      <a:pt x="311497" y="334336"/>
                      <a:pt x="267722" y="338776"/>
                      <a:pt x="222044" y="338776"/>
                    </a:cubicBezTo>
                    <a:cubicBezTo>
                      <a:pt x="97700" y="338776"/>
                      <a:pt x="23473" y="303249"/>
                      <a:pt x="23473" y="268356"/>
                    </a:cubicBezTo>
                    <a:lnTo>
                      <a:pt x="23473" y="137668"/>
                    </a:lnTo>
                    <a:cubicBezTo>
                      <a:pt x="58366" y="168119"/>
                      <a:pt x="130689" y="186517"/>
                      <a:pt x="222044" y="186517"/>
                    </a:cubicBezTo>
                    <a:cubicBezTo>
                      <a:pt x="307056" y="186517"/>
                      <a:pt x="392701" y="169388"/>
                      <a:pt x="432669" y="136399"/>
                    </a:cubicBezTo>
                    <a:lnTo>
                      <a:pt x="432669" y="175098"/>
                    </a:lnTo>
                    <a:lnTo>
                      <a:pt x="456143" y="175098"/>
                    </a:lnTo>
                    <a:lnTo>
                      <a:pt x="456143" y="93259"/>
                    </a:lnTo>
                    <a:cubicBezTo>
                      <a:pt x="456143" y="31721"/>
                      <a:pt x="338776" y="0"/>
                      <a:pt x="222044" y="0"/>
                    </a:cubicBezTo>
                    <a:cubicBezTo>
                      <a:pt x="91355" y="0"/>
                      <a:pt x="0" y="38699"/>
                      <a:pt x="0" y="93259"/>
                    </a:cubicBezTo>
                    <a:lnTo>
                      <a:pt x="0" y="596348"/>
                    </a:lnTo>
                    <a:cubicBezTo>
                      <a:pt x="0" y="652176"/>
                      <a:pt x="89452" y="689607"/>
                      <a:pt x="222044" y="689607"/>
                    </a:cubicBezTo>
                    <a:cubicBezTo>
                      <a:pt x="338142" y="689607"/>
                      <a:pt x="456143" y="657251"/>
                      <a:pt x="456143" y="596348"/>
                    </a:cubicBezTo>
                    <a:lnTo>
                      <a:pt x="456143" y="572875"/>
                    </a:lnTo>
                    <a:lnTo>
                      <a:pt x="432669" y="572875"/>
                    </a:lnTo>
                    <a:lnTo>
                      <a:pt x="432669" y="596348"/>
                    </a:lnTo>
                    <a:close/>
                  </a:path>
                </a:pathLst>
              </a:custGeom>
              <a:solidFill>
                <a:srgbClr val="FBD8BF"/>
              </a:solidFill>
              <a:ln w="27432" cap="flat">
                <a:noFill/>
                <a:prstDash val="solid"/>
                <a:round/>
              </a:ln>
            </p:spPr>
            <p:txBody>
              <a:bodyPr lIns="0" tIns="0" rIns="0" bIns="0" rtlCol="0" anchor="ctr"/>
              <a:lstStyle/>
              <a:p>
                <a:pPr algn="ctr" defTabSz="634975">
                  <a:defRPr/>
                </a:pPr>
                <a:endParaRPr lang="en-US" sz="1185" kern="0">
                  <a:solidFill>
                    <a:srgbClr val="03023F"/>
                  </a:solidFill>
                  <a:latin typeface="Amazon Ember" panose="020F0502020204030204"/>
                  <a:ea typeface="Amazon Ember" panose="020B0603020204020204" pitchFamily="34" charset="0"/>
                  <a:cs typeface="Amazon Ember" panose="020B0603020204020204" pitchFamily="34" charset="0"/>
                </a:endParaRPr>
              </a:p>
            </p:txBody>
          </p:sp>
          <p:sp>
            <p:nvSpPr>
              <p:cNvPr id="18" name="Title 1">
                <a:extLst>
                  <a:ext uri="{FF2B5EF4-FFF2-40B4-BE49-F238E27FC236}">
                    <a16:creationId xmlns:a16="http://schemas.microsoft.com/office/drawing/2014/main" id="{A5DF740C-3F7C-62E8-B5DB-1A840CD74148}"/>
                  </a:ext>
                </a:extLst>
              </p:cNvPr>
              <p:cNvSpPr txBox="1">
                <a:spLocks/>
              </p:cNvSpPr>
              <p:nvPr/>
            </p:nvSpPr>
            <p:spPr>
              <a:xfrm>
                <a:off x="8586100" y="4455446"/>
                <a:ext cx="1371600" cy="182880"/>
              </a:xfrm>
              <a:prstGeom prst="rect">
                <a:avLst/>
              </a:prstGeom>
            </p:spPr>
            <p:txBody>
              <a:bodyPr lIns="0" tIns="0" rIns="0" bIns="0">
                <a:noAutofit/>
              </a:bodyPr>
              <a:lstStyle>
                <a:defPPr>
                  <a:defRPr lang="en-US"/>
                </a:defPPr>
                <a:lvl1pPr marL="63500" indent="-63500" algn="ctr" defTabSz="1121864" eaLnBrk="1" latinLnBrk="0" hangingPunct="1">
                  <a:lnSpc>
                    <a:spcPct val="87000"/>
                  </a:lnSpc>
                  <a:spcBef>
                    <a:spcPts val="0"/>
                  </a:spcBef>
                  <a:spcAft>
                    <a:spcPts val="614"/>
                  </a:spcAft>
                  <a:buSzPct val="90000"/>
                  <a:buFontTx/>
                  <a:buChar char="​"/>
                  <a:tabLst>
                    <a:tab pos="6456363" algn="l"/>
                  </a:tabLst>
                  <a:defRPr sz="1600" cap="all" spc="300">
                    <a:solidFill>
                      <a:srgbClr val="1BA9F6"/>
                    </a:solidFill>
                    <a:latin typeface="Amazon Ember Medium" panose="020B0603020204020204" pitchFamily="34" charset="0"/>
                    <a:ea typeface="Amazon Ember Medium" panose="020B0603020204020204" pitchFamily="34" charset="0"/>
                    <a:cs typeface="Amazon Ember Medium" panose="020B0603020204020204" pitchFamily="34" charset="0"/>
                  </a:defRPr>
                </a:lvl1pPr>
              </a:lstStyle>
              <a:p>
                <a:pPr fontAlgn="base">
                  <a:lnSpc>
                    <a:spcPct val="100000"/>
                  </a:lnSpc>
                  <a:spcAft>
                    <a:spcPts val="0"/>
                  </a:spcAft>
                  <a:defRPr/>
                </a:pPr>
                <a:r>
                  <a:rPr lang="en-US" sz="1000" kern="0" cap="none" spc="0" dirty="0">
                    <a:solidFill>
                      <a:srgbClr val="FFFFFF"/>
                    </a:solidFill>
                  </a:rPr>
                  <a:t>Amazon </a:t>
                </a:r>
                <a:r>
                  <a:rPr lang="en-US" sz="1000" kern="0" cap="none" spc="0" dirty="0" err="1">
                    <a:solidFill>
                      <a:srgbClr val="FFFFFF"/>
                    </a:solidFill>
                  </a:rPr>
                  <a:t>Keyspaces</a:t>
                </a:r>
                <a:endParaRPr lang="en-US" sz="1000" kern="0" cap="none" spc="0" dirty="0">
                  <a:solidFill>
                    <a:srgbClr val="FFFFFF"/>
                  </a:solidFill>
                </a:endParaRPr>
              </a:p>
            </p:txBody>
          </p:sp>
        </p:grpSp>
        <p:grpSp>
          <p:nvGrpSpPr>
            <p:cNvPr id="12" name="Group 11">
              <a:extLst>
                <a:ext uri="{FF2B5EF4-FFF2-40B4-BE49-F238E27FC236}">
                  <a16:creationId xmlns:a16="http://schemas.microsoft.com/office/drawing/2014/main" id="{ACB53DA2-7C08-20B1-7CDF-C9174B776FB6}"/>
                </a:ext>
              </a:extLst>
            </p:cNvPr>
            <p:cNvGrpSpPr/>
            <p:nvPr/>
          </p:nvGrpSpPr>
          <p:grpSpPr>
            <a:xfrm>
              <a:off x="6996531" y="3686876"/>
              <a:ext cx="1371600" cy="951450"/>
              <a:chOff x="6996531" y="3686876"/>
              <a:chExt cx="1371600" cy="951450"/>
            </a:xfrm>
          </p:grpSpPr>
          <p:sp>
            <p:nvSpPr>
              <p:cNvPr id="13" name="Title 1">
                <a:extLst>
                  <a:ext uri="{FF2B5EF4-FFF2-40B4-BE49-F238E27FC236}">
                    <a16:creationId xmlns:a16="http://schemas.microsoft.com/office/drawing/2014/main" id="{C62457A0-88C1-C6CA-933D-8D48214A9624}"/>
                  </a:ext>
                </a:extLst>
              </p:cNvPr>
              <p:cNvSpPr txBox="1">
                <a:spLocks/>
              </p:cNvSpPr>
              <p:nvPr/>
            </p:nvSpPr>
            <p:spPr>
              <a:xfrm>
                <a:off x="6996531" y="3686876"/>
                <a:ext cx="1371600" cy="182880"/>
              </a:xfrm>
              <a:prstGeom prst="rect">
                <a:avLst/>
              </a:prstGeom>
            </p:spPr>
            <p:txBody>
              <a:bodyPr>
                <a:noAutofit/>
              </a:bodyPr>
              <a:lstStyle>
                <a:lvl1pPr algn="ctr" defTabSz="914400" rtl="0" eaLnBrk="1" latinLnBrk="0" hangingPunct="1">
                  <a:lnSpc>
                    <a:spcPct val="90000"/>
                  </a:lnSpc>
                  <a:spcBef>
                    <a:spcPct val="0"/>
                  </a:spcBef>
                  <a:buNone/>
                  <a:defRPr sz="12500" kern="1200">
                    <a:solidFill>
                      <a:srgbClr val="FFFFFF"/>
                    </a:solidFill>
                    <a:latin typeface="Amazon Ember Thin"/>
                    <a:ea typeface="Amazon Ember Thin"/>
                    <a:cs typeface="Amazon Ember Thin"/>
                    <a:sym typeface="Amazon Ember Thin"/>
                  </a:defRPr>
                </a:lvl1pPr>
              </a:lstStyle>
              <a:p>
                <a:pPr defTabSz="321118" fontAlgn="base">
                  <a:spcAft>
                    <a:spcPct val="0"/>
                  </a:spcAft>
                  <a:defRPr/>
                </a:pPr>
                <a:r>
                  <a:rPr lang="en-US" sz="1000" spc="119" dirty="0">
                    <a:solidFill>
                      <a:srgbClr val="10DFFF"/>
                    </a:solidFill>
                    <a:latin typeface="Amazon Ember Display" panose="020F0603020204020204" pitchFamily="34" charset="0"/>
                    <a:ea typeface="Amazon Ember Display" panose="020F0603020204020204" pitchFamily="34" charset="0"/>
                    <a:cs typeface="Amazon Ember Display" panose="020F0603020204020204" pitchFamily="34" charset="0"/>
                  </a:rPr>
                  <a:t>MEMORY</a:t>
                </a:r>
              </a:p>
            </p:txBody>
          </p:sp>
          <p:sp>
            <p:nvSpPr>
              <p:cNvPr id="14" name="Title 1">
                <a:extLst>
                  <a:ext uri="{FF2B5EF4-FFF2-40B4-BE49-F238E27FC236}">
                    <a16:creationId xmlns:a16="http://schemas.microsoft.com/office/drawing/2014/main" id="{DFBB25B8-0CEF-ED9E-69B9-75109F013325}"/>
                  </a:ext>
                </a:extLst>
              </p:cNvPr>
              <p:cNvSpPr txBox="1">
                <a:spLocks/>
              </p:cNvSpPr>
              <p:nvPr/>
            </p:nvSpPr>
            <p:spPr>
              <a:xfrm>
                <a:off x="6996531" y="4455446"/>
                <a:ext cx="1371600" cy="182880"/>
              </a:xfrm>
              <a:prstGeom prst="rect">
                <a:avLst/>
              </a:prstGeom>
            </p:spPr>
            <p:txBody>
              <a:bodyPr lIns="0" tIns="0" rIns="0" bIns="0">
                <a:noAutofit/>
              </a:bodyPr>
              <a:lstStyle>
                <a:defPPr>
                  <a:defRPr lang="en-US"/>
                </a:defPPr>
                <a:lvl1pPr marL="63500" indent="-63500" algn="ctr" defTabSz="1121864" eaLnBrk="1" latinLnBrk="0" hangingPunct="1">
                  <a:lnSpc>
                    <a:spcPct val="87000"/>
                  </a:lnSpc>
                  <a:spcBef>
                    <a:spcPts val="0"/>
                  </a:spcBef>
                  <a:spcAft>
                    <a:spcPts val="614"/>
                  </a:spcAft>
                  <a:buSzPct val="90000"/>
                  <a:buFontTx/>
                  <a:buChar char="​"/>
                  <a:tabLst>
                    <a:tab pos="6456363" algn="l"/>
                  </a:tabLst>
                  <a:defRPr sz="1600" cap="all" spc="300">
                    <a:solidFill>
                      <a:srgbClr val="1BA9F6"/>
                    </a:solidFill>
                    <a:latin typeface="Amazon Ember Medium" panose="020B0603020204020204" pitchFamily="34" charset="0"/>
                    <a:ea typeface="Amazon Ember Medium" panose="020B0603020204020204" pitchFamily="34" charset="0"/>
                    <a:cs typeface="Amazon Ember Medium" panose="020B0603020204020204" pitchFamily="34" charset="0"/>
                  </a:defRPr>
                </a:lvl1pPr>
              </a:lstStyle>
              <a:p>
                <a:pPr fontAlgn="base">
                  <a:lnSpc>
                    <a:spcPct val="100000"/>
                  </a:lnSpc>
                  <a:spcAft>
                    <a:spcPts val="0"/>
                  </a:spcAft>
                  <a:defRPr/>
                </a:pPr>
                <a:r>
                  <a:rPr lang="en-US" sz="1000" kern="0" cap="none" spc="0" dirty="0">
                    <a:solidFill>
                      <a:srgbClr val="FFFFFF"/>
                    </a:solidFill>
                  </a:rPr>
                  <a:t>Amazon  MemoryDB</a:t>
                </a:r>
              </a:p>
            </p:txBody>
          </p:sp>
          <p:sp>
            <p:nvSpPr>
              <p:cNvPr id="15" name="Freeform: Shape 88">
                <a:extLst>
                  <a:ext uri="{FF2B5EF4-FFF2-40B4-BE49-F238E27FC236}">
                    <a16:creationId xmlns:a16="http://schemas.microsoft.com/office/drawing/2014/main" id="{A863087B-53BB-FB9D-C9F6-AE49295281FB}"/>
                  </a:ext>
                </a:extLst>
              </p:cNvPr>
              <p:cNvSpPr/>
              <p:nvPr/>
            </p:nvSpPr>
            <p:spPr>
              <a:xfrm>
                <a:off x="7475415" y="3904594"/>
                <a:ext cx="413833" cy="490894"/>
              </a:xfrm>
              <a:custGeom>
                <a:avLst/>
                <a:gdLst>
                  <a:gd name="connsiteX0" fmla="*/ 24108 w 726306"/>
                  <a:gd name="connsiteY0" fmla="*/ 661714 h 861554"/>
                  <a:gd name="connsiteX1" fmla="*/ 24108 w 726306"/>
                  <a:gd name="connsiteY1" fmla="*/ 765123 h 861554"/>
                  <a:gd name="connsiteX2" fmla="*/ 229023 w 726306"/>
                  <a:gd name="connsiteY2" fmla="*/ 837446 h 861554"/>
                  <a:gd name="connsiteX3" fmla="*/ 433938 w 726306"/>
                  <a:gd name="connsiteY3" fmla="*/ 765123 h 861554"/>
                  <a:gd name="connsiteX4" fmla="*/ 433938 w 726306"/>
                  <a:gd name="connsiteY4" fmla="*/ 661714 h 861554"/>
                  <a:gd name="connsiteX5" fmla="*/ 229023 w 726306"/>
                  <a:gd name="connsiteY5" fmla="*/ 713736 h 861554"/>
                  <a:gd name="connsiteX6" fmla="*/ 24108 w 726306"/>
                  <a:gd name="connsiteY6" fmla="*/ 661714 h 861554"/>
                  <a:gd name="connsiteX7" fmla="*/ 24108 w 726306"/>
                  <a:gd name="connsiteY7" fmla="*/ 495498 h 861554"/>
                  <a:gd name="connsiteX8" fmla="*/ 24108 w 726306"/>
                  <a:gd name="connsiteY8" fmla="*/ 616671 h 861554"/>
                  <a:gd name="connsiteX9" fmla="*/ 229023 w 726306"/>
                  <a:gd name="connsiteY9" fmla="*/ 688994 h 861554"/>
                  <a:gd name="connsiteX10" fmla="*/ 433938 w 726306"/>
                  <a:gd name="connsiteY10" fmla="*/ 616671 h 861554"/>
                  <a:gd name="connsiteX11" fmla="*/ 433938 w 726306"/>
                  <a:gd name="connsiteY11" fmla="*/ 495498 h 861554"/>
                  <a:gd name="connsiteX12" fmla="*/ 229023 w 726306"/>
                  <a:gd name="connsiteY12" fmla="*/ 547520 h 861554"/>
                  <a:gd name="connsiteX13" fmla="*/ 24108 w 726306"/>
                  <a:gd name="connsiteY13" fmla="*/ 495498 h 861554"/>
                  <a:gd name="connsiteX14" fmla="*/ 24108 w 726306"/>
                  <a:gd name="connsiteY14" fmla="*/ 326744 h 861554"/>
                  <a:gd name="connsiteX15" fmla="*/ 24108 w 726306"/>
                  <a:gd name="connsiteY15" fmla="*/ 451089 h 861554"/>
                  <a:gd name="connsiteX16" fmla="*/ 229023 w 726306"/>
                  <a:gd name="connsiteY16" fmla="*/ 523412 h 861554"/>
                  <a:gd name="connsiteX17" fmla="*/ 433938 w 726306"/>
                  <a:gd name="connsiteY17" fmla="*/ 451089 h 861554"/>
                  <a:gd name="connsiteX18" fmla="*/ 433938 w 726306"/>
                  <a:gd name="connsiteY18" fmla="*/ 326744 h 861554"/>
                  <a:gd name="connsiteX19" fmla="*/ 229023 w 726306"/>
                  <a:gd name="connsiteY19" fmla="*/ 378766 h 861554"/>
                  <a:gd name="connsiteX20" fmla="*/ 24108 w 726306"/>
                  <a:gd name="connsiteY20" fmla="*/ 326744 h 861554"/>
                  <a:gd name="connsiteX21" fmla="*/ 229023 w 726306"/>
                  <a:gd name="connsiteY21" fmla="*/ 210647 h 861554"/>
                  <a:gd name="connsiteX22" fmla="*/ 24108 w 726306"/>
                  <a:gd name="connsiteY22" fmla="*/ 282970 h 861554"/>
                  <a:gd name="connsiteX23" fmla="*/ 229023 w 726306"/>
                  <a:gd name="connsiteY23" fmla="*/ 355293 h 861554"/>
                  <a:gd name="connsiteX24" fmla="*/ 433938 w 726306"/>
                  <a:gd name="connsiteY24" fmla="*/ 282970 h 861554"/>
                  <a:gd name="connsiteX25" fmla="*/ 229023 w 726306"/>
                  <a:gd name="connsiteY25" fmla="*/ 210647 h 861554"/>
                  <a:gd name="connsiteX26" fmla="*/ 229023 w 726306"/>
                  <a:gd name="connsiteY26" fmla="*/ 186539 h 861554"/>
                  <a:gd name="connsiteX27" fmla="*/ 458046 w 726306"/>
                  <a:gd name="connsiteY27" fmla="*/ 282970 h 861554"/>
                  <a:gd name="connsiteX28" fmla="*/ 458046 w 726306"/>
                  <a:gd name="connsiteY28" fmla="*/ 765123 h 861554"/>
                  <a:gd name="connsiteX29" fmla="*/ 229023 w 726306"/>
                  <a:gd name="connsiteY29" fmla="*/ 861554 h 861554"/>
                  <a:gd name="connsiteX30" fmla="*/ 0 w 726306"/>
                  <a:gd name="connsiteY30" fmla="*/ 765123 h 861554"/>
                  <a:gd name="connsiteX31" fmla="*/ 0 w 726306"/>
                  <a:gd name="connsiteY31" fmla="*/ 282970 h 861554"/>
                  <a:gd name="connsiteX32" fmla="*/ 229023 w 726306"/>
                  <a:gd name="connsiteY32" fmla="*/ 186539 h 861554"/>
                  <a:gd name="connsiteX33" fmla="*/ 271435 w 726306"/>
                  <a:gd name="connsiteY33" fmla="*/ 0 h 861554"/>
                  <a:gd name="connsiteX34" fmla="*/ 291651 w 726306"/>
                  <a:gd name="connsiteY34" fmla="*/ 0 h 861554"/>
                  <a:gd name="connsiteX35" fmla="*/ 291651 w 726306"/>
                  <a:gd name="connsiteY35" fmla="*/ 60650 h 861554"/>
                  <a:gd name="connsiteX36" fmla="*/ 352301 w 726306"/>
                  <a:gd name="connsiteY36" fmla="*/ 60650 h 861554"/>
                  <a:gd name="connsiteX37" fmla="*/ 352301 w 726306"/>
                  <a:gd name="connsiteY37" fmla="*/ 0 h 861554"/>
                  <a:gd name="connsiteX38" fmla="*/ 372517 w 726306"/>
                  <a:gd name="connsiteY38" fmla="*/ 0 h 861554"/>
                  <a:gd name="connsiteX39" fmla="*/ 372517 w 726306"/>
                  <a:gd name="connsiteY39" fmla="*/ 60650 h 861554"/>
                  <a:gd name="connsiteX40" fmla="*/ 433167 w 726306"/>
                  <a:gd name="connsiteY40" fmla="*/ 60650 h 861554"/>
                  <a:gd name="connsiteX41" fmla="*/ 433167 w 726306"/>
                  <a:gd name="connsiteY41" fmla="*/ 0 h 861554"/>
                  <a:gd name="connsiteX42" fmla="*/ 453383 w 726306"/>
                  <a:gd name="connsiteY42" fmla="*/ 0 h 861554"/>
                  <a:gd name="connsiteX43" fmla="*/ 453383 w 726306"/>
                  <a:gd name="connsiteY43" fmla="*/ 60650 h 861554"/>
                  <a:gd name="connsiteX44" fmla="*/ 514033 w 726306"/>
                  <a:gd name="connsiteY44" fmla="*/ 60650 h 861554"/>
                  <a:gd name="connsiteX45" fmla="*/ 514033 w 726306"/>
                  <a:gd name="connsiteY45" fmla="*/ 0 h 861554"/>
                  <a:gd name="connsiteX46" fmla="*/ 534249 w 726306"/>
                  <a:gd name="connsiteY46" fmla="*/ 0 h 861554"/>
                  <a:gd name="connsiteX47" fmla="*/ 534249 w 726306"/>
                  <a:gd name="connsiteY47" fmla="*/ 60650 h 861554"/>
                  <a:gd name="connsiteX48" fmla="*/ 594899 w 726306"/>
                  <a:gd name="connsiteY48" fmla="*/ 60650 h 861554"/>
                  <a:gd name="connsiteX49" fmla="*/ 594899 w 726306"/>
                  <a:gd name="connsiteY49" fmla="*/ 0 h 861554"/>
                  <a:gd name="connsiteX50" fmla="*/ 615115 w 726306"/>
                  <a:gd name="connsiteY50" fmla="*/ 0 h 861554"/>
                  <a:gd name="connsiteX51" fmla="*/ 615115 w 726306"/>
                  <a:gd name="connsiteY51" fmla="*/ 60650 h 861554"/>
                  <a:gd name="connsiteX52" fmla="*/ 655548 w 726306"/>
                  <a:gd name="connsiteY52" fmla="*/ 60650 h 861554"/>
                  <a:gd name="connsiteX53" fmla="*/ 665657 w 726306"/>
                  <a:gd name="connsiteY53" fmla="*/ 70758 h 861554"/>
                  <a:gd name="connsiteX54" fmla="*/ 665657 w 726306"/>
                  <a:gd name="connsiteY54" fmla="*/ 111191 h 861554"/>
                  <a:gd name="connsiteX55" fmla="*/ 726306 w 726306"/>
                  <a:gd name="connsiteY55" fmla="*/ 111191 h 861554"/>
                  <a:gd name="connsiteX56" fmla="*/ 726306 w 726306"/>
                  <a:gd name="connsiteY56" fmla="*/ 131407 h 861554"/>
                  <a:gd name="connsiteX57" fmla="*/ 665657 w 726306"/>
                  <a:gd name="connsiteY57" fmla="*/ 131407 h 861554"/>
                  <a:gd name="connsiteX58" fmla="*/ 665657 w 726306"/>
                  <a:gd name="connsiteY58" fmla="*/ 192057 h 861554"/>
                  <a:gd name="connsiteX59" fmla="*/ 726306 w 726306"/>
                  <a:gd name="connsiteY59" fmla="*/ 192057 h 861554"/>
                  <a:gd name="connsiteX60" fmla="*/ 726306 w 726306"/>
                  <a:gd name="connsiteY60" fmla="*/ 212273 h 861554"/>
                  <a:gd name="connsiteX61" fmla="*/ 665657 w 726306"/>
                  <a:gd name="connsiteY61" fmla="*/ 212273 h 861554"/>
                  <a:gd name="connsiteX62" fmla="*/ 665657 w 726306"/>
                  <a:gd name="connsiteY62" fmla="*/ 272923 h 861554"/>
                  <a:gd name="connsiteX63" fmla="*/ 726306 w 726306"/>
                  <a:gd name="connsiteY63" fmla="*/ 272923 h 861554"/>
                  <a:gd name="connsiteX64" fmla="*/ 726306 w 726306"/>
                  <a:gd name="connsiteY64" fmla="*/ 293139 h 861554"/>
                  <a:gd name="connsiteX65" fmla="*/ 665657 w 726306"/>
                  <a:gd name="connsiteY65" fmla="*/ 293139 h 861554"/>
                  <a:gd name="connsiteX66" fmla="*/ 665657 w 726306"/>
                  <a:gd name="connsiteY66" fmla="*/ 353789 h 861554"/>
                  <a:gd name="connsiteX67" fmla="*/ 726306 w 726306"/>
                  <a:gd name="connsiteY67" fmla="*/ 353789 h 861554"/>
                  <a:gd name="connsiteX68" fmla="*/ 726306 w 726306"/>
                  <a:gd name="connsiteY68" fmla="*/ 374005 h 861554"/>
                  <a:gd name="connsiteX69" fmla="*/ 665657 w 726306"/>
                  <a:gd name="connsiteY69" fmla="*/ 374005 h 861554"/>
                  <a:gd name="connsiteX70" fmla="*/ 665657 w 726306"/>
                  <a:gd name="connsiteY70" fmla="*/ 434655 h 861554"/>
                  <a:gd name="connsiteX71" fmla="*/ 726306 w 726306"/>
                  <a:gd name="connsiteY71" fmla="*/ 434655 h 861554"/>
                  <a:gd name="connsiteX72" fmla="*/ 726306 w 726306"/>
                  <a:gd name="connsiteY72" fmla="*/ 454871 h 861554"/>
                  <a:gd name="connsiteX73" fmla="*/ 665657 w 726306"/>
                  <a:gd name="connsiteY73" fmla="*/ 454871 h 861554"/>
                  <a:gd name="connsiteX74" fmla="*/ 665657 w 726306"/>
                  <a:gd name="connsiteY74" fmla="*/ 495304 h 861554"/>
                  <a:gd name="connsiteX75" fmla="*/ 655548 w 726306"/>
                  <a:gd name="connsiteY75" fmla="*/ 505413 h 861554"/>
                  <a:gd name="connsiteX76" fmla="*/ 615115 w 726306"/>
                  <a:gd name="connsiteY76" fmla="*/ 505413 h 861554"/>
                  <a:gd name="connsiteX77" fmla="*/ 615115 w 726306"/>
                  <a:gd name="connsiteY77" fmla="*/ 566062 h 861554"/>
                  <a:gd name="connsiteX78" fmla="*/ 594899 w 726306"/>
                  <a:gd name="connsiteY78" fmla="*/ 566062 h 861554"/>
                  <a:gd name="connsiteX79" fmla="*/ 594899 w 726306"/>
                  <a:gd name="connsiteY79" fmla="*/ 505413 h 861554"/>
                  <a:gd name="connsiteX80" fmla="*/ 534249 w 726306"/>
                  <a:gd name="connsiteY80" fmla="*/ 505413 h 861554"/>
                  <a:gd name="connsiteX81" fmla="*/ 534249 w 726306"/>
                  <a:gd name="connsiteY81" fmla="*/ 566062 h 861554"/>
                  <a:gd name="connsiteX82" fmla="*/ 514033 w 726306"/>
                  <a:gd name="connsiteY82" fmla="*/ 566062 h 861554"/>
                  <a:gd name="connsiteX83" fmla="*/ 514033 w 726306"/>
                  <a:gd name="connsiteY83" fmla="*/ 505413 h 861554"/>
                  <a:gd name="connsiteX84" fmla="*/ 478654 w 726306"/>
                  <a:gd name="connsiteY84" fmla="*/ 505413 h 861554"/>
                  <a:gd name="connsiteX85" fmla="*/ 478654 w 726306"/>
                  <a:gd name="connsiteY85" fmla="*/ 485196 h 861554"/>
                  <a:gd name="connsiteX86" fmla="*/ 645440 w 726306"/>
                  <a:gd name="connsiteY86" fmla="*/ 485196 h 861554"/>
                  <a:gd name="connsiteX87" fmla="*/ 645440 w 726306"/>
                  <a:gd name="connsiteY87" fmla="*/ 80866 h 861554"/>
                  <a:gd name="connsiteX88" fmla="*/ 241110 w 726306"/>
                  <a:gd name="connsiteY88" fmla="*/ 80866 h 861554"/>
                  <a:gd name="connsiteX89" fmla="*/ 241110 w 726306"/>
                  <a:gd name="connsiteY89" fmla="*/ 167659 h 861554"/>
                  <a:gd name="connsiteX90" fmla="*/ 220894 w 726306"/>
                  <a:gd name="connsiteY90" fmla="*/ 167659 h 861554"/>
                  <a:gd name="connsiteX91" fmla="*/ 220894 w 726306"/>
                  <a:gd name="connsiteY91" fmla="*/ 131407 h 861554"/>
                  <a:gd name="connsiteX92" fmla="*/ 160244 w 726306"/>
                  <a:gd name="connsiteY92" fmla="*/ 131407 h 861554"/>
                  <a:gd name="connsiteX93" fmla="*/ 160244 w 726306"/>
                  <a:gd name="connsiteY93" fmla="*/ 111191 h 861554"/>
                  <a:gd name="connsiteX94" fmla="*/ 220894 w 726306"/>
                  <a:gd name="connsiteY94" fmla="*/ 111191 h 861554"/>
                  <a:gd name="connsiteX95" fmla="*/ 220894 w 726306"/>
                  <a:gd name="connsiteY95" fmla="*/ 70758 h 861554"/>
                  <a:gd name="connsiteX96" fmla="*/ 231002 w 726306"/>
                  <a:gd name="connsiteY96" fmla="*/ 60650 h 861554"/>
                  <a:gd name="connsiteX97" fmla="*/ 271435 w 726306"/>
                  <a:gd name="connsiteY97" fmla="*/ 60650 h 861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726306" h="861554">
                    <a:moveTo>
                      <a:pt x="24108" y="661714"/>
                    </a:moveTo>
                    <a:lnTo>
                      <a:pt x="24108" y="765123"/>
                    </a:lnTo>
                    <a:cubicBezTo>
                      <a:pt x="24108" y="799382"/>
                      <a:pt x="108485" y="837446"/>
                      <a:pt x="229023" y="837446"/>
                    </a:cubicBezTo>
                    <a:cubicBezTo>
                      <a:pt x="349561" y="837446"/>
                      <a:pt x="433938" y="798747"/>
                      <a:pt x="433938" y="765123"/>
                    </a:cubicBezTo>
                    <a:lnTo>
                      <a:pt x="433938" y="661714"/>
                    </a:lnTo>
                    <a:cubicBezTo>
                      <a:pt x="397142" y="692800"/>
                      <a:pt x="321013" y="713736"/>
                      <a:pt x="229023" y="713736"/>
                    </a:cubicBezTo>
                    <a:cubicBezTo>
                      <a:pt x="137033" y="713736"/>
                      <a:pt x="60904" y="693435"/>
                      <a:pt x="24108" y="661714"/>
                    </a:cubicBezTo>
                    <a:close/>
                    <a:moveTo>
                      <a:pt x="24108" y="495498"/>
                    </a:moveTo>
                    <a:lnTo>
                      <a:pt x="24108" y="616671"/>
                    </a:lnTo>
                    <a:cubicBezTo>
                      <a:pt x="24108" y="650929"/>
                      <a:pt x="108485" y="688994"/>
                      <a:pt x="229023" y="688994"/>
                    </a:cubicBezTo>
                    <a:cubicBezTo>
                      <a:pt x="349561" y="688994"/>
                      <a:pt x="433938" y="650929"/>
                      <a:pt x="433938" y="616671"/>
                    </a:cubicBezTo>
                    <a:lnTo>
                      <a:pt x="433938" y="495498"/>
                    </a:lnTo>
                    <a:cubicBezTo>
                      <a:pt x="397142" y="526584"/>
                      <a:pt x="321013" y="547520"/>
                      <a:pt x="229023" y="547520"/>
                    </a:cubicBezTo>
                    <a:cubicBezTo>
                      <a:pt x="137033" y="547520"/>
                      <a:pt x="60904" y="527219"/>
                      <a:pt x="24108" y="495498"/>
                    </a:cubicBezTo>
                    <a:close/>
                    <a:moveTo>
                      <a:pt x="24108" y="326744"/>
                    </a:moveTo>
                    <a:lnTo>
                      <a:pt x="24108" y="451089"/>
                    </a:lnTo>
                    <a:cubicBezTo>
                      <a:pt x="24108" y="485347"/>
                      <a:pt x="108485" y="523412"/>
                      <a:pt x="229023" y="523412"/>
                    </a:cubicBezTo>
                    <a:cubicBezTo>
                      <a:pt x="349561" y="523412"/>
                      <a:pt x="433938" y="485347"/>
                      <a:pt x="433938" y="451089"/>
                    </a:cubicBezTo>
                    <a:lnTo>
                      <a:pt x="433938" y="326744"/>
                    </a:lnTo>
                    <a:cubicBezTo>
                      <a:pt x="397142" y="357830"/>
                      <a:pt x="321013" y="378766"/>
                      <a:pt x="229023" y="378766"/>
                    </a:cubicBezTo>
                    <a:cubicBezTo>
                      <a:pt x="137033" y="378766"/>
                      <a:pt x="60904" y="358465"/>
                      <a:pt x="24108" y="326744"/>
                    </a:cubicBezTo>
                    <a:close/>
                    <a:moveTo>
                      <a:pt x="229023" y="210647"/>
                    </a:moveTo>
                    <a:cubicBezTo>
                      <a:pt x="108485" y="210647"/>
                      <a:pt x="24108" y="248711"/>
                      <a:pt x="24108" y="282970"/>
                    </a:cubicBezTo>
                    <a:cubicBezTo>
                      <a:pt x="24108" y="317228"/>
                      <a:pt x="108485" y="355293"/>
                      <a:pt x="229023" y="355293"/>
                    </a:cubicBezTo>
                    <a:cubicBezTo>
                      <a:pt x="349561" y="355293"/>
                      <a:pt x="433938" y="317228"/>
                      <a:pt x="433938" y="282970"/>
                    </a:cubicBezTo>
                    <a:cubicBezTo>
                      <a:pt x="433938" y="248711"/>
                      <a:pt x="349561" y="210647"/>
                      <a:pt x="229023" y="210647"/>
                    </a:cubicBezTo>
                    <a:close/>
                    <a:moveTo>
                      <a:pt x="229023" y="186539"/>
                    </a:moveTo>
                    <a:cubicBezTo>
                      <a:pt x="359712" y="186539"/>
                      <a:pt x="458046" y="227776"/>
                      <a:pt x="458046" y="282970"/>
                    </a:cubicBezTo>
                    <a:lnTo>
                      <a:pt x="458046" y="765123"/>
                    </a:lnTo>
                    <a:cubicBezTo>
                      <a:pt x="458046" y="820317"/>
                      <a:pt x="359712" y="861554"/>
                      <a:pt x="229023" y="861554"/>
                    </a:cubicBezTo>
                    <a:cubicBezTo>
                      <a:pt x="98334" y="861554"/>
                      <a:pt x="0" y="820317"/>
                      <a:pt x="0" y="765123"/>
                    </a:cubicBezTo>
                    <a:lnTo>
                      <a:pt x="0" y="282970"/>
                    </a:lnTo>
                    <a:cubicBezTo>
                      <a:pt x="0" y="227776"/>
                      <a:pt x="98334" y="186539"/>
                      <a:pt x="229023" y="186539"/>
                    </a:cubicBezTo>
                    <a:close/>
                    <a:moveTo>
                      <a:pt x="271435" y="0"/>
                    </a:moveTo>
                    <a:lnTo>
                      <a:pt x="291651" y="0"/>
                    </a:lnTo>
                    <a:lnTo>
                      <a:pt x="291651" y="60650"/>
                    </a:lnTo>
                    <a:lnTo>
                      <a:pt x="352301" y="60650"/>
                    </a:lnTo>
                    <a:lnTo>
                      <a:pt x="352301" y="0"/>
                    </a:lnTo>
                    <a:lnTo>
                      <a:pt x="372517" y="0"/>
                    </a:lnTo>
                    <a:lnTo>
                      <a:pt x="372517" y="60650"/>
                    </a:lnTo>
                    <a:lnTo>
                      <a:pt x="433167" y="60650"/>
                    </a:lnTo>
                    <a:lnTo>
                      <a:pt x="433167" y="0"/>
                    </a:lnTo>
                    <a:lnTo>
                      <a:pt x="453383" y="0"/>
                    </a:lnTo>
                    <a:lnTo>
                      <a:pt x="453383" y="60650"/>
                    </a:lnTo>
                    <a:lnTo>
                      <a:pt x="514033" y="60650"/>
                    </a:lnTo>
                    <a:lnTo>
                      <a:pt x="514033" y="0"/>
                    </a:lnTo>
                    <a:lnTo>
                      <a:pt x="534249" y="0"/>
                    </a:lnTo>
                    <a:lnTo>
                      <a:pt x="534249" y="60650"/>
                    </a:lnTo>
                    <a:lnTo>
                      <a:pt x="594899" y="60650"/>
                    </a:lnTo>
                    <a:lnTo>
                      <a:pt x="594899" y="0"/>
                    </a:lnTo>
                    <a:lnTo>
                      <a:pt x="615115" y="0"/>
                    </a:lnTo>
                    <a:lnTo>
                      <a:pt x="615115" y="60650"/>
                    </a:lnTo>
                    <a:lnTo>
                      <a:pt x="655548" y="60650"/>
                    </a:lnTo>
                    <a:cubicBezTo>
                      <a:pt x="661401" y="60650"/>
                      <a:pt x="665657" y="65438"/>
                      <a:pt x="665657" y="70758"/>
                    </a:cubicBezTo>
                    <a:lnTo>
                      <a:pt x="665657" y="111191"/>
                    </a:lnTo>
                    <a:lnTo>
                      <a:pt x="726306" y="111191"/>
                    </a:lnTo>
                    <a:lnTo>
                      <a:pt x="726306" y="131407"/>
                    </a:lnTo>
                    <a:lnTo>
                      <a:pt x="665657" y="131407"/>
                    </a:lnTo>
                    <a:lnTo>
                      <a:pt x="665657" y="192057"/>
                    </a:lnTo>
                    <a:lnTo>
                      <a:pt x="726306" y="192057"/>
                    </a:lnTo>
                    <a:lnTo>
                      <a:pt x="726306" y="212273"/>
                    </a:lnTo>
                    <a:lnTo>
                      <a:pt x="665657" y="212273"/>
                    </a:lnTo>
                    <a:lnTo>
                      <a:pt x="665657" y="272923"/>
                    </a:lnTo>
                    <a:lnTo>
                      <a:pt x="726306" y="272923"/>
                    </a:lnTo>
                    <a:lnTo>
                      <a:pt x="726306" y="293139"/>
                    </a:lnTo>
                    <a:lnTo>
                      <a:pt x="665657" y="293139"/>
                    </a:lnTo>
                    <a:lnTo>
                      <a:pt x="665657" y="353789"/>
                    </a:lnTo>
                    <a:lnTo>
                      <a:pt x="726306" y="353789"/>
                    </a:lnTo>
                    <a:lnTo>
                      <a:pt x="726306" y="374005"/>
                    </a:lnTo>
                    <a:lnTo>
                      <a:pt x="665657" y="374005"/>
                    </a:lnTo>
                    <a:lnTo>
                      <a:pt x="665657" y="434655"/>
                    </a:lnTo>
                    <a:lnTo>
                      <a:pt x="726306" y="434655"/>
                    </a:lnTo>
                    <a:lnTo>
                      <a:pt x="726306" y="454871"/>
                    </a:lnTo>
                    <a:lnTo>
                      <a:pt x="665657" y="454871"/>
                    </a:lnTo>
                    <a:lnTo>
                      <a:pt x="665657" y="495304"/>
                    </a:lnTo>
                    <a:cubicBezTo>
                      <a:pt x="665657" y="500625"/>
                      <a:pt x="661401" y="505413"/>
                      <a:pt x="655548" y="505413"/>
                    </a:cubicBezTo>
                    <a:lnTo>
                      <a:pt x="615115" y="505413"/>
                    </a:lnTo>
                    <a:lnTo>
                      <a:pt x="615115" y="566062"/>
                    </a:lnTo>
                    <a:lnTo>
                      <a:pt x="594899" y="566062"/>
                    </a:lnTo>
                    <a:lnTo>
                      <a:pt x="594899" y="505413"/>
                    </a:lnTo>
                    <a:lnTo>
                      <a:pt x="534249" y="505413"/>
                    </a:lnTo>
                    <a:lnTo>
                      <a:pt x="534249" y="566062"/>
                    </a:lnTo>
                    <a:lnTo>
                      <a:pt x="514033" y="566062"/>
                    </a:lnTo>
                    <a:lnTo>
                      <a:pt x="514033" y="505413"/>
                    </a:lnTo>
                    <a:lnTo>
                      <a:pt x="478654" y="505413"/>
                    </a:lnTo>
                    <a:lnTo>
                      <a:pt x="478654" y="485196"/>
                    </a:lnTo>
                    <a:lnTo>
                      <a:pt x="645440" y="485196"/>
                    </a:lnTo>
                    <a:lnTo>
                      <a:pt x="645440" y="80866"/>
                    </a:lnTo>
                    <a:lnTo>
                      <a:pt x="241110" y="80866"/>
                    </a:lnTo>
                    <a:lnTo>
                      <a:pt x="241110" y="167659"/>
                    </a:lnTo>
                    <a:lnTo>
                      <a:pt x="220894" y="167659"/>
                    </a:lnTo>
                    <a:lnTo>
                      <a:pt x="220894" y="131407"/>
                    </a:lnTo>
                    <a:lnTo>
                      <a:pt x="160244" y="131407"/>
                    </a:lnTo>
                    <a:lnTo>
                      <a:pt x="160244" y="111191"/>
                    </a:lnTo>
                    <a:lnTo>
                      <a:pt x="220894" y="111191"/>
                    </a:lnTo>
                    <a:lnTo>
                      <a:pt x="220894" y="70758"/>
                    </a:lnTo>
                    <a:cubicBezTo>
                      <a:pt x="220894" y="65438"/>
                      <a:pt x="225150" y="60650"/>
                      <a:pt x="231002" y="60650"/>
                    </a:cubicBezTo>
                    <a:lnTo>
                      <a:pt x="271435" y="60650"/>
                    </a:lnTo>
                    <a:close/>
                  </a:path>
                </a:pathLst>
              </a:custGeom>
              <a:solidFill>
                <a:srgbClr val="FBD8BF"/>
              </a:solidFill>
              <a:ln w="27432" cap="flat">
                <a:noFill/>
                <a:prstDash val="solid"/>
                <a:round/>
              </a:ln>
            </p:spPr>
            <p:txBody>
              <a:bodyPr lIns="0" tIns="0" rIns="0" bIns="0" rtlCol="0" anchor="ctr"/>
              <a:lstStyle/>
              <a:p>
                <a:pPr algn="ctr" defTabSz="634975">
                  <a:defRPr/>
                </a:pPr>
                <a:endParaRPr lang="en-US" sz="1185" kern="0">
                  <a:solidFill>
                    <a:srgbClr val="03023F"/>
                  </a:solidFill>
                  <a:latin typeface="Amazon Ember" panose="020F0502020204030204"/>
                  <a:ea typeface="Amazon Ember" panose="020B0603020204020204" pitchFamily="34" charset="0"/>
                  <a:cs typeface="Amazon Ember" panose="020B0603020204020204" pitchFamily="34" charset="0"/>
                </a:endParaRPr>
              </a:p>
            </p:txBody>
          </p:sp>
        </p:grpSp>
      </p:grpSp>
      <p:grpSp>
        <p:nvGrpSpPr>
          <p:cNvPr id="37" name="Group 36">
            <a:extLst>
              <a:ext uri="{FF2B5EF4-FFF2-40B4-BE49-F238E27FC236}">
                <a16:creationId xmlns:a16="http://schemas.microsoft.com/office/drawing/2014/main" id="{10C4CBF6-A17A-A7EF-ED34-E71D9A291F95}"/>
              </a:ext>
            </a:extLst>
          </p:cNvPr>
          <p:cNvGrpSpPr/>
          <p:nvPr/>
        </p:nvGrpSpPr>
        <p:grpSpPr>
          <a:xfrm>
            <a:off x="970659" y="2583214"/>
            <a:ext cx="921085" cy="1691572"/>
            <a:chOff x="652101" y="2738048"/>
            <a:chExt cx="921085" cy="1691572"/>
          </a:xfrm>
        </p:grpSpPr>
        <p:sp>
          <p:nvSpPr>
            <p:cNvPr id="38" name="Freeform: Shape 90">
              <a:extLst>
                <a:ext uri="{FF2B5EF4-FFF2-40B4-BE49-F238E27FC236}">
                  <a16:creationId xmlns:a16="http://schemas.microsoft.com/office/drawing/2014/main" id="{01E86576-F6C4-FE52-4CEB-9057DFF90AF5}"/>
                </a:ext>
              </a:extLst>
            </p:cNvPr>
            <p:cNvSpPr>
              <a:spLocks noChangeAspect="1"/>
            </p:cNvSpPr>
            <p:nvPr/>
          </p:nvSpPr>
          <p:spPr>
            <a:xfrm>
              <a:off x="700241" y="2738048"/>
              <a:ext cx="824808" cy="824029"/>
            </a:xfrm>
            <a:custGeom>
              <a:avLst/>
              <a:gdLst>
                <a:gd name="connsiteX0" fmla="*/ 41871 w 675649"/>
                <a:gd name="connsiteY0" fmla="*/ 24108 h 675014"/>
                <a:gd name="connsiteX1" fmla="*/ 154162 w 675649"/>
                <a:gd name="connsiteY1" fmla="*/ 136399 h 675014"/>
                <a:gd name="connsiteX2" fmla="*/ 137033 w 675649"/>
                <a:gd name="connsiteY2" fmla="*/ 153528 h 675014"/>
                <a:gd name="connsiteX3" fmla="*/ 24742 w 675649"/>
                <a:gd name="connsiteY3" fmla="*/ 41237 h 675014"/>
                <a:gd name="connsiteX4" fmla="*/ 24742 w 675649"/>
                <a:gd name="connsiteY4" fmla="*/ 132592 h 675014"/>
                <a:gd name="connsiteX5" fmla="*/ 634 w 675649"/>
                <a:gd name="connsiteY5" fmla="*/ 132592 h 675014"/>
                <a:gd name="connsiteX6" fmla="*/ 634 w 675649"/>
                <a:gd name="connsiteY6" fmla="*/ 12054 h 675014"/>
                <a:gd name="connsiteX7" fmla="*/ 12688 w 675649"/>
                <a:gd name="connsiteY7" fmla="*/ 0 h 675014"/>
                <a:gd name="connsiteX8" fmla="*/ 133227 w 675649"/>
                <a:gd name="connsiteY8" fmla="*/ 0 h 675014"/>
                <a:gd name="connsiteX9" fmla="*/ 133227 w 675649"/>
                <a:gd name="connsiteY9" fmla="*/ 24108 h 675014"/>
                <a:gd name="connsiteX10" fmla="*/ 41871 w 675649"/>
                <a:gd name="connsiteY10" fmla="*/ 24108 h 675014"/>
                <a:gd name="connsiteX11" fmla="*/ 675649 w 675649"/>
                <a:gd name="connsiteY11" fmla="*/ 12054 h 675014"/>
                <a:gd name="connsiteX12" fmla="*/ 675649 w 675649"/>
                <a:gd name="connsiteY12" fmla="*/ 132592 h 675014"/>
                <a:gd name="connsiteX13" fmla="*/ 651542 w 675649"/>
                <a:gd name="connsiteY13" fmla="*/ 132592 h 675014"/>
                <a:gd name="connsiteX14" fmla="*/ 651542 w 675649"/>
                <a:gd name="connsiteY14" fmla="*/ 41237 h 675014"/>
                <a:gd name="connsiteX15" fmla="*/ 539251 w 675649"/>
                <a:gd name="connsiteY15" fmla="*/ 153528 h 675014"/>
                <a:gd name="connsiteX16" fmla="*/ 522122 w 675649"/>
                <a:gd name="connsiteY16" fmla="*/ 136399 h 675014"/>
                <a:gd name="connsiteX17" fmla="*/ 634413 w 675649"/>
                <a:gd name="connsiteY17" fmla="*/ 24108 h 675014"/>
                <a:gd name="connsiteX18" fmla="*/ 543057 w 675649"/>
                <a:gd name="connsiteY18" fmla="*/ 24108 h 675014"/>
                <a:gd name="connsiteX19" fmla="*/ 543057 w 675649"/>
                <a:gd name="connsiteY19" fmla="*/ 0 h 675014"/>
                <a:gd name="connsiteX20" fmla="*/ 663595 w 675649"/>
                <a:gd name="connsiteY20" fmla="*/ 0 h 675014"/>
                <a:gd name="connsiteX21" fmla="*/ 675649 w 675649"/>
                <a:gd name="connsiteY21" fmla="*/ 12054 h 675014"/>
                <a:gd name="connsiteX22" fmla="*/ 675649 w 675649"/>
                <a:gd name="connsiteY22" fmla="*/ 12054 h 675014"/>
                <a:gd name="connsiteX23" fmla="*/ 651542 w 675649"/>
                <a:gd name="connsiteY23" fmla="*/ 542423 h 675014"/>
                <a:gd name="connsiteX24" fmla="*/ 675649 w 675649"/>
                <a:gd name="connsiteY24" fmla="*/ 542423 h 675014"/>
                <a:gd name="connsiteX25" fmla="*/ 675649 w 675649"/>
                <a:gd name="connsiteY25" fmla="*/ 662961 h 675014"/>
                <a:gd name="connsiteX26" fmla="*/ 663595 w 675649"/>
                <a:gd name="connsiteY26" fmla="*/ 675015 h 675014"/>
                <a:gd name="connsiteX27" fmla="*/ 543057 w 675649"/>
                <a:gd name="connsiteY27" fmla="*/ 675015 h 675014"/>
                <a:gd name="connsiteX28" fmla="*/ 543057 w 675649"/>
                <a:gd name="connsiteY28" fmla="*/ 650907 h 675014"/>
                <a:gd name="connsiteX29" fmla="*/ 634413 w 675649"/>
                <a:gd name="connsiteY29" fmla="*/ 650907 h 675014"/>
                <a:gd name="connsiteX30" fmla="*/ 522122 w 675649"/>
                <a:gd name="connsiteY30" fmla="*/ 538616 h 675014"/>
                <a:gd name="connsiteX31" fmla="*/ 539251 w 675649"/>
                <a:gd name="connsiteY31" fmla="*/ 521487 h 675014"/>
                <a:gd name="connsiteX32" fmla="*/ 651542 w 675649"/>
                <a:gd name="connsiteY32" fmla="*/ 633778 h 675014"/>
                <a:gd name="connsiteX33" fmla="*/ 651542 w 675649"/>
                <a:gd name="connsiteY33" fmla="*/ 542423 h 675014"/>
                <a:gd name="connsiteX34" fmla="*/ 645198 w 675649"/>
                <a:gd name="connsiteY34" fmla="*/ 327991 h 675014"/>
                <a:gd name="connsiteX35" fmla="*/ 521487 w 675649"/>
                <a:gd name="connsiteY35" fmla="*/ 222044 h 675014"/>
                <a:gd name="connsiteX36" fmla="*/ 529100 w 675649"/>
                <a:gd name="connsiteY36" fmla="*/ 199205 h 675014"/>
                <a:gd name="connsiteX37" fmla="*/ 669305 w 675649"/>
                <a:gd name="connsiteY37" fmla="*/ 327991 h 675014"/>
                <a:gd name="connsiteX38" fmla="*/ 529100 w 675649"/>
                <a:gd name="connsiteY38" fmla="*/ 456777 h 675014"/>
                <a:gd name="connsiteX39" fmla="*/ 521487 w 675649"/>
                <a:gd name="connsiteY39" fmla="*/ 433938 h 675014"/>
                <a:gd name="connsiteX40" fmla="*/ 645198 w 675649"/>
                <a:gd name="connsiteY40" fmla="*/ 327991 h 675014"/>
                <a:gd name="connsiteX41" fmla="*/ 645198 w 675649"/>
                <a:gd name="connsiteY41" fmla="*/ 327991 h 675014"/>
                <a:gd name="connsiteX42" fmla="*/ 31086 w 675649"/>
                <a:gd name="connsiteY42" fmla="*/ 327991 h 675014"/>
                <a:gd name="connsiteX43" fmla="*/ 146549 w 675649"/>
                <a:gd name="connsiteY43" fmla="*/ 430766 h 675014"/>
                <a:gd name="connsiteX44" fmla="*/ 138302 w 675649"/>
                <a:gd name="connsiteY44" fmla="*/ 453605 h 675014"/>
                <a:gd name="connsiteX45" fmla="*/ 6978 w 675649"/>
                <a:gd name="connsiteY45" fmla="*/ 327991 h 675014"/>
                <a:gd name="connsiteX46" fmla="*/ 138302 w 675649"/>
                <a:gd name="connsiteY46" fmla="*/ 202377 h 675014"/>
                <a:gd name="connsiteX47" fmla="*/ 146549 w 675649"/>
                <a:gd name="connsiteY47" fmla="*/ 225216 h 675014"/>
                <a:gd name="connsiteX48" fmla="*/ 31086 w 675649"/>
                <a:gd name="connsiteY48" fmla="*/ 327991 h 675014"/>
                <a:gd name="connsiteX49" fmla="*/ 31086 w 675649"/>
                <a:gd name="connsiteY49" fmla="*/ 327991 h 675014"/>
                <a:gd name="connsiteX50" fmla="*/ 153528 w 675649"/>
                <a:gd name="connsiteY50" fmla="*/ 538616 h 675014"/>
                <a:gd name="connsiteX51" fmla="*/ 41237 w 675649"/>
                <a:gd name="connsiteY51" fmla="*/ 650907 h 675014"/>
                <a:gd name="connsiteX52" fmla="*/ 132592 w 675649"/>
                <a:gd name="connsiteY52" fmla="*/ 650907 h 675014"/>
                <a:gd name="connsiteX53" fmla="*/ 132592 w 675649"/>
                <a:gd name="connsiteY53" fmla="*/ 675015 h 675014"/>
                <a:gd name="connsiteX54" fmla="*/ 12054 w 675649"/>
                <a:gd name="connsiteY54" fmla="*/ 675015 h 675014"/>
                <a:gd name="connsiteX55" fmla="*/ 0 w 675649"/>
                <a:gd name="connsiteY55" fmla="*/ 662961 h 675014"/>
                <a:gd name="connsiteX56" fmla="*/ 0 w 675649"/>
                <a:gd name="connsiteY56" fmla="*/ 542423 h 675014"/>
                <a:gd name="connsiteX57" fmla="*/ 24108 w 675649"/>
                <a:gd name="connsiteY57" fmla="*/ 542423 h 675014"/>
                <a:gd name="connsiteX58" fmla="*/ 24108 w 675649"/>
                <a:gd name="connsiteY58" fmla="*/ 633778 h 675014"/>
                <a:gd name="connsiteX59" fmla="*/ 136399 w 675649"/>
                <a:gd name="connsiteY59" fmla="*/ 521487 h 675014"/>
                <a:gd name="connsiteX60" fmla="*/ 153528 w 675649"/>
                <a:gd name="connsiteY60" fmla="*/ 538616 h 675014"/>
                <a:gd name="connsiteX61" fmla="*/ 338142 w 675649"/>
                <a:gd name="connsiteY61" fmla="*/ 232195 h 675014"/>
                <a:gd name="connsiteX62" fmla="*/ 205550 w 675649"/>
                <a:gd name="connsiteY62" fmla="*/ 201109 h 675014"/>
                <a:gd name="connsiteX63" fmla="*/ 338142 w 675649"/>
                <a:gd name="connsiteY63" fmla="*/ 170023 h 675014"/>
                <a:gd name="connsiteX64" fmla="*/ 470734 w 675649"/>
                <a:gd name="connsiteY64" fmla="*/ 201109 h 675014"/>
                <a:gd name="connsiteX65" fmla="*/ 338142 w 675649"/>
                <a:gd name="connsiteY65" fmla="*/ 232195 h 675014"/>
                <a:gd name="connsiteX66" fmla="*/ 338142 w 675649"/>
                <a:gd name="connsiteY66" fmla="*/ 232195 h 675014"/>
                <a:gd name="connsiteX67" fmla="*/ 338142 w 675649"/>
                <a:gd name="connsiteY67" fmla="*/ 325454 h 675014"/>
                <a:gd name="connsiteX68" fmla="*/ 204915 w 675649"/>
                <a:gd name="connsiteY68" fmla="*/ 290561 h 675014"/>
                <a:gd name="connsiteX69" fmla="*/ 204915 w 675649"/>
                <a:gd name="connsiteY69" fmla="*/ 232195 h 675014"/>
                <a:gd name="connsiteX70" fmla="*/ 337508 w 675649"/>
                <a:gd name="connsiteY70" fmla="*/ 256302 h 675014"/>
                <a:gd name="connsiteX71" fmla="*/ 470100 w 675649"/>
                <a:gd name="connsiteY71" fmla="*/ 232195 h 675014"/>
                <a:gd name="connsiteX72" fmla="*/ 470100 w 675649"/>
                <a:gd name="connsiteY72" fmla="*/ 290561 h 675014"/>
                <a:gd name="connsiteX73" fmla="*/ 338142 w 675649"/>
                <a:gd name="connsiteY73" fmla="*/ 325454 h 675014"/>
                <a:gd name="connsiteX74" fmla="*/ 338142 w 675649"/>
                <a:gd name="connsiteY74" fmla="*/ 325454 h 675014"/>
                <a:gd name="connsiteX75" fmla="*/ 338142 w 675649"/>
                <a:gd name="connsiteY75" fmla="*/ 417443 h 675014"/>
                <a:gd name="connsiteX76" fmla="*/ 204915 w 675649"/>
                <a:gd name="connsiteY76" fmla="*/ 382551 h 675014"/>
                <a:gd name="connsiteX77" fmla="*/ 204915 w 675649"/>
                <a:gd name="connsiteY77" fmla="*/ 323550 h 675014"/>
                <a:gd name="connsiteX78" fmla="*/ 338142 w 675649"/>
                <a:gd name="connsiteY78" fmla="*/ 349561 h 675014"/>
                <a:gd name="connsiteX79" fmla="*/ 470100 w 675649"/>
                <a:gd name="connsiteY79" fmla="*/ 323550 h 675014"/>
                <a:gd name="connsiteX80" fmla="*/ 470100 w 675649"/>
                <a:gd name="connsiteY80" fmla="*/ 382551 h 675014"/>
                <a:gd name="connsiteX81" fmla="*/ 338142 w 675649"/>
                <a:gd name="connsiteY81" fmla="*/ 417443 h 675014"/>
                <a:gd name="connsiteX82" fmla="*/ 338142 w 675649"/>
                <a:gd name="connsiteY82" fmla="*/ 417443 h 675014"/>
                <a:gd name="connsiteX83" fmla="*/ 338142 w 675649"/>
                <a:gd name="connsiteY83" fmla="*/ 500551 h 675014"/>
                <a:gd name="connsiteX84" fmla="*/ 205550 w 675649"/>
                <a:gd name="connsiteY84" fmla="*/ 465659 h 675014"/>
                <a:gd name="connsiteX85" fmla="*/ 205550 w 675649"/>
                <a:gd name="connsiteY85" fmla="*/ 416175 h 675014"/>
                <a:gd name="connsiteX86" fmla="*/ 338776 w 675649"/>
                <a:gd name="connsiteY86" fmla="*/ 442186 h 675014"/>
                <a:gd name="connsiteX87" fmla="*/ 470734 w 675649"/>
                <a:gd name="connsiteY87" fmla="*/ 416175 h 675014"/>
                <a:gd name="connsiteX88" fmla="*/ 470734 w 675649"/>
                <a:gd name="connsiteY88" fmla="*/ 465659 h 675014"/>
                <a:gd name="connsiteX89" fmla="*/ 338142 w 675649"/>
                <a:gd name="connsiteY89" fmla="*/ 500551 h 675014"/>
                <a:gd name="connsiteX90" fmla="*/ 338142 w 675649"/>
                <a:gd name="connsiteY90" fmla="*/ 500551 h 675014"/>
                <a:gd name="connsiteX91" fmla="*/ 338142 w 675649"/>
                <a:gd name="connsiteY91" fmla="*/ 145280 h 675014"/>
                <a:gd name="connsiteX92" fmla="*/ 181442 w 675649"/>
                <a:gd name="connsiteY92" fmla="*/ 200474 h 675014"/>
                <a:gd name="connsiteX93" fmla="*/ 181442 w 675649"/>
                <a:gd name="connsiteY93" fmla="*/ 465024 h 675014"/>
                <a:gd name="connsiteX94" fmla="*/ 338142 w 675649"/>
                <a:gd name="connsiteY94" fmla="*/ 524025 h 675014"/>
                <a:gd name="connsiteX95" fmla="*/ 494842 w 675649"/>
                <a:gd name="connsiteY95" fmla="*/ 465024 h 675014"/>
                <a:gd name="connsiteX96" fmla="*/ 494842 w 675649"/>
                <a:gd name="connsiteY96" fmla="*/ 200474 h 675014"/>
                <a:gd name="connsiteX97" fmla="*/ 338142 w 675649"/>
                <a:gd name="connsiteY97" fmla="*/ 145280 h 675014"/>
                <a:gd name="connsiteX98" fmla="*/ 338142 w 675649"/>
                <a:gd name="connsiteY98" fmla="*/ 145280 h 675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75649" h="675014">
                  <a:moveTo>
                    <a:pt x="41871" y="24108"/>
                  </a:moveTo>
                  <a:lnTo>
                    <a:pt x="154162" y="136399"/>
                  </a:lnTo>
                  <a:lnTo>
                    <a:pt x="137033" y="153528"/>
                  </a:lnTo>
                  <a:lnTo>
                    <a:pt x="24742" y="41237"/>
                  </a:lnTo>
                  <a:lnTo>
                    <a:pt x="24742" y="132592"/>
                  </a:lnTo>
                  <a:lnTo>
                    <a:pt x="634" y="132592"/>
                  </a:lnTo>
                  <a:lnTo>
                    <a:pt x="634" y="12054"/>
                  </a:lnTo>
                  <a:cubicBezTo>
                    <a:pt x="634" y="5709"/>
                    <a:pt x="5710" y="0"/>
                    <a:pt x="12688" y="0"/>
                  </a:cubicBezTo>
                  <a:lnTo>
                    <a:pt x="133227" y="0"/>
                  </a:lnTo>
                  <a:lnTo>
                    <a:pt x="133227" y="24108"/>
                  </a:lnTo>
                  <a:lnTo>
                    <a:pt x="41871" y="24108"/>
                  </a:lnTo>
                  <a:close/>
                  <a:moveTo>
                    <a:pt x="675649" y="12054"/>
                  </a:moveTo>
                  <a:lnTo>
                    <a:pt x="675649" y="132592"/>
                  </a:lnTo>
                  <a:lnTo>
                    <a:pt x="651542" y="132592"/>
                  </a:lnTo>
                  <a:lnTo>
                    <a:pt x="651542" y="41237"/>
                  </a:lnTo>
                  <a:lnTo>
                    <a:pt x="539251" y="153528"/>
                  </a:lnTo>
                  <a:lnTo>
                    <a:pt x="522122" y="136399"/>
                  </a:lnTo>
                  <a:lnTo>
                    <a:pt x="634413" y="24108"/>
                  </a:lnTo>
                  <a:lnTo>
                    <a:pt x="543057" y="24108"/>
                  </a:lnTo>
                  <a:lnTo>
                    <a:pt x="543057" y="0"/>
                  </a:lnTo>
                  <a:lnTo>
                    <a:pt x="663595" y="0"/>
                  </a:lnTo>
                  <a:cubicBezTo>
                    <a:pt x="669940" y="0"/>
                    <a:pt x="675649" y="5075"/>
                    <a:pt x="675649" y="12054"/>
                  </a:cubicBezTo>
                  <a:lnTo>
                    <a:pt x="675649" y="12054"/>
                  </a:lnTo>
                  <a:close/>
                  <a:moveTo>
                    <a:pt x="651542" y="542423"/>
                  </a:moveTo>
                  <a:lnTo>
                    <a:pt x="675649" y="542423"/>
                  </a:lnTo>
                  <a:lnTo>
                    <a:pt x="675649" y="662961"/>
                  </a:lnTo>
                  <a:cubicBezTo>
                    <a:pt x="675649" y="669305"/>
                    <a:pt x="670574" y="675015"/>
                    <a:pt x="663595" y="675015"/>
                  </a:cubicBezTo>
                  <a:lnTo>
                    <a:pt x="543057" y="675015"/>
                  </a:lnTo>
                  <a:lnTo>
                    <a:pt x="543057" y="650907"/>
                  </a:lnTo>
                  <a:lnTo>
                    <a:pt x="634413" y="650907"/>
                  </a:lnTo>
                  <a:lnTo>
                    <a:pt x="522122" y="538616"/>
                  </a:lnTo>
                  <a:lnTo>
                    <a:pt x="539251" y="521487"/>
                  </a:lnTo>
                  <a:lnTo>
                    <a:pt x="651542" y="633778"/>
                  </a:lnTo>
                  <a:lnTo>
                    <a:pt x="651542" y="542423"/>
                  </a:lnTo>
                  <a:close/>
                  <a:moveTo>
                    <a:pt x="645198" y="327991"/>
                  </a:moveTo>
                  <a:cubicBezTo>
                    <a:pt x="645198" y="288023"/>
                    <a:pt x="598886" y="248690"/>
                    <a:pt x="521487" y="222044"/>
                  </a:cubicBezTo>
                  <a:lnTo>
                    <a:pt x="529100" y="199205"/>
                  </a:lnTo>
                  <a:cubicBezTo>
                    <a:pt x="617918" y="229023"/>
                    <a:pt x="669305" y="275969"/>
                    <a:pt x="669305" y="327991"/>
                  </a:cubicBezTo>
                  <a:cubicBezTo>
                    <a:pt x="669305" y="379379"/>
                    <a:pt x="618552" y="426325"/>
                    <a:pt x="529100" y="456777"/>
                  </a:cubicBezTo>
                  <a:lnTo>
                    <a:pt x="521487" y="433938"/>
                  </a:lnTo>
                  <a:cubicBezTo>
                    <a:pt x="599520" y="407293"/>
                    <a:pt x="645198" y="367959"/>
                    <a:pt x="645198" y="327991"/>
                  </a:cubicBezTo>
                  <a:lnTo>
                    <a:pt x="645198" y="327991"/>
                  </a:lnTo>
                  <a:close/>
                  <a:moveTo>
                    <a:pt x="31086" y="327991"/>
                  </a:moveTo>
                  <a:cubicBezTo>
                    <a:pt x="31086" y="366056"/>
                    <a:pt x="74226" y="404755"/>
                    <a:pt x="146549" y="430766"/>
                  </a:cubicBezTo>
                  <a:lnTo>
                    <a:pt x="138302" y="453605"/>
                  </a:lnTo>
                  <a:cubicBezTo>
                    <a:pt x="54559" y="423153"/>
                    <a:pt x="6978" y="377476"/>
                    <a:pt x="6978" y="327991"/>
                  </a:cubicBezTo>
                  <a:cubicBezTo>
                    <a:pt x="6978" y="278507"/>
                    <a:pt x="55194" y="232830"/>
                    <a:pt x="138302" y="202377"/>
                  </a:cubicBezTo>
                  <a:lnTo>
                    <a:pt x="146549" y="225216"/>
                  </a:lnTo>
                  <a:cubicBezTo>
                    <a:pt x="74861" y="251227"/>
                    <a:pt x="31086" y="289292"/>
                    <a:pt x="31086" y="327991"/>
                  </a:cubicBezTo>
                  <a:lnTo>
                    <a:pt x="31086" y="327991"/>
                  </a:lnTo>
                  <a:close/>
                  <a:moveTo>
                    <a:pt x="153528" y="538616"/>
                  </a:moveTo>
                  <a:lnTo>
                    <a:pt x="41237" y="650907"/>
                  </a:lnTo>
                  <a:lnTo>
                    <a:pt x="132592" y="650907"/>
                  </a:lnTo>
                  <a:lnTo>
                    <a:pt x="132592" y="675015"/>
                  </a:lnTo>
                  <a:lnTo>
                    <a:pt x="12054" y="675015"/>
                  </a:lnTo>
                  <a:cubicBezTo>
                    <a:pt x="5075" y="675015"/>
                    <a:pt x="0" y="669305"/>
                    <a:pt x="0" y="662961"/>
                  </a:cubicBezTo>
                  <a:lnTo>
                    <a:pt x="0" y="542423"/>
                  </a:lnTo>
                  <a:lnTo>
                    <a:pt x="24108" y="542423"/>
                  </a:lnTo>
                  <a:lnTo>
                    <a:pt x="24108" y="633778"/>
                  </a:lnTo>
                  <a:lnTo>
                    <a:pt x="136399" y="521487"/>
                  </a:lnTo>
                  <a:lnTo>
                    <a:pt x="153528" y="538616"/>
                  </a:lnTo>
                  <a:close/>
                  <a:moveTo>
                    <a:pt x="338142" y="232195"/>
                  </a:moveTo>
                  <a:cubicBezTo>
                    <a:pt x="251862" y="232195"/>
                    <a:pt x="205550" y="209990"/>
                    <a:pt x="205550" y="201109"/>
                  </a:cubicBezTo>
                  <a:cubicBezTo>
                    <a:pt x="205550" y="192227"/>
                    <a:pt x="251862" y="170023"/>
                    <a:pt x="338142" y="170023"/>
                  </a:cubicBezTo>
                  <a:cubicBezTo>
                    <a:pt x="424422" y="170023"/>
                    <a:pt x="470734" y="192227"/>
                    <a:pt x="470734" y="201109"/>
                  </a:cubicBezTo>
                  <a:cubicBezTo>
                    <a:pt x="470734" y="209990"/>
                    <a:pt x="424422" y="232195"/>
                    <a:pt x="338142" y="232195"/>
                  </a:cubicBezTo>
                  <a:lnTo>
                    <a:pt x="338142" y="232195"/>
                  </a:lnTo>
                  <a:close/>
                  <a:moveTo>
                    <a:pt x="338142" y="325454"/>
                  </a:moveTo>
                  <a:cubicBezTo>
                    <a:pt x="255668" y="325454"/>
                    <a:pt x="204915" y="302615"/>
                    <a:pt x="204915" y="290561"/>
                  </a:cubicBezTo>
                  <a:lnTo>
                    <a:pt x="204915" y="232195"/>
                  </a:lnTo>
                  <a:cubicBezTo>
                    <a:pt x="234733" y="248690"/>
                    <a:pt x="287389" y="256302"/>
                    <a:pt x="337508" y="256302"/>
                  </a:cubicBezTo>
                  <a:cubicBezTo>
                    <a:pt x="387626" y="256302"/>
                    <a:pt x="440283" y="248690"/>
                    <a:pt x="470100" y="232195"/>
                  </a:cubicBezTo>
                  <a:lnTo>
                    <a:pt x="470100" y="290561"/>
                  </a:lnTo>
                  <a:cubicBezTo>
                    <a:pt x="470734" y="303249"/>
                    <a:pt x="420615" y="325454"/>
                    <a:pt x="338142" y="325454"/>
                  </a:cubicBezTo>
                  <a:lnTo>
                    <a:pt x="338142" y="325454"/>
                  </a:lnTo>
                  <a:close/>
                  <a:moveTo>
                    <a:pt x="338142" y="417443"/>
                  </a:moveTo>
                  <a:cubicBezTo>
                    <a:pt x="255668" y="417443"/>
                    <a:pt x="204915" y="394605"/>
                    <a:pt x="204915" y="382551"/>
                  </a:cubicBezTo>
                  <a:lnTo>
                    <a:pt x="204915" y="323550"/>
                  </a:lnTo>
                  <a:cubicBezTo>
                    <a:pt x="234098" y="340680"/>
                    <a:pt x="286120" y="349561"/>
                    <a:pt x="338142" y="349561"/>
                  </a:cubicBezTo>
                  <a:cubicBezTo>
                    <a:pt x="389530" y="349561"/>
                    <a:pt x="440917" y="340680"/>
                    <a:pt x="470100" y="323550"/>
                  </a:cubicBezTo>
                  <a:lnTo>
                    <a:pt x="470100" y="382551"/>
                  </a:lnTo>
                  <a:cubicBezTo>
                    <a:pt x="470734" y="395239"/>
                    <a:pt x="420615" y="417443"/>
                    <a:pt x="338142" y="417443"/>
                  </a:cubicBezTo>
                  <a:lnTo>
                    <a:pt x="338142" y="417443"/>
                  </a:lnTo>
                  <a:close/>
                  <a:moveTo>
                    <a:pt x="338142" y="500551"/>
                  </a:moveTo>
                  <a:cubicBezTo>
                    <a:pt x="252496" y="500551"/>
                    <a:pt x="205550" y="477713"/>
                    <a:pt x="205550" y="465659"/>
                  </a:cubicBezTo>
                  <a:lnTo>
                    <a:pt x="205550" y="416175"/>
                  </a:lnTo>
                  <a:cubicBezTo>
                    <a:pt x="234733" y="433304"/>
                    <a:pt x="286755" y="442186"/>
                    <a:pt x="338776" y="442186"/>
                  </a:cubicBezTo>
                  <a:cubicBezTo>
                    <a:pt x="390164" y="442186"/>
                    <a:pt x="441551" y="433304"/>
                    <a:pt x="470734" y="416175"/>
                  </a:cubicBezTo>
                  <a:lnTo>
                    <a:pt x="470734" y="465659"/>
                  </a:lnTo>
                  <a:cubicBezTo>
                    <a:pt x="470734" y="477078"/>
                    <a:pt x="423788" y="500551"/>
                    <a:pt x="338142" y="500551"/>
                  </a:cubicBezTo>
                  <a:lnTo>
                    <a:pt x="338142" y="500551"/>
                  </a:lnTo>
                  <a:close/>
                  <a:moveTo>
                    <a:pt x="338142" y="145280"/>
                  </a:moveTo>
                  <a:cubicBezTo>
                    <a:pt x="262647" y="145280"/>
                    <a:pt x="181442" y="162409"/>
                    <a:pt x="181442" y="200474"/>
                  </a:cubicBezTo>
                  <a:lnTo>
                    <a:pt x="181442" y="465024"/>
                  </a:lnTo>
                  <a:cubicBezTo>
                    <a:pt x="181442" y="503723"/>
                    <a:pt x="260109" y="524025"/>
                    <a:pt x="338142" y="524025"/>
                  </a:cubicBezTo>
                  <a:cubicBezTo>
                    <a:pt x="416175" y="524025"/>
                    <a:pt x="494842" y="503723"/>
                    <a:pt x="494842" y="465024"/>
                  </a:cubicBezTo>
                  <a:lnTo>
                    <a:pt x="494842" y="200474"/>
                  </a:lnTo>
                  <a:cubicBezTo>
                    <a:pt x="494842" y="163044"/>
                    <a:pt x="413637" y="145280"/>
                    <a:pt x="338142" y="145280"/>
                  </a:cubicBezTo>
                  <a:lnTo>
                    <a:pt x="338142" y="145280"/>
                  </a:lnTo>
                  <a:close/>
                </a:path>
              </a:pathLst>
            </a:custGeom>
            <a:solidFill>
              <a:srgbClr val="FBD8BF"/>
            </a:solidFill>
            <a:ln w="27432" cap="flat">
              <a:noFill/>
              <a:prstDash val="solid"/>
              <a:round/>
            </a:ln>
          </p:spPr>
          <p:txBody>
            <a:bodyPr lIns="0" tIns="0" rIns="0" bIns="0" rtlCol="0" anchor="ctr"/>
            <a:lstStyle/>
            <a:p>
              <a:pPr algn="ctr" defTabSz="634975">
                <a:defRPr/>
              </a:pPr>
              <a:endParaRPr lang="en-US" sz="1185" kern="0">
                <a:solidFill>
                  <a:srgbClr val="03023F"/>
                </a:solidFill>
                <a:latin typeface="Amazon Ember" panose="020F0502020204030204"/>
                <a:ea typeface="Amazon Ember" panose="020B0603020204020204" pitchFamily="34" charset="0"/>
                <a:cs typeface="Amazon Ember" panose="020B0603020204020204" pitchFamily="34" charset="0"/>
              </a:endParaRPr>
            </a:p>
          </p:txBody>
        </p:sp>
        <p:sp>
          <p:nvSpPr>
            <p:cNvPr id="39" name="Title 6">
              <a:extLst>
                <a:ext uri="{FF2B5EF4-FFF2-40B4-BE49-F238E27FC236}">
                  <a16:creationId xmlns:a16="http://schemas.microsoft.com/office/drawing/2014/main" id="{01CB6C0E-A03D-1BC3-C5A4-7FC59F8CC4A7}"/>
                </a:ext>
              </a:extLst>
            </p:cNvPr>
            <p:cNvSpPr txBox="1">
              <a:spLocks/>
            </p:cNvSpPr>
            <p:nvPr/>
          </p:nvSpPr>
          <p:spPr>
            <a:xfrm>
              <a:off x="652101" y="3826634"/>
              <a:ext cx="921085" cy="602986"/>
            </a:xfrm>
            <a:prstGeom prst="rect">
              <a:avLst/>
            </a:prstGeom>
            <a:noFill/>
          </p:spPr>
          <p:txBody>
            <a:bodyPr wrap="none" lIns="0" rtlCol="0">
              <a:spAutoFit/>
            </a:bodyPr>
            <a:lstStyle>
              <a:defPPr>
                <a:defRPr lang="en-US"/>
              </a:defPPr>
              <a:lvl1pPr marL="63500" indent="-63500" defTabSz="1121864" eaLnBrk="1" hangingPunct="1">
                <a:lnSpc>
                  <a:spcPct val="87000"/>
                </a:lnSpc>
                <a:spcBef>
                  <a:spcPts val="0"/>
                </a:spcBef>
                <a:spcAft>
                  <a:spcPts val="614"/>
                </a:spcAft>
                <a:buSzPct val="90000"/>
                <a:buFontTx/>
                <a:buChar char="​"/>
                <a:tabLst>
                  <a:tab pos="6456363" algn="l"/>
                </a:tabLst>
                <a:defRPr sz="2400" cap="all" spc="300">
                  <a:solidFill>
                    <a:srgbClr val="1BA9F6"/>
                  </a:solidFill>
                  <a:latin typeface="Amazon Ember Medium" panose="020B0603020204020204" pitchFamily="34" charset="0"/>
                  <a:ea typeface="Amazon Ember Medium" panose="020B0603020204020204" pitchFamily="34" charset="0"/>
                  <a:cs typeface="Amazon Ember Medium" panose="020B0603020204020204" pitchFamily="34" charset="0"/>
                </a:defRPr>
              </a:lvl1pPr>
            </a:lstStyle>
            <a:p>
              <a:pPr marL="0" algn="ctr" defTabSz="321118" fontAlgn="base">
                <a:lnSpc>
                  <a:spcPct val="100000"/>
                </a:lnSpc>
                <a:spcBef>
                  <a:spcPct val="0"/>
                </a:spcBef>
                <a:spcAft>
                  <a:spcPct val="0"/>
                </a:spcAft>
                <a:defRPr/>
              </a:pPr>
              <a:r>
                <a:rPr lang="en-US" sz="1659" kern="0" cap="none" spc="0" dirty="0">
                  <a:solidFill>
                    <a:srgbClr val="FFFFFF"/>
                  </a:solidFill>
                  <a:latin typeface="Amazon Ember Light"/>
                </a:rPr>
                <a:t>Amazon</a:t>
              </a:r>
              <a:br>
                <a:rPr lang="en-US" sz="1659" kern="0" cap="none" spc="0" dirty="0">
                  <a:solidFill>
                    <a:srgbClr val="FFFFFF"/>
                  </a:solidFill>
                  <a:latin typeface="Amazon Ember Light"/>
                </a:rPr>
              </a:br>
              <a:r>
                <a:rPr lang="en-US" sz="1659" kern="0" cap="none" spc="0" dirty="0">
                  <a:solidFill>
                    <a:srgbClr val="FFFFFF"/>
                  </a:solidFill>
                  <a:latin typeface="Amazon Ember Light"/>
                </a:rPr>
                <a:t>RDS</a:t>
              </a:r>
            </a:p>
          </p:txBody>
        </p:sp>
      </p:grpSp>
      <p:grpSp>
        <p:nvGrpSpPr>
          <p:cNvPr id="40" name="Group 39">
            <a:extLst>
              <a:ext uri="{FF2B5EF4-FFF2-40B4-BE49-F238E27FC236}">
                <a16:creationId xmlns:a16="http://schemas.microsoft.com/office/drawing/2014/main" id="{0FA828E3-D026-DF7C-7827-801531FA593A}"/>
              </a:ext>
            </a:extLst>
          </p:cNvPr>
          <p:cNvGrpSpPr/>
          <p:nvPr/>
        </p:nvGrpSpPr>
        <p:grpSpPr>
          <a:xfrm>
            <a:off x="2586327" y="2557637"/>
            <a:ext cx="994956" cy="1742726"/>
            <a:chOff x="2645833" y="2686896"/>
            <a:chExt cx="994956" cy="1742726"/>
          </a:xfrm>
        </p:grpSpPr>
        <p:sp>
          <p:nvSpPr>
            <p:cNvPr id="41" name="Freeform: Shape 93">
              <a:extLst>
                <a:ext uri="{FF2B5EF4-FFF2-40B4-BE49-F238E27FC236}">
                  <a16:creationId xmlns:a16="http://schemas.microsoft.com/office/drawing/2014/main" id="{CDC2BD13-C3B5-C101-8673-ED3B3401485D}"/>
                </a:ext>
              </a:extLst>
            </p:cNvPr>
            <p:cNvSpPr>
              <a:spLocks noChangeAspect="1"/>
            </p:cNvSpPr>
            <p:nvPr/>
          </p:nvSpPr>
          <p:spPr>
            <a:xfrm>
              <a:off x="2645833" y="2686896"/>
              <a:ext cx="994956" cy="926337"/>
            </a:xfrm>
            <a:custGeom>
              <a:avLst/>
              <a:gdLst>
                <a:gd name="connsiteX0" fmla="*/ 410465 w 699122"/>
                <a:gd name="connsiteY0" fmla="*/ 60903 h 650907"/>
                <a:gd name="connsiteX1" fmla="*/ 374303 w 699122"/>
                <a:gd name="connsiteY1" fmla="*/ 60903 h 650907"/>
                <a:gd name="connsiteX2" fmla="*/ 374303 w 699122"/>
                <a:gd name="connsiteY2" fmla="*/ 36796 h 650907"/>
                <a:gd name="connsiteX3" fmla="*/ 410465 w 699122"/>
                <a:gd name="connsiteY3" fmla="*/ 36796 h 650907"/>
                <a:gd name="connsiteX4" fmla="*/ 410465 w 699122"/>
                <a:gd name="connsiteY4" fmla="*/ 0 h 650907"/>
                <a:gd name="connsiteX5" fmla="*/ 434573 w 699122"/>
                <a:gd name="connsiteY5" fmla="*/ 0 h 650907"/>
                <a:gd name="connsiteX6" fmla="*/ 434573 w 699122"/>
                <a:gd name="connsiteY6" fmla="*/ 36796 h 650907"/>
                <a:gd name="connsiteX7" fmla="*/ 470734 w 699122"/>
                <a:gd name="connsiteY7" fmla="*/ 36796 h 650907"/>
                <a:gd name="connsiteX8" fmla="*/ 470734 w 699122"/>
                <a:gd name="connsiteY8" fmla="*/ 60903 h 650907"/>
                <a:gd name="connsiteX9" fmla="*/ 434573 w 699122"/>
                <a:gd name="connsiteY9" fmla="*/ 60903 h 650907"/>
                <a:gd name="connsiteX10" fmla="*/ 434573 w 699122"/>
                <a:gd name="connsiteY10" fmla="*/ 97700 h 650907"/>
                <a:gd name="connsiteX11" fmla="*/ 410465 w 699122"/>
                <a:gd name="connsiteY11" fmla="*/ 97700 h 650907"/>
                <a:gd name="connsiteX12" fmla="*/ 410465 w 699122"/>
                <a:gd name="connsiteY12" fmla="*/ 60903 h 650907"/>
                <a:gd name="connsiteX13" fmla="*/ 555745 w 699122"/>
                <a:gd name="connsiteY13" fmla="*/ 194765 h 650907"/>
                <a:gd name="connsiteX14" fmla="*/ 519584 w 699122"/>
                <a:gd name="connsiteY14" fmla="*/ 194765 h 650907"/>
                <a:gd name="connsiteX15" fmla="*/ 519584 w 699122"/>
                <a:gd name="connsiteY15" fmla="*/ 170657 h 650907"/>
                <a:gd name="connsiteX16" fmla="*/ 555745 w 699122"/>
                <a:gd name="connsiteY16" fmla="*/ 170657 h 650907"/>
                <a:gd name="connsiteX17" fmla="*/ 555745 w 699122"/>
                <a:gd name="connsiteY17" fmla="*/ 133861 h 650907"/>
                <a:gd name="connsiteX18" fmla="*/ 579853 w 699122"/>
                <a:gd name="connsiteY18" fmla="*/ 133861 h 650907"/>
                <a:gd name="connsiteX19" fmla="*/ 579853 w 699122"/>
                <a:gd name="connsiteY19" fmla="*/ 170657 h 650907"/>
                <a:gd name="connsiteX20" fmla="*/ 616015 w 699122"/>
                <a:gd name="connsiteY20" fmla="*/ 170657 h 650907"/>
                <a:gd name="connsiteX21" fmla="*/ 616015 w 699122"/>
                <a:gd name="connsiteY21" fmla="*/ 194765 h 650907"/>
                <a:gd name="connsiteX22" fmla="*/ 579853 w 699122"/>
                <a:gd name="connsiteY22" fmla="*/ 194765 h 650907"/>
                <a:gd name="connsiteX23" fmla="*/ 579853 w 699122"/>
                <a:gd name="connsiteY23" fmla="*/ 231561 h 650907"/>
                <a:gd name="connsiteX24" fmla="*/ 555745 w 699122"/>
                <a:gd name="connsiteY24" fmla="*/ 231561 h 650907"/>
                <a:gd name="connsiteX25" fmla="*/ 555745 w 699122"/>
                <a:gd name="connsiteY25" fmla="*/ 194765 h 650907"/>
                <a:gd name="connsiteX26" fmla="*/ 492938 w 699122"/>
                <a:gd name="connsiteY26" fmla="*/ 579219 h 650907"/>
                <a:gd name="connsiteX27" fmla="*/ 358443 w 699122"/>
                <a:gd name="connsiteY27" fmla="*/ 443454 h 650907"/>
                <a:gd name="connsiteX28" fmla="*/ 492938 w 699122"/>
                <a:gd name="connsiteY28" fmla="*/ 307690 h 650907"/>
                <a:gd name="connsiteX29" fmla="*/ 627434 w 699122"/>
                <a:gd name="connsiteY29" fmla="*/ 443454 h 650907"/>
                <a:gd name="connsiteX30" fmla="*/ 492938 w 699122"/>
                <a:gd name="connsiteY30" fmla="*/ 579219 h 650907"/>
                <a:gd name="connsiteX31" fmla="*/ 492938 w 699122"/>
                <a:gd name="connsiteY31" fmla="*/ 579219 h 650907"/>
                <a:gd name="connsiteX32" fmla="*/ 687069 w 699122"/>
                <a:gd name="connsiteY32" fmla="*/ 431401 h 650907"/>
                <a:gd name="connsiteX33" fmla="*/ 504992 w 699122"/>
                <a:gd name="connsiteY33" fmla="*/ 248055 h 650907"/>
                <a:gd name="connsiteX34" fmla="*/ 492938 w 699122"/>
                <a:gd name="connsiteY34" fmla="*/ 236001 h 650907"/>
                <a:gd name="connsiteX35" fmla="*/ 480885 w 699122"/>
                <a:gd name="connsiteY35" fmla="*/ 248055 h 650907"/>
                <a:gd name="connsiteX36" fmla="*/ 298808 w 699122"/>
                <a:gd name="connsiteY36" fmla="*/ 431401 h 650907"/>
                <a:gd name="connsiteX37" fmla="*/ 286754 w 699122"/>
                <a:gd name="connsiteY37" fmla="*/ 443454 h 650907"/>
                <a:gd name="connsiteX38" fmla="*/ 298808 w 699122"/>
                <a:gd name="connsiteY38" fmla="*/ 455508 h 650907"/>
                <a:gd name="connsiteX39" fmla="*/ 480885 w 699122"/>
                <a:gd name="connsiteY39" fmla="*/ 638853 h 650907"/>
                <a:gd name="connsiteX40" fmla="*/ 492938 w 699122"/>
                <a:gd name="connsiteY40" fmla="*/ 650907 h 650907"/>
                <a:gd name="connsiteX41" fmla="*/ 504992 w 699122"/>
                <a:gd name="connsiteY41" fmla="*/ 638853 h 650907"/>
                <a:gd name="connsiteX42" fmla="*/ 687069 w 699122"/>
                <a:gd name="connsiteY42" fmla="*/ 455508 h 650907"/>
                <a:gd name="connsiteX43" fmla="*/ 699123 w 699122"/>
                <a:gd name="connsiteY43" fmla="*/ 443454 h 650907"/>
                <a:gd name="connsiteX44" fmla="*/ 687069 w 699122"/>
                <a:gd name="connsiteY44" fmla="*/ 431401 h 650907"/>
                <a:gd name="connsiteX45" fmla="*/ 687069 w 699122"/>
                <a:gd name="connsiteY45" fmla="*/ 431401 h 650907"/>
                <a:gd name="connsiteX46" fmla="*/ 24108 w 699122"/>
                <a:gd name="connsiteY46" fmla="*/ 191592 h 650907"/>
                <a:gd name="connsiteX47" fmla="*/ 193496 w 699122"/>
                <a:gd name="connsiteY47" fmla="*/ 230926 h 650907"/>
                <a:gd name="connsiteX48" fmla="*/ 362884 w 699122"/>
                <a:gd name="connsiteY48" fmla="*/ 191592 h 650907"/>
                <a:gd name="connsiteX49" fmla="*/ 362884 w 699122"/>
                <a:gd name="connsiteY49" fmla="*/ 308324 h 650907"/>
                <a:gd name="connsiteX50" fmla="*/ 196033 w 699122"/>
                <a:gd name="connsiteY50" fmla="*/ 354637 h 650907"/>
                <a:gd name="connsiteX51" fmla="*/ 24108 w 699122"/>
                <a:gd name="connsiteY51" fmla="*/ 296271 h 650907"/>
                <a:gd name="connsiteX52" fmla="*/ 24108 w 699122"/>
                <a:gd name="connsiteY52" fmla="*/ 191592 h 650907"/>
                <a:gd name="connsiteX53" fmla="*/ 192861 w 699122"/>
                <a:gd name="connsiteY53" fmla="*/ 97065 h 650907"/>
                <a:gd name="connsiteX54" fmla="*/ 362249 w 699122"/>
                <a:gd name="connsiteY54" fmla="*/ 151625 h 650907"/>
                <a:gd name="connsiteX55" fmla="*/ 192861 w 699122"/>
                <a:gd name="connsiteY55" fmla="*/ 206184 h 650907"/>
                <a:gd name="connsiteX56" fmla="*/ 23473 w 699122"/>
                <a:gd name="connsiteY56" fmla="*/ 151625 h 650907"/>
                <a:gd name="connsiteX57" fmla="*/ 192861 w 699122"/>
                <a:gd name="connsiteY57" fmla="*/ 97065 h 650907"/>
                <a:gd name="connsiteX58" fmla="*/ 192861 w 699122"/>
                <a:gd name="connsiteY58" fmla="*/ 97065 h 650907"/>
                <a:gd name="connsiteX59" fmla="*/ 362249 w 699122"/>
                <a:gd name="connsiteY59" fmla="*/ 553842 h 650907"/>
                <a:gd name="connsiteX60" fmla="*/ 192861 w 699122"/>
                <a:gd name="connsiteY60" fmla="*/ 613477 h 650907"/>
                <a:gd name="connsiteX61" fmla="*/ 23473 w 699122"/>
                <a:gd name="connsiteY61" fmla="*/ 553842 h 650907"/>
                <a:gd name="connsiteX62" fmla="*/ 23473 w 699122"/>
                <a:gd name="connsiteY62" fmla="*/ 475809 h 650907"/>
                <a:gd name="connsiteX63" fmla="*/ 196033 w 699122"/>
                <a:gd name="connsiteY63" fmla="*/ 517681 h 650907"/>
                <a:gd name="connsiteX64" fmla="*/ 322916 w 699122"/>
                <a:gd name="connsiteY64" fmla="*/ 499283 h 650907"/>
                <a:gd name="connsiteX65" fmla="*/ 315303 w 699122"/>
                <a:gd name="connsiteY65" fmla="*/ 476444 h 650907"/>
                <a:gd name="connsiteX66" fmla="*/ 196668 w 699122"/>
                <a:gd name="connsiteY66" fmla="*/ 493573 h 650907"/>
                <a:gd name="connsiteX67" fmla="*/ 24108 w 699122"/>
                <a:gd name="connsiteY67" fmla="*/ 435207 h 650907"/>
                <a:gd name="connsiteX68" fmla="*/ 24108 w 699122"/>
                <a:gd name="connsiteY68" fmla="*/ 337507 h 650907"/>
                <a:gd name="connsiteX69" fmla="*/ 196033 w 699122"/>
                <a:gd name="connsiteY69" fmla="*/ 378744 h 650907"/>
                <a:gd name="connsiteX70" fmla="*/ 362884 w 699122"/>
                <a:gd name="connsiteY70" fmla="*/ 340679 h 650907"/>
                <a:gd name="connsiteX71" fmla="*/ 362884 w 699122"/>
                <a:gd name="connsiteY71" fmla="*/ 377476 h 650907"/>
                <a:gd name="connsiteX72" fmla="*/ 386992 w 699122"/>
                <a:gd name="connsiteY72" fmla="*/ 377476 h 650907"/>
                <a:gd name="connsiteX73" fmla="*/ 386992 w 699122"/>
                <a:gd name="connsiteY73" fmla="*/ 152259 h 650907"/>
                <a:gd name="connsiteX74" fmla="*/ 193496 w 699122"/>
                <a:gd name="connsiteY74" fmla="*/ 72957 h 650907"/>
                <a:gd name="connsiteX75" fmla="*/ 634 w 699122"/>
                <a:gd name="connsiteY75" fmla="*/ 145915 h 650907"/>
                <a:gd name="connsiteX76" fmla="*/ 0 w 699122"/>
                <a:gd name="connsiteY76" fmla="*/ 145915 h 650907"/>
                <a:gd name="connsiteX77" fmla="*/ 0 w 699122"/>
                <a:gd name="connsiteY77" fmla="*/ 553842 h 650907"/>
                <a:gd name="connsiteX78" fmla="*/ 193496 w 699122"/>
                <a:gd name="connsiteY78" fmla="*/ 637585 h 650907"/>
                <a:gd name="connsiteX79" fmla="*/ 386992 w 699122"/>
                <a:gd name="connsiteY79" fmla="*/ 553842 h 650907"/>
                <a:gd name="connsiteX80" fmla="*/ 386992 w 699122"/>
                <a:gd name="connsiteY80" fmla="*/ 510702 h 650907"/>
                <a:gd name="connsiteX81" fmla="*/ 362884 w 699122"/>
                <a:gd name="connsiteY81" fmla="*/ 510702 h 650907"/>
                <a:gd name="connsiteX82" fmla="*/ 362884 w 699122"/>
                <a:gd name="connsiteY82" fmla="*/ 553842 h 650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699122" h="650907">
                  <a:moveTo>
                    <a:pt x="410465" y="60903"/>
                  </a:moveTo>
                  <a:lnTo>
                    <a:pt x="374303" y="60903"/>
                  </a:lnTo>
                  <a:lnTo>
                    <a:pt x="374303" y="36796"/>
                  </a:lnTo>
                  <a:lnTo>
                    <a:pt x="410465" y="36796"/>
                  </a:lnTo>
                  <a:lnTo>
                    <a:pt x="410465" y="0"/>
                  </a:lnTo>
                  <a:lnTo>
                    <a:pt x="434573" y="0"/>
                  </a:lnTo>
                  <a:lnTo>
                    <a:pt x="434573" y="36796"/>
                  </a:lnTo>
                  <a:lnTo>
                    <a:pt x="470734" y="36796"/>
                  </a:lnTo>
                  <a:lnTo>
                    <a:pt x="470734" y="60903"/>
                  </a:lnTo>
                  <a:lnTo>
                    <a:pt x="434573" y="60903"/>
                  </a:lnTo>
                  <a:lnTo>
                    <a:pt x="434573" y="97700"/>
                  </a:lnTo>
                  <a:lnTo>
                    <a:pt x="410465" y="97700"/>
                  </a:lnTo>
                  <a:lnTo>
                    <a:pt x="410465" y="60903"/>
                  </a:lnTo>
                  <a:close/>
                  <a:moveTo>
                    <a:pt x="555745" y="194765"/>
                  </a:moveTo>
                  <a:lnTo>
                    <a:pt x="519584" y="194765"/>
                  </a:lnTo>
                  <a:lnTo>
                    <a:pt x="519584" y="170657"/>
                  </a:lnTo>
                  <a:lnTo>
                    <a:pt x="555745" y="170657"/>
                  </a:lnTo>
                  <a:lnTo>
                    <a:pt x="555745" y="133861"/>
                  </a:lnTo>
                  <a:lnTo>
                    <a:pt x="579853" y="133861"/>
                  </a:lnTo>
                  <a:lnTo>
                    <a:pt x="579853" y="170657"/>
                  </a:lnTo>
                  <a:lnTo>
                    <a:pt x="616015" y="170657"/>
                  </a:lnTo>
                  <a:lnTo>
                    <a:pt x="616015" y="194765"/>
                  </a:lnTo>
                  <a:lnTo>
                    <a:pt x="579853" y="194765"/>
                  </a:lnTo>
                  <a:lnTo>
                    <a:pt x="579853" y="231561"/>
                  </a:lnTo>
                  <a:lnTo>
                    <a:pt x="555745" y="231561"/>
                  </a:lnTo>
                  <a:lnTo>
                    <a:pt x="555745" y="194765"/>
                  </a:lnTo>
                  <a:close/>
                  <a:moveTo>
                    <a:pt x="492938" y="579219"/>
                  </a:moveTo>
                  <a:cubicBezTo>
                    <a:pt x="470100" y="520853"/>
                    <a:pt x="416809" y="466928"/>
                    <a:pt x="358443" y="443454"/>
                  </a:cubicBezTo>
                  <a:cubicBezTo>
                    <a:pt x="416809" y="419981"/>
                    <a:pt x="470100" y="366690"/>
                    <a:pt x="492938" y="307690"/>
                  </a:cubicBezTo>
                  <a:cubicBezTo>
                    <a:pt x="515777" y="366056"/>
                    <a:pt x="569068" y="419981"/>
                    <a:pt x="627434" y="443454"/>
                  </a:cubicBezTo>
                  <a:cubicBezTo>
                    <a:pt x="569068" y="466928"/>
                    <a:pt x="515777" y="520218"/>
                    <a:pt x="492938" y="579219"/>
                  </a:cubicBezTo>
                  <a:lnTo>
                    <a:pt x="492938" y="579219"/>
                  </a:lnTo>
                  <a:close/>
                  <a:moveTo>
                    <a:pt x="687069" y="431401"/>
                  </a:moveTo>
                  <a:cubicBezTo>
                    <a:pt x="602058" y="431401"/>
                    <a:pt x="504992" y="333701"/>
                    <a:pt x="504992" y="248055"/>
                  </a:cubicBezTo>
                  <a:cubicBezTo>
                    <a:pt x="504992" y="241077"/>
                    <a:pt x="499283" y="236001"/>
                    <a:pt x="492938" y="236001"/>
                  </a:cubicBezTo>
                  <a:cubicBezTo>
                    <a:pt x="486594" y="236001"/>
                    <a:pt x="480885" y="241711"/>
                    <a:pt x="480885" y="248055"/>
                  </a:cubicBezTo>
                  <a:cubicBezTo>
                    <a:pt x="480885" y="333701"/>
                    <a:pt x="383820" y="431401"/>
                    <a:pt x="298808" y="431401"/>
                  </a:cubicBezTo>
                  <a:cubicBezTo>
                    <a:pt x="291830" y="431401"/>
                    <a:pt x="286754" y="437110"/>
                    <a:pt x="286754" y="443454"/>
                  </a:cubicBezTo>
                  <a:cubicBezTo>
                    <a:pt x="286754" y="450433"/>
                    <a:pt x="292464" y="455508"/>
                    <a:pt x="298808" y="455508"/>
                  </a:cubicBezTo>
                  <a:cubicBezTo>
                    <a:pt x="383820" y="455508"/>
                    <a:pt x="480885" y="553208"/>
                    <a:pt x="480885" y="638853"/>
                  </a:cubicBezTo>
                  <a:cubicBezTo>
                    <a:pt x="480885" y="645832"/>
                    <a:pt x="486594" y="650907"/>
                    <a:pt x="492938" y="650907"/>
                  </a:cubicBezTo>
                  <a:cubicBezTo>
                    <a:pt x="499283" y="650907"/>
                    <a:pt x="504992" y="645198"/>
                    <a:pt x="504992" y="638853"/>
                  </a:cubicBezTo>
                  <a:cubicBezTo>
                    <a:pt x="504992" y="553208"/>
                    <a:pt x="602058" y="455508"/>
                    <a:pt x="687069" y="455508"/>
                  </a:cubicBezTo>
                  <a:cubicBezTo>
                    <a:pt x="694047" y="455508"/>
                    <a:pt x="699123" y="449798"/>
                    <a:pt x="699123" y="443454"/>
                  </a:cubicBezTo>
                  <a:cubicBezTo>
                    <a:pt x="699123" y="437110"/>
                    <a:pt x="693413" y="431401"/>
                    <a:pt x="687069" y="431401"/>
                  </a:cubicBezTo>
                  <a:lnTo>
                    <a:pt x="687069" y="431401"/>
                  </a:lnTo>
                  <a:close/>
                  <a:moveTo>
                    <a:pt x="24108" y="191592"/>
                  </a:moveTo>
                  <a:cubicBezTo>
                    <a:pt x="59000" y="217603"/>
                    <a:pt x="127517" y="230926"/>
                    <a:pt x="193496" y="230926"/>
                  </a:cubicBezTo>
                  <a:cubicBezTo>
                    <a:pt x="259475" y="230926"/>
                    <a:pt x="327357" y="217603"/>
                    <a:pt x="362884" y="191592"/>
                  </a:cubicBezTo>
                  <a:lnTo>
                    <a:pt x="362884" y="308324"/>
                  </a:lnTo>
                  <a:cubicBezTo>
                    <a:pt x="345755" y="331798"/>
                    <a:pt x="281679" y="354637"/>
                    <a:pt x="196033" y="354637"/>
                  </a:cubicBezTo>
                  <a:cubicBezTo>
                    <a:pt x="97700" y="354637"/>
                    <a:pt x="24108" y="323550"/>
                    <a:pt x="24108" y="296271"/>
                  </a:cubicBezTo>
                  <a:lnTo>
                    <a:pt x="24108" y="191592"/>
                  </a:lnTo>
                  <a:close/>
                  <a:moveTo>
                    <a:pt x="192861" y="97065"/>
                  </a:moveTo>
                  <a:cubicBezTo>
                    <a:pt x="297539" y="97065"/>
                    <a:pt x="362249" y="128786"/>
                    <a:pt x="362249" y="151625"/>
                  </a:cubicBezTo>
                  <a:cubicBezTo>
                    <a:pt x="362249" y="174463"/>
                    <a:pt x="298174" y="206184"/>
                    <a:pt x="192861" y="206184"/>
                  </a:cubicBezTo>
                  <a:cubicBezTo>
                    <a:pt x="87549" y="206184"/>
                    <a:pt x="23473" y="174463"/>
                    <a:pt x="23473" y="151625"/>
                  </a:cubicBezTo>
                  <a:cubicBezTo>
                    <a:pt x="23473" y="128786"/>
                    <a:pt x="88183" y="97065"/>
                    <a:pt x="192861" y="97065"/>
                  </a:cubicBezTo>
                  <a:lnTo>
                    <a:pt x="192861" y="97065"/>
                  </a:lnTo>
                  <a:close/>
                  <a:moveTo>
                    <a:pt x="362249" y="553842"/>
                  </a:moveTo>
                  <a:cubicBezTo>
                    <a:pt x="362249" y="581756"/>
                    <a:pt x="289926" y="613477"/>
                    <a:pt x="192861" y="613477"/>
                  </a:cubicBezTo>
                  <a:cubicBezTo>
                    <a:pt x="95796" y="613477"/>
                    <a:pt x="23473" y="582391"/>
                    <a:pt x="23473" y="553842"/>
                  </a:cubicBezTo>
                  <a:lnTo>
                    <a:pt x="23473" y="475809"/>
                  </a:lnTo>
                  <a:cubicBezTo>
                    <a:pt x="59000" y="503089"/>
                    <a:pt x="128786" y="517681"/>
                    <a:pt x="196033" y="517681"/>
                  </a:cubicBezTo>
                  <a:cubicBezTo>
                    <a:pt x="242346" y="517681"/>
                    <a:pt x="287389" y="511336"/>
                    <a:pt x="322916" y="499283"/>
                  </a:cubicBezTo>
                  <a:lnTo>
                    <a:pt x="315303" y="476444"/>
                  </a:lnTo>
                  <a:cubicBezTo>
                    <a:pt x="282314" y="487863"/>
                    <a:pt x="240442" y="493573"/>
                    <a:pt x="196668" y="493573"/>
                  </a:cubicBezTo>
                  <a:cubicBezTo>
                    <a:pt x="98334" y="493573"/>
                    <a:pt x="24108" y="462487"/>
                    <a:pt x="24108" y="435207"/>
                  </a:cubicBezTo>
                  <a:lnTo>
                    <a:pt x="24108" y="337507"/>
                  </a:lnTo>
                  <a:cubicBezTo>
                    <a:pt x="59635" y="364787"/>
                    <a:pt x="128786" y="378744"/>
                    <a:pt x="196033" y="378744"/>
                  </a:cubicBezTo>
                  <a:cubicBezTo>
                    <a:pt x="267722" y="378744"/>
                    <a:pt x="328626" y="364153"/>
                    <a:pt x="362884" y="340679"/>
                  </a:cubicBezTo>
                  <a:lnTo>
                    <a:pt x="362884" y="377476"/>
                  </a:lnTo>
                  <a:lnTo>
                    <a:pt x="386992" y="377476"/>
                  </a:lnTo>
                  <a:lnTo>
                    <a:pt x="386992" y="152259"/>
                  </a:lnTo>
                  <a:cubicBezTo>
                    <a:pt x="386992" y="100872"/>
                    <a:pt x="287389" y="72957"/>
                    <a:pt x="193496" y="72957"/>
                  </a:cubicBezTo>
                  <a:cubicBezTo>
                    <a:pt x="103409" y="72957"/>
                    <a:pt x="8247" y="98334"/>
                    <a:pt x="634" y="145915"/>
                  </a:cubicBezTo>
                  <a:lnTo>
                    <a:pt x="0" y="145915"/>
                  </a:lnTo>
                  <a:lnTo>
                    <a:pt x="0" y="553842"/>
                  </a:lnTo>
                  <a:cubicBezTo>
                    <a:pt x="0" y="608402"/>
                    <a:pt x="99603" y="637585"/>
                    <a:pt x="193496" y="637585"/>
                  </a:cubicBezTo>
                  <a:cubicBezTo>
                    <a:pt x="287389" y="637585"/>
                    <a:pt x="386992" y="608402"/>
                    <a:pt x="386992" y="553842"/>
                  </a:cubicBezTo>
                  <a:lnTo>
                    <a:pt x="386992" y="510702"/>
                  </a:lnTo>
                  <a:lnTo>
                    <a:pt x="362884" y="510702"/>
                  </a:lnTo>
                  <a:lnTo>
                    <a:pt x="362884" y="553842"/>
                  </a:lnTo>
                  <a:close/>
                </a:path>
              </a:pathLst>
            </a:custGeom>
            <a:solidFill>
              <a:srgbClr val="FBD8BF"/>
            </a:solidFill>
            <a:ln w="27432" cap="flat">
              <a:noFill/>
              <a:prstDash val="solid"/>
              <a:round/>
            </a:ln>
          </p:spPr>
          <p:txBody>
            <a:bodyPr lIns="0" tIns="0" rIns="0" bIns="0" rtlCol="0" anchor="ctr"/>
            <a:lstStyle/>
            <a:p>
              <a:pPr algn="ctr" defTabSz="634975">
                <a:defRPr/>
              </a:pPr>
              <a:endParaRPr lang="en-US" sz="1185" kern="0">
                <a:solidFill>
                  <a:srgbClr val="03023F"/>
                </a:solidFill>
                <a:latin typeface="Amazon Ember" panose="020F0502020204030204"/>
                <a:ea typeface="Amazon Ember" panose="020B0603020204020204" pitchFamily="34" charset="0"/>
                <a:cs typeface="Amazon Ember" panose="020B0603020204020204" pitchFamily="34" charset="0"/>
              </a:endParaRPr>
            </a:p>
          </p:txBody>
        </p:sp>
        <p:sp>
          <p:nvSpPr>
            <p:cNvPr id="42" name="TextBox 41">
              <a:extLst>
                <a:ext uri="{FF2B5EF4-FFF2-40B4-BE49-F238E27FC236}">
                  <a16:creationId xmlns:a16="http://schemas.microsoft.com/office/drawing/2014/main" id="{26658FE8-9F46-7E40-69F1-C88BF8D15513}"/>
                </a:ext>
              </a:extLst>
            </p:cNvPr>
            <p:cNvSpPr txBox="1"/>
            <p:nvPr/>
          </p:nvSpPr>
          <p:spPr>
            <a:xfrm>
              <a:off x="2695913" y="3826636"/>
              <a:ext cx="894797" cy="602986"/>
            </a:xfrm>
            <a:prstGeom prst="rect">
              <a:avLst/>
            </a:prstGeom>
            <a:noFill/>
          </p:spPr>
          <p:txBody>
            <a:bodyPr wrap="none" lIns="0" rtlCol="0">
              <a:spAutoFit/>
            </a:bodyPr>
            <a:lstStyle/>
            <a:p>
              <a:pPr indent="-37631" algn="ctr" defTabSz="321118" fontAlgn="base">
                <a:spcBef>
                  <a:spcPct val="0"/>
                </a:spcBef>
                <a:spcAft>
                  <a:spcPct val="0"/>
                </a:spcAft>
                <a:buSzPct val="90000"/>
                <a:buFontTx/>
                <a:buChar char="​"/>
                <a:tabLst>
                  <a:tab pos="3826089" algn="l"/>
                </a:tabLst>
                <a:defRPr/>
              </a:pPr>
              <a:r>
                <a:rPr lang="en-US" sz="1659" kern="0" dirty="0">
                  <a:solidFill>
                    <a:srgbClr val="FFFFFF"/>
                  </a:solidFill>
                  <a:latin typeface="Amazon Ember Light"/>
                  <a:ea typeface="Amazon Ember Medium" panose="020B0603020204020204" pitchFamily="34" charset="0"/>
                  <a:cs typeface="Amazon Ember Medium" panose="020B0603020204020204" pitchFamily="34" charset="0"/>
                </a:rPr>
                <a:t>Amazon</a:t>
              </a:r>
              <a:br>
                <a:rPr lang="en-US" sz="1659" kern="0" dirty="0">
                  <a:solidFill>
                    <a:srgbClr val="FFFFFF"/>
                  </a:solidFill>
                  <a:latin typeface="Amazon Ember Light"/>
                  <a:ea typeface="Amazon Ember Medium" panose="020B0603020204020204" pitchFamily="34" charset="0"/>
                  <a:cs typeface="Amazon Ember Medium" panose="020B0603020204020204" pitchFamily="34" charset="0"/>
                </a:rPr>
              </a:br>
              <a:r>
                <a:rPr lang="en-US" sz="1659" kern="0" dirty="0">
                  <a:solidFill>
                    <a:srgbClr val="FFFFFF"/>
                  </a:solidFill>
                  <a:latin typeface="Amazon Ember Light"/>
                  <a:ea typeface="Amazon Ember Medium" panose="020B0603020204020204" pitchFamily="34" charset="0"/>
                  <a:cs typeface="Amazon Ember Medium" panose="020B0603020204020204" pitchFamily="34" charset="0"/>
                </a:rPr>
                <a:t>Aurora</a:t>
              </a:r>
            </a:p>
          </p:txBody>
        </p:sp>
      </p:grpSp>
      <p:sp>
        <p:nvSpPr>
          <p:cNvPr id="43" name="Rectangle: Rounded Corners 5">
            <a:extLst>
              <a:ext uri="{FF2B5EF4-FFF2-40B4-BE49-F238E27FC236}">
                <a16:creationId xmlns:a16="http://schemas.microsoft.com/office/drawing/2014/main" id="{65A20863-D2C1-3BF4-272B-3528E827E162}"/>
              </a:ext>
            </a:extLst>
          </p:cNvPr>
          <p:cNvSpPr/>
          <p:nvPr/>
        </p:nvSpPr>
        <p:spPr>
          <a:xfrm>
            <a:off x="4882559" y="2158642"/>
            <a:ext cx="1555546" cy="1118614"/>
          </a:xfrm>
          <a:prstGeom prst="roundRect">
            <a:avLst/>
          </a:prstGeom>
          <a:noFill/>
          <a:ln w="19050">
            <a:solidFill>
              <a:srgbClr val="FBD8BF"/>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dirty="0">
              <a:solidFill>
                <a:schemeClr val="bg1"/>
              </a:solidFill>
            </a:endParaRPr>
          </a:p>
        </p:txBody>
      </p:sp>
    </p:spTree>
    <p:extLst>
      <p:ext uri="{BB962C8B-B14F-4D97-AF65-F5344CB8AC3E}">
        <p14:creationId xmlns:p14="http://schemas.microsoft.com/office/powerpoint/2010/main" val="81014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CF02-972A-4F25-A91B-3F1F1E180855}"/>
              </a:ext>
            </a:extLst>
          </p:cNvPr>
          <p:cNvSpPr>
            <a:spLocks noGrp="1"/>
          </p:cNvSpPr>
          <p:nvPr>
            <p:ph type="title"/>
          </p:nvPr>
        </p:nvSpPr>
        <p:spPr/>
        <p:txBody>
          <a:bodyPr/>
          <a:lstStyle/>
          <a:p>
            <a:r>
              <a:rPr lang="en-US" dirty="0"/>
              <a:t>Amazon DynamoDB</a:t>
            </a:r>
          </a:p>
        </p:txBody>
      </p:sp>
      <p:cxnSp>
        <p:nvCxnSpPr>
          <p:cNvPr id="3" name="Straight Connector 2">
            <a:extLst>
              <a:ext uri="{FF2B5EF4-FFF2-40B4-BE49-F238E27FC236}">
                <a16:creationId xmlns:a16="http://schemas.microsoft.com/office/drawing/2014/main" id="{8178C0E7-FFD8-88AC-CA3D-0419A78C4E0E}"/>
              </a:ext>
            </a:extLst>
          </p:cNvPr>
          <p:cNvCxnSpPr>
            <a:cxnSpLocks/>
          </p:cNvCxnSpPr>
          <p:nvPr/>
        </p:nvCxnSpPr>
        <p:spPr>
          <a:xfrm>
            <a:off x="3197051" y="1564002"/>
            <a:ext cx="0" cy="4206240"/>
          </a:xfrm>
          <a:prstGeom prst="line">
            <a:avLst/>
          </a:prstGeom>
          <a:ln w="9525" cap="rnd">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C6C52EC1-FBFC-3DAD-28A4-C6A1F55629C1}"/>
              </a:ext>
            </a:extLst>
          </p:cNvPr>
          <p:cNvCxnSpPr>
            <a:cxnSpLocks/>
          </p:cNvCxnSpPr>
          <p:nvPr/>
        </p:nvCxnSpPr>
        <p:spPr>
          <a:xfrm>
            <a:off x="6206151" y="1564002"/>
            <a:ext cx="0" cy="4206240"/>
          </a:xfrm>
          <a:prstGeom prst="line">
            <a:avLst/>
          </a:prstGeom>
          <a:ln w="9525" cap="rnd">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BF15163-222C-D01C-78FE-037D3A6E6D32}"/>
              </a:ext>
            </a:extLst>
          </p:cNvPr>
          <p:cNvCxnSpPr>
            <a:cxnSpLocks/>
          </p:cNvCxnSpPr>
          <p:nvPr/>
        </p:nvCxnSpPr>
        <p:spPr>
          <a:xfrm>
            <a:off x="9032371" y="1564002"/>
            <a:ext cx="0" cy="4206240"/>
          </a:xfrm>
          <a:prstGeom prst="line">
            <a:avLst/>
          </a:prstGeom>
          <a:ln w="9525" cap="rnd">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15453702-BBB5-C813-EB0C-E574B21103F0}"/>
              </a:ext>
            </a:extLst>
          </p:cNvPr>
          <p:cNvGrpSpPr/>
          <p:nvPr/>
        </p:nvGrpSpPr>
        <p:grpSpPr>
          <a:xfrm>
            <a:off x="549501" y="1552551"/>
            <a:ext cx="2560320" cy="2892711"/>
            <a:chOff x="549501" y="1549547"/>
            <a:chExt cx="2560320" cy="2892711"/>
          </a:xfrm>
        </p:grpSpPr>
        <p:sp>
          <p:nvSpPr>
            <p:cNvPr id="7" name="TextBox 6">
              <a:extLst>
                <a:ext uri="{FF2B5EF4-FFF2-40B4-BE49-F238E27FC236}">
                  <a16:creationId xmlns:a16="http://schemas.microsoft.com/office/drawing/2014/main" id="{BF54085B-1CD5-B2FC-1ED7-690FD4C86B55}"/>
                </a:ext>
              </a:extLst>
            </p:cNvPr>
            <p:cNvSpPr txBox="1"/>
            <p:nvPr/>
          </p:nvSpPr>
          <p:spPr>
            <a:xfrm>
              <a:off x="549501" y="2522018"/>
              <a:ext cx="2560320" cy="1920240"/>
            </a:xfrm>
            <a:prstGeom prst="rect">
              <a:avLst/>
            </a:prstGeom>
            <a:noFill/>
          </p:spPr>
          <p:txBody>
            <a:bodyPr wrap="square" lIns="0" rIns="0" rtlCol="0">
              <a:noAutofit/>
            </a:bodyPr>
            <a:lstStyle/>
            <a:p>
              <a:pPr algn="ctr">
                <a:defRPr/>
              </a:pPr>
              <a:r>
                <a:rPr lang="en-US" sz="1600" b="1" dirty="0">
                  <a:latin typeface="Amazon Ember Display" panose="020F0603020204020204" pitchFamily="34" charset="0"/>
                  <a:ea typeface="Amazon Ember" panose="02000000000000000000" pitchFamily="2" charset="0"/>
                </a:rPr>
                <a:t>Performance at scale</a:t>
              </a:r>
            </a:p>
            <a:p>
              <a:pPr algn="ctr">
                <a:defRPr/>
              </a:pPr>
              <a:endParaRPr lang="en-US" sz="1600" b="1" dirty="0">
                <a:latin typeface="Amazon Ember Display" panose="020F0603020204020204" pitchFamily="34" charset="0"/>
                <a:ea typeface="Amazon Ember" panose="02000000000000000000" pitchFamily="2" charset="0"/>
              </a:endParaRPr>
            </a:p>
            <a:p>
              <a:pPr algn="ctr">
                <a:defRPr/>
              </a:pPr>
              <a:endParaRPr lang="en-US" sz="1600" b="1" dirty="0">
                <a:latin typeface="Amazon Ember Display" panose="020F0603020204020204" pitchFamily="34" charset="0"/>
                <a:ea typeface="Amazon Ember" panose="02000000000000000000" pitchFamily="2" charset="0"/>
              </a:endParaRPr>
            </a:p>
            <a:p>
              <a:pPr marL="285739" indent="-285739">
                <a:buFont typeface="Wingdings" panose="05000000000000000000" pitchFamily="2" charset="2"/>
                <a:buChar char="§"/>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Consistent, single-digit millisecond read and write performance</a:t>
              </a:r>
              <a:b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br>
              <a:endPar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endParaRPr>
            </a:p>
            <a:p>
              <a:pPr marL="285739" indent="-285739">
                <a:spcAft>
                  <a:spcPts val="600"/>
                </a:spcAft>
                <a:buFont typeface="Wingdings" panose="05000000000000000000" pitchFamily="2" charset="2"/>
                <a:buChar char="§"/>
                <a:defRPr/>
              </a:pPr>
              <a:r>
                <a:rPr lang="en-IE" sz="1400" dirty="0">
                  <a:latin typeface="Amazon Ember Display" panose="020F0603020204020204" pitchFamily="34" charset="0"/>
                  <a:ea typeface="Amazon Ember Display" panose="020F0603020204020204" pitchFamily="34" charset="0"/>
                  <a:cs typeface="Amazon Ember Display" panose="020F0603020204020204" pitchFamily="34" charset="0"/>
                </a:rPr>
                <a:t>Nearly unlimited throughput and storage</a:t>
              </a:r>
              <a:br>
                <a:rPr lang="en-IE" sz="1400" dirty="0">
                  <a:latin typeface="Amazon Ember Display" panose="020F0603020204020204" pitchFamily="34" charset="0"/>
                  <a:ea typeface="Amazon Ember Display" panose="020F0603020204020204" pitchFamily="34" charset="0"/>
                  <a:cs typeface="Amazon Ember Display" panose="020F0603020204020204" pitchFamily="34" charset="0"/>
                </a:rPr>
              </a:br>
              <a:endParaRPr lang="en-IE" sz="1400" dirty="0">
                <a:latin typeface="Amazon Ember Display" panose="020F0603020204020204" pitchFamily="34" charset="0"/>
                <a:ea typeface="Amazon Ember Display" panose="020F0603020204020204" pitchFamily="34" charset="0"/>
                <a:cs typeface="Amazon Ember Display" panose="020F0603020204020204" pitchFamily="34" charset="0"/>
              </a:endParaRPr>
            </a:p>
            <a:p>
              <a:pPr marL="285739" indent="-285739">
                <a:spcAft>
                  <a:spcPts val="600"/>
                </a:spcAft>
                <a:buFont typeface="Wingdings" panose="05000000000000000000" pitchFamily="2" charset="2"/>
                <a:buChar char="§"/>
                <a:defRPr/>
              </a:pPr>
              <a:r>
                <a:rPr lang="en-IE" sz="1400" dirty="0">
                  <a:latin typeface="Amazon Ember Display" panose="020F0603020204020204" pitchFamily="34" charset="0"/>
                  <a:ea typeface="Amazon Ember Display" panose="020F0603020204020204" pitchFamily="34" charset="0"/>
                  <a:cs typeface="Amazon Ember Display" panose="020F0603020204020204" pitchFamily="34" charset="0"/>
                </a:rPr>
                <a:t>Massive scalability</a:t>
              </a:r>
              <a:endPar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grpSp>
          <p:nvGrpSpPr>
            <p:cNvPr id="8" name="Group 7">
              <a:extLst>
                <a:ext uri="{FF2B5EF4-FFF2-40B4-BE49-F238E27FC236}">
                  <a16:creationId xmlns:a16="http://schemas.microsoft.com/office/drawing/2014/main" id="{6AB822DA-05AF-D574-CD5B-56A82C6144FE}"/>
                </a:ext>
              </a:extLst>
            </p:cNvPr>
            <p:cNvGrpSpPr/>
            <p:nvPr/>
          </p:nvGrpSpPr>
          <p:grpSpPr>
            <a:xfrm>
              <a:off x="1400956" y="1549547"/>
              <a:ext cx="857410" cy="857410"/>
              <a:chOff x="1689472" y="2101997"/>
              <a:chExt cx="857410" cy="857410"/>
            </a:xfrm>
          </p:grpSpPr>
          <p:sp>
            <p:nvSpPr>
              <p:cNvPr id="9" name="Oval 8">
                <a:extLst>
                  <a:ext uri="{FF2B5EF4-FFF2-40B4-BE49-F238E27FC236}">
                    <a16:creationId xmlns:a16="http://schemas.microsoft.com/office/drawing/2014/main" id="{DEF7469C-5AFF-B96A-5652-A576479C89E7}"/>
                  </a:ext>
                </a:extLst>
              </p:cNvPr>
              <p:cNvSpPr/>
              <p:nvPr/>
            </p:nvSpPr>
            <p:spPr>
              <a:xfrm>
                <a:off x="1689472" y="2101997"/>
                <a:ext cx="857410" cy="857410"/>
              </a:xfrm>
              <a:prstGeom prst="ellipse">
                <a:avLst/>
              </a:prstGeom>
              <a:noFill/>
              <a:ln w="19050" cap="flat" cmpd="sng" algn="ctr">
                <a:solidFill>
                  <a:srgbClr val="027FAA"/>
                </a:solidFill>
                <a:prstDash val="solid"/>
                <a:miter lim="800000"/>
              </a:ln>
              <a:effectLst/>
            </p:spPr>
            <p:txBody>
              <a:bodyPr rtlCol="0" anchor="ctr"/>
              <a:lstStyle/>
              <a:p>
                <a:pPr algn="ctr" defTabSz="914363">
                  <a:defRPr/>
                </a:pPr>
                <a:endParaRPr lang="en-US" kern="0" dirty="0">
                  <a:solidFill>
                    <a:prstClr val="white"/>
                  </a:solidFill>
                  <a:latin typeface="Amazon Ember"/>
                </a:endParaRPr>
              </a:p>
            </p:txBody>
          </p:sp>
          <p:grpSp>
            <p:nvGrpSpPr>
              <p:cNvPr id="10" name="Group 4">
                <a:extLst>
                  <a:ext uri="{FF2B5EF4-FFF2-40B4-BE49-F238E27FC236}">
                    <a16:creationId xmlns:a16="http://schemas.microsoft.com/office/drawing/2014/main" id="{7BAB42DA-311F-20B1-185F-6B99CB7BF720}"/>
                  </a:ext>
                </a:extLst>
              </p:cNvPr>
              <p:cNvGrpSpPr>
                <a:grpSpLocks noChangeAspect="1"/>
              </p:cNvGrpSpPr>
              <p:nvPr/>
            </p:nvGrpSpPr>
            <p:grpSpPr bwMode="auto">
              <a:xfrm>
                <a:off x="1815680" y="2225869"/>
                <a:ext cx="604995" cy="609666"/>
                <a:chOff x="1845" y="573"/>
                <a:chExt cx="2072" cy="2088"/>
              </a:xfrm>
            </p:grpSpPr>
            <p:sp>
              <p:nvSpPr>
                <p:cNvPr id="11" name="Oval 5">
                  <a:extLst>
                    <a:ext uri="{FF2B5EF4-FFF2-40B4-BE49-F238E27FC236}">
                      <a16:creationId xmlns:a16="http://schemas.microsoft.com/office/drawing/2014/main" id="{5D8EDF4D-A6BE-593C-3508-A67013FCFC7A}"/>
                    </a:ext>
                  </a:extLst>
                </p:cNvPr>
                <p:cNvSpPr>
                  <a:spLocks noChangeArrowheads="1"/>
                </p:cNvSpPr>
                <p:nvPr/>
              </p:nvSpPr>
              <p:spPr bwMode="auto">
                <a:xfrm>
                  <a:off x="1916" y="1388"/>
                  <a:ext cx="1194" cy="1198"/>
                </a:xfrm>
                <a:prstGeom prst="ellipse">
                  <a:avLst/>
                </a:prstGeom>
                <a:noFill/>
                <a:ln w="19050" cap="rnd">
                  <a:solidFill>
                    <a:srgbClr val="027FA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12" name="Oval 6">
                  <a:extLst>
                    <a:ext uri="{FF2B5EF4-FFF2-40B4-BE49-F238E27FC236}">
                      <a16:creationId xmlns:a16="http://schemas.microsoft.com/office/drawing/2014/main" id="{6EA1D758-8831-0660-8DAE-5E5BC816B60A}"/>
                    </a:ext>
                  </a:extLst>
                </p:cNvPr>
                <p:cNvSpPr>
                  <a:spLocks noChangeArrowheads="1"/>
                </p:cNvSpPr>
                <p:nvPr/>
              </p:nvSpPr>
              <p:spPr bwMode="auto">
                <a:xfrm>
                  <a:off x="2398" y="1872"/>
                  <a:ext cx="229" cy="230"/>
                </a:xfrm>
                <a:prstGeom prst="ellipse">
                  <a:avLst/>
                </a:prstGeom>
                <a:noFill/>
                <a:ln w="19050" cap="rnd">
                  <a:solidFill>
                    <a:srgbClr val="027FA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13" name="Line 7">
                  <a:extLst>
                    <a:ext uri="{FF2B5EF4-FFF2-40B4-BE49-F238E27FC236}">
                      <a16:creationId xmlns:a16="http://schemas.microsoft.com/office/drawing/2014/main" id="{F67F66E0-5C07-C39D-C0FD-B8CC44F82CF2}"/>
                    </a:ext>
                  </a:extLst>
                </p:cNvPr>
                <p:cNvSpPr>
                  <a:spLocks noChangeShapeType="1"/>
                </p:cNvSpPr>
                <p:nvPr/>
              </p:nvSpPr>
              <p:spPr bwMode="auto">
                <a:xfrm flipV="1">
                  <a:off x="2563" y="1322"/>
                  <a:ext cx="245" cy="563"/>
                </a:xfrm>
                <a:prstGeom prst="line">
                  <a:avLst/>
                </a:prstGeom>
                <a:noFill/>
                <a:ln w="19050" cap="rnd">
                  <a:solidFill>
                    <a:srgbClr val="027FAA"/>
                  </a:solidFill>
                  <a:prstDash val="solid"/>
                  <a:round/>
                  <a:headEnd/>
                  <a:tailEnd/>
                </a:ln>
                <a:extLst>
                  <a:ext uri="{909E8E84-426E-40DD-AFC4-6F175D3DCCD1}">
                    <a14:hiddenFill xmlns:a14="http://schemas.microsoft.com/office/drawing/2010/main">
                      <a:no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14" name="Line 8">
                  <a:extLst>
                    <a:ext uri="{FF2B5EF4-FFF2-40B4-BE49-F238E27FC236}">
                      <a16:creationId xmlns:a16="http://schemas.microsoft.com/office/drawing/2014/main" id="{39DFEE04-3C01-F7C3-FC61-149A339A1874}"/>
                    </a:ext>
                  </a:extLst>
                </p:cNvPr>
                <p:cNvSpPr>
                  <a:spLocks noChangeShapeType="1"/>
                </p:cNvSpPr>
                <p:nvPr/>
              </p:nvSpPr>
              <p:spPr bwMode="auto">
                <a:xfrm flipV="1">
                  <a:off x="1864" y="2031"/>
                  <a:ext cx="543" cy="219"/>
                </a:xfrm>
                <a:prstGeom prst="line">
                  <a:avLst/>
                </a:prstGeom>
                <a:noFill/>
                <a:ln w="19050" cap="rnd">
                  <a:solidFill>
                    <a:srgbClr val="027FAA"/>
                  </a:solidFill>
                  <a:prstDash val="solid"/>
                  <a:round/>
                  <a:headEnd/>
                  <a:tailEnd/>
                </a:ln>
                <a:extLst>
                  <a:ext uri="{909E8E84-426E-40DD-AFC4-6F175D3DCCD1}">
                    <a14:hiddenFill xmlns:a14="http://schemas.microsoft.com/office/drawing/2010/main">
                      <a:no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15" name="Line 9">
                  <a:extLst>
                    <a:ext uri="{FF2B5EF4-FFF2-40B4-BE49-F238E27FC236}">
                      <a16:creationId xmlns:a16="http://schemas.microsoft.com/office/drawing/2014/main" id="{D0FBB124-55A7-2640-8547-E96DD9F992EA}"/>
                    </a:ext>
                  </a:extLst>
                </p:cNvPr>
                <p:cNvSpPr>
                  <a:spLocks noChangeShapeType="1"/>
                </p:cNvSpPr>
                <p:nvPr/>
              </p:nvSpPr>
              <p:spPr bwMode="auto">
                <a:xfrm flipH="1" flipV="1">
                  <a:off x="2548" y="2102"/>
                  <a:ext cx="221" cy="559"/>
                </a:xfrm>
                <a:prstGeom prst="line">
                  <a:avLst/>
                </a:prstGeom>
                <a:noFill/>
                <a:ln w="19050" cap="rnd">
                  <a:solidFill>
                    <a:srgbClr val="027FAA"/>
                  </a:solidFill>
                  <a:prstDash val="solid"/>
                  <a:round/>
                  <a:headEnd/>
                  <a:tailEnd/>
                </a:ln>
                <a:extLst>
                  <a:ext uri="{909E8E84-426E-40DD-AFC4-6F175D3DCCD1}">
                    <a14:hiddenFill xmlns:a14="http://schemas.microsoft.com/office/drawing/2010/main">
                      <a:no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16" name="Line 10">
                  <a:extLst>
                    <a:ext uri="{FF2B5EF4-FFF2-40B4-BE49-F238E27FC236}">
                      <a16:creationId xmlns:a16="http://schemas.microsoft.com/office/drawing/2014/main" id="{7FB40F3B-192A-5BE1-4E15-DF328DAEC346}"/>
                    </a:ext>
                  </a:extLst>
                </p:cNvPr>
                <p:cNvSpPr>
                  <a:spLocks noChangeShapeType="1"/>
                </p:cNvSpPr>
                <p:nvPr/>
              </p:nvSpPr>
              <p:spPr bwMode="auto">
                <a:xfrm>
                  <a:off x="2253" y="1324"/>
                  <a:ext cx="44" cy="106"/>
                </a:xfrm>
                <a:prstGeom prst="line">
                  <a:avLst/>
                </a:prstGeom>
                <a:noFill/>
                <a:ln w="19050" cap="rnd">
                  <a:solidFill>
                    <a:srgbClr val="027FAA"/>
                  </a:solidFill>
                  <a:prstDash val="solid"/>
                  <a:round/>
                  <a:headEnd/>
                  <a:tailEnd/>
                </a:ln>
                <a:extLst>
                  <a:ext uri="{909E8E84-426E-40DD-AFC4-6F175D3DCCD1}">
                    <a14:hiddenFill xmlns:a14="http://schemas.microsoft.com/office/drawing/2010/main">
                      <a:no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17" name="Line 11">
                  <a:extLst>
                    <a:ext uri="{FF2B5EF4-FFF2-40B4-BE49-F238E27FC236}">
                      <a16:creationId xmlns:a16="http://schemas.microsoft.com/office/drawing/2014/main" id="{D8366B4A-B842-F25C-06F2-429C8F2EA9F1}"/>
                    </a:ext>
                  </a:extLst>
                </p:cNvPr>
                <p:cNvSpPr>
                  <a:spLocks noChangeShapeType="1"/>
                </p:cNvSpPr>
                <p:nvPr/>
              </p:nvSpPr>
              <p:spPr bwMode="auto">
                <a:xfrm>
                  <a:off x="1845" y="1693"/>
                  <a:ext cx="121" cy="52"/>
                </a:xfrm>
                <a:prstGeom prst="line">
                  <a:avLst/>
                </a:prstGeom>
                <a:noFill/>
                <a:ln w="19050" cap="rnd">
                  <a:solidFill>
                    <a:srgbClr val="027FAA"/>
                  </a:solidFill>
                  <a:prstDash val="solid"/>
                  <a:round/>
                  <a:headEnd/>
                  <a:tailEnd/>
                </a:ln>
                <a:extLst>
                  <a:ext uri="{909E8E84-426E-40DD-AFC4-6F175D3DCCD1}">
                    <a14:hiddenFill xmlns:a14="http://schemas.microsoft.com/office/drawing/2010/main">
                      <a:no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18" name="Line 12">
                  <a:extLst>
                    <a:ext uri="{FF2B5EF4-FFF2-40B4-BE49-F238E27FC236}">
                      <a16:creationId xmlns:a16="http://schemas.microsoft.com/office/drawing/2014/main" id="{7F871287-B172-6352-039D-9A7DE75228F3}"/>
                    </a:ext>
                  </a:extLst>
                </p:cNvPr>
                <p:cNvSpPr>
                  <a:spLocks noChangeShapeType="1"/>
                </p:cNvSpPr>
                <p:nvPr/>
              </p:nvSpPr>
              <p:spPr bwMode="auto">
                <a:xfrm flipV="1">
                  <a:off x="2220" y="2538"/>
                  <a:ext cx="58" cy="123"/>
                </a:xfrm>
                <a:prstGeom prst="line">
                  <a:avLst/>
                </a:prstGeom>
                <a:noFill/>
                <a:ln w="19050" cap="rnd">
                  <a:solidFill>
                    <a:srgbClr val="027FAA"/>
                  </a:solidFill>
                  <a:prstDash val="solid"/>
                  <a:round/>
                  <a:headEnd/>
                  <a:tailEnd/>
                </a:ln>
                <a:extLst>
                  <a:ext uri="{909E8E84-426E-40DD-AFC4-6F175D3DCCD1}">
                    <a14:hiddenFill xmlns:a14="http://schemas.microsoft.com/office/drawing/2010/main">
                      <a:no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19" name="Line 13">
                  <a:extLst>
                    <a:ext uri="{FF2B5EF4-FFF2-40B4-BE49-F238E27FC236}">
                      <a16:creationId xmlns:a16="http://schemas.microsoft.com/office/drawing/2014/main" id="{60A13B5E-2EEA-AB3C-EDA4-71620E17F85E}"/>
                    </a:ext>
                  </a:extLst>
                </p:cNvPr>
                <p:cNvSpPr>
                  <a:spLocks noChangeShapeType="1"/>
                </p:cNvSpPr>
                <p:nvPr/>
              </p:nvSpPr>
              <p:spPr bwMode="auto">
                <a:xfrm>
                  <a:off x="3058" y="2229"/>
                  <a:ext cx="118" cy="56"/>
                </a:xfrm>
                <a:prstGeom prst="line">
                  <a:avLst/>
                </a:prstGeom>
                <a:noFill/>
                <a:ln w="19050" cap="rnd">
                  <a:solidFill>
                    <a:srgbClr val="027FAA"/>
                  </a:solidFill>
                  <a:prstDash val="solid"/>
                  <a:round/>
                  <a:headEnd/>
                  <a:tailEnd/>
                </a:ln>
                <a:extLst>
                  <a:ext uri="{909E8E84-426E-40DD-AFC4-6F175D3DCCD1}">
                    <a14:hiddenFill xmlns:a14="http://schemas.microsoft.com/office/drawing/2010/main">
                      <a:no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20" name="Line 14">
                  <a:extLst>
                    <a:ext uri="{FF2B5EF4-FFF2-40B4-BE49-F238E27FC236}">
                      <a16:creationId xmlns:a16="http://schemas.microsoft.com/office/drawing/2014/main" id="{AF41A0B5-FBC7-8007-C866-7E1EDB601FDE}"/>
                    </a:ext>
                  </a:extLst>
                </p:cNvPr>
                <p:cNvSpPr>
                  <a:spLocks noChangeShapeType="1"/>
                </p:cNvSpPr>
                <p:nvPr/>
              </p:nvSpPr>
              <p:spPr bwMode="auto">
                <a:xfrm flipV="1">
                  <a:off x="3068" y="1739"/>
                  <a:ext cx="111" cy="31"/>
                </a:xfrm>
                <a:prstGeom prst="line">
                  <a:avLst/>
                </a:prstGeom>
                <a:noFill/>
                <a:ln w="19050" cap="rnd">
                  <a:solidFill>
                    <a:srgbClr val="027FAA"/>
                  </a:solidFill>
                  <a:prstDash val="solid"/>
                  <a:round/>
                  <a:headEnd/>
                  <a:tailEnd/>
                </a:ln>
                <a:extLst>
                  <a:ext uri="{909E8E84-426E-40DD-AFC4-6F175D3DCCD1}">
                    <a14:hiddenFill xmlns:a14="http://schemas.microsoft.com/office/drawing/2010/main">
                      <a:no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21" name="Freeform 15">
                  <a:extLst>
                    <a:ext uri="{FF2B5EF4-FFF2-40B4-BE49-F238E27FC236}">
                      <a16:creationId xmlns:a16="http://schemas.microsoft.com/office/drawing/2014/main" id="{E497FFDE-FB35-8281-9C5F-E0DF2B12CE40}"/>
                    </a:ext>
                  </a:extLst>
                </p:cNvPr>
                <p:cNvSpPr>
                  <a:spLocks/>
                </p:cNvSpPr>
                <p:nvPr/>
              </p:nvSpPr>
              <p:spPr bwMode="auto">
                <a:xfrm>
                  <a:off x="2821" y="610"/>
                  <a:ext cx="1059" cy="1060"/>
                </a:xfrm>
                <a:custGeom>
                  <a:avLst/>
                  <a:gdLst>
                    <a:gd name="T0" fmla="*/ 459 w 509"/>
                    <a:gd name="T1" fmla="*/ 163 h 508"/>
                    <a:gd name="T2" fmla="*/ 346 w 509"/>
                    <a:gd name="T3" fmla="*/ 458 h 508"/>
                    <a:gd name="T4" fmla="*/ 51 w 509"/>
                    <a:gd name="T5" fmla="*/ 345 h 508"/>
                    <a:gd name="T6" fmla="*/ 163 w 509"/>
                    <a:gd name="T7" fmla="*/ 50 h 508"/>
                    <a:gd name="T8" fmla="*/ 459 w 509"/>
                    <a:gd name="T9" fmla="*/ 163 h 508"/>
                  </a:gdLst>
                  <a:ahLst/>
                  <a:cxnLst>
                    <a:cxn ang="0">
                      <a:pos x="T0" y="T1"/>
                    </a:cxn>
                    <a:cxn ang="0">
                      <a:pos x="T2" y="T3"/>
                    </a:cxn>
                    <a:cxn ang="0">
                      <a:pos x="T4" y="T5"/>
                    </a:cxn>
                    <a:cxn ang="0">
                      <a:pos x="T6" y="T7"/>
                    </a:cxn>
                    <a:cxn ang="0">
                      <a:pos x="T8" y="T9"/>
                    </a:cxn>
                  </a:cxnLst>
                  <a:rect l="0" t="0" r="r" b="b"/>
                  <a:pathLst>
                    <a:path w="509" h="508">
                      <a:moveTo>
                        <a:pt x="459" y="163"/>
                      </a:moveTo>
                      <a:cubicBezTo>
                        <a:pt x="509" y="275"/>
                        <a:pt x="458" y="407"/>
                        <a:pt x="346" y="458"/>
                      </a:cubicBezTo>
                      <a:cubicBezTo>
                        <a:pt x="233" y="508"/>
                        <a:pt x="101" y="458"/>
                        <a:pt x="51" y="345"/>
                      </a:cubicBezTo>
                      <a:cubicBezTo>
                        <a:pt x="0" y="232"/>
                        <a:pt x="51" y="100"/>
                        <a:pt x="163" y="50"/>
                      </a:cubicBezTo>
                      <a:cubicBezTo>
                        <a:pt x="276" y="0"/>
                        <a:pt x="408" y="50"/>
                        <a:pt x="459" y="163"/>
                      </a:cubicBezTo>
                      <a:close/>
                    </a:path>
                  </a:pathLst>
                </a:custGeom>
                <a:noFill/>
                <a:ln w="19050" cap="rnd">
                  <a:solidFill>
                    <a:srgbClr val="027FA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22" name="Line 16">
                  <a:extLst>
                    <a:ext uri="{FF2B5EF4-FFF2-40B4-BE49-F238E27FC236}">
                      <a16:creationId xmlns:a16="http://schemas.microsoft.com/office/drawing/2014/main" id="{AA785CDA-C45F-99C3-CC8A-73A01F73B5C0}"/>
                    </a:ext>
                  </a:extLst>
                </p:cNvPr>
                <p:cNvSpPr>
                  <a:spLocks noChangeShapeType="1"/>
                </p:cNvSpPr>
                <p:nvPr/>
              </p:nvSpPr>
              <p:spPr bwMode="auto">
                <a:xfrm flipV="1">
                  <a:off x="3349" y="573"/>
                  <a:ext cx="0" cy="100"/>
                </a:xfrm>
                <a:prstGeom prst="line">
                  <a:avLst/>
                </a:prstGeom>
                <a:noFill/>
                <a:ln w="19050" cap="rnd">
                  <a:solidFill>
                    <a:srgbClr val="027FAA"/>
                  </a:solidFill>
                  <a:prstDash val="solid"/>
                  <a:round/>
                  <a:headEnd/>
                  <a:tailEnd/>
                </a:ln>
                <a:extLst>
                  <a:ext uri="{909E8E84-426E-40DD-AFC4-6F175D3DCCD1}">
                    <a14:hiddenFill xmlns:a14="http://schemas.microsoft.com/office/drawing/2010/main">
                      <a:no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23" name="Line 17">
                  <a:extLst>
                    <a:ext uri="{FF2B5EF4-FFF2-40B4-BE49-F238E27FC236}">
                      <a16:creationId xmlns:a16="http://schemas.microsoft.com/office/drawing/2014/main" id="{3B5EBF26-C025-2BC8-026D-ED0C9FF7C09F}"/>
                    </a:ext>
                  </a:extLst>
                </p:cNvPr>
                <p:cNvSpPr>
                  <a:spLocks noChangeShapeType="1"/>
                </p:cNvSpPr>
                <p:nvPr/>
              </p:nvSpPr>
              <p:spPr bwMode="auto">
                <a:xfrm flipV="1">
                  <a:off x="2973" y="1476"/>
                  <a:ext cx="56" cy="58"/>
                </a:xfrm>
                <a:prstGeom prst="line">
                  <a:avLst/>
                </a:prstGeom>
                <a:noFill/>
                <a:ln w="19050" cap="rnd">
                  <a:solidFill>
                    <a:srgbClr val="027FAA"/>
                  </a:solidFill>
                  <a:prstDash val="solid"/>
                  <a:round/>
                  <a:headEnd/>
                  <a:tailEnd/>
                </a:ln>
                <a:extLst>
                  <a:ext uri="{909E8E84-426E-40DD-AFC4-6F175D3DCCD1}">
                    <a14:hiddenFill xmlns:a14="http://schemas.microsoft.com/office/drawing/2010/main">
                      <a:no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24" name="Line 18">
                  <a:extLst>
                    <a:ext uri="{FF2B5EF4-FFF2-40B4-BE49-F238E27FC236}">
                      <a16:creationId xmlns:a16="http://schemas.microsoft.com/office/drawing/2014/main" id="{E1366638-2E13-3046-2E28-C527A685BD7C}"/>
                    </a:ext>
                  </a:extLst>
                </p:cNvPr>
                <p:cNvSpPr>
                  <a:spLocks noChangeShapeType="1"/>
                </p:cNvSpPr>
                <p:nvPr/>
              </p:nvSpPr>
              <p:spPr bwMode="auto">
                <a:xfrm flipH="1" flipV="1">
                  <a:off x="3678" y="1470"/>
                  <a:ext cx="68" cy="67"/>
                </a:xfrm>
                <a:prstGeom prst="line">
                  <a:avLst/>
                </a:prstGeom>
                <a:noFill/>
                <a:ln w="19050" cap="rnd">
                  <a:solidFill>
                    <a:srgbClr val="027FAA"/>
                  </a:solidFill>
                  <a:prstDash val="solid"/>
                  <a:round/>
                  <a:headEnd/>
                  <a:tailEnd/>
                </a:ln>
                <a:extLst>
                  <a:ext uri="{909E8E84-426E-40DD-AFC4-6F175D3DCCD1}">
                    <a14:hiddenFill xmlns:a14="http://schemas.microsoft.com/office/drawing/2010/main">
                      <a:no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25" name="Line 19">
                  <a:extLst>
                    <a:ext uri="{FF2B5EF4-FFF2-40B4-BE49-F238E27FC236}">
                      <a16:creationId xmlns:a16="http://schemas.microsoft.com/office/drawing/2014/main" id="{4544434C-BC99-B44E-9584-70DE83D3EB49}"/>
                    </a:ext>
                  </a:extLst>
                </p:cNvPr>
                <p:cNvSpPr>
                  <a:spLocks noChangeShapeType="1"/>
                </p:cNvSpPr>
                <p:nvPr/>
              </p:nvSpPr>
              <p:spPr bwMode="auto">
                <a:xfrm>
                  <a:off x="2954" y="750"/>
                  <a:ext cx="66" cy="61"/>
                </a:xfrm>
                <a:prstGeom prst="line">
                  <a:avLst/>
                </a:prstGeom>
                <a:noFill/>
                <a:ln w="19050" cap="rnd">
                  <a:solidFill>
                    <a:srgbClr val="027FAA"/>
                  </a:solidFill>
                  <a:prstDash val="solid"/>
                  <a:round/>
                  <a:headEnd/>
                  <a:tailEnd/>
                </a:ln>
                <a:extLst>
                  <a:ext uri="{909E8E84-426E-40DD-AFC4-6F175D3DCCD1}">
                    <a14:hiddenFill xmlns:a14="http://schemas.microsoft.com/office/drawing/2010/main">
                      <a:no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26" name="Line 20">
                  <a:extLst>
                    <a:ext uri="{FF2B5EF4-FFF2-40B4-BE49-F238E27FC236}">
                      <a16:creationId xmlns:a16="http://schemas.microsoft.com/office/drawing/2014/main" id="{5FBF7863-FDD9-A078-D871-34277EA0767D}"/>
                    </a:ext>
                  </a:extLst>
                </p:cNvPr>
                <p:cNvSpPr>
                  <a:spLocks noChangeShapeType="1"/>
                </p:cNvSpPr>
                <p:nvPr/>
              </p:nvSpPr>
              <p:spPr bwMode="auto">
                <a:xfrm>
                  <a:off x="2781" y="1142"/>
                  <a:ext cx="104" cy="0"/>
                </a:xfrm>
                <a:prstGeom prst="line">
                  <a:avLst/>
                </a:prstGeom>
                <a:noFill/>
                <a:ln w="19050" cap="rnd">
                  <a:solidFill>
                    <a:srgbClr val="027FAA"/>
                  </a:solidFill>
                  <a:prstDash val="solid"/>
                  <a:round/>
                  <a:headEnd/>
                  <a:tailEnd/>
                </a:ln>
                <a:extLst>
                  <a:ext uri="{909E8E84-426E-40DD-AFC4-6F175D3DCCD1}">
                    <a14:hiddenFill xmlns:a14="http://schemas.microsoft.com/office/drawing/2010/main">
                      <a:no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27" name="Line 21">
                  <a:extLst>
                    <a:ext uri="{FF2B5EF4-FFF2-40B4-BE49-F238E27FC236}">
                      <a16:creationId xmlns:a16="http://schemas.microsoft.com/office/drawing/2014/main" id="{73945ED6-99FA-1435-1C01-97D04E3E3C05}"/>
                    </a:ext>
                  </a:extLst>
                </p:cNvPr>
                <p:cNvSpPr>
                  <a:spLocks noChangeShapeType="1"/>
                </p:cNvSpPr>
                <p:nvPr/>
              </p:nvSpPr>
              <p:spPr bwMode="auto">
                <a:xfrm flipV="1">
                  <a:off x="3355" y="1605"/>
                  <a:ext cx="2" cy="107"/>
                </a:xfrm>
                <a:prstGeom prst="line">
                  <a:avLst/>
                </a:prstGeom>
                <a:noFill/>
                <a:ln w="19050" cap="rnd">
                  <a:solidFill>
                    <a:srgbClr val="027FAA"/>
                  </a:solidFill>
                  <a:prstDash val="solid"/>
                  <a:round/>
                  <a:headEnd/>
                  <a:tailEnd/>
                </a:ln>
                <a:extLst>
                  <a:ext uri="{909E8E84-426E-40DD-AFC4-6F175D3DCCD1}">
                    <a14:hiddenFill xmlns:a14="http://schemas.microsoft.com/office/drawing/2010/main">
                      <a:no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28" name="Line 22">
                  <a:extLst>
                    <a:ext uri="{FF2B5EF4-FFF2-40B4-BE49-F238E27FC236}">
                      <a16:creationId xmlns:a16="http://schemas.microsoft.com/office/drawing/2014/main" id="{F548DD54-5B7F-334C-E320-5236D128342B}"/>
                    </a:ext>
                  </a:extLst>
                </p:cNvPr>
                <p:cNvSpPr>
                  <a:spLocks noChangeShapeType="1"/>
                </p:cNvSpPr>
                <p:nvPr/>
              </p:nvSpPr>
              <p:spPr bwMode="auto">
                <a:xfrm>
                  <a:off x="3815" y="1138"/>
                  <a:ext cx="102" cy="2"/>
                </a:xfrm>
                <a:prstGeom prst="line">
                  <a:avLst/>
                </a:prstGeom>
                <a:noFill/>
                <a:ln w="19050" cap="rnd">
                  <a:solidFill>
                    <a:srgbClr val="027FAA"/>
                  </a:solidFill>
                  <a:prstDash val="solid"/>
                  <a:round/>
                  <a:headEnd/>
                  <a:tailEnd/>
                </a:ln>
                <a:extLst>
                  <a:ext uri="{909E8E84-426E-40DD-AFC4-6F175D3DCCD1}">
                    <a14:hiddenFill xmlns:a14="http://schemas.microsoft.com/office/drawing/2010/main">
                      <a:no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sp>
              <p:nvSpPr>
                <p:cNvPr id="29" name="Line 23">
                  <a:extLst>
                    <a:ext uri="{FF2B5EF4-FFF2-40B4-BE49-F238E27FC236}">
                      <a16:creationId xmlns:a16="http://schemas.microsoft.com/office/drawing/2014/main" id="{FC4235FF-02E2-9214-3BDC-569E758148D8}"/>
                    </a:ext>
                  </a:extLst>
                </p:cNvPr>
                <p:cNvSpPr>
                  <a:spLocks noChangeShapeType="1"/>
                </p:cNvSpPr>
                <p:nvPr/>
              </p:nvSpPr>
              <p:spPr bwMode="auto">
                <a:xfrm flipV="1">
                  <a:off x="3676" y="750"/>
                  <a:ext cx="70" cy="56"/>
                </a:xfrm>
                <a:prstGeom prst="line">
                  <a:avLst/>
                </a:prstGeom>
                <a:noFill/>
                <a:ln w="19050" cap="rnd">
                  <a:solidFill>
                    <a:srgbClr val="027FAA"/>
                  </a:solidFill>
                  <a:prstDash val="solid"/>
                  <a:round/>
                  <a:headEnd/>
                  <a:tailEnd/>
                </a:ln>
                <a:extLst>
                  <a:ext uri="{909E8E84-426E-40DD-AFC4-6F175D3DCCD1}">
                    <a14:hiddenFill xmlns:a14="http://schemas.microsoft.com/office/drawing/2010/main">
                      <a:noFill/>
                    </a14:hiddenFill>
                  </a:ext>
                </a:extLst>
              </p:spPr>
              <p:txBody>
                <a:bodyPr vert="horz" wrap="square" lIns="101600" tIns="50800" rIns="101600" bIns="50800" numCol="1" anchor="t" anchorCtr="0" compatLnSpc="1">
                  <a:prstTxWarp prst="textNoShape">
                    <a:avLst/>
                  </a:prstTxWarp>
                </a:bodyPr>
                <a:lstStyle/>
                <a:p>
                  <a:endParaRPr lang="en-US" sz="3200" dirty="0">
                    <a:latin typeface="Amazon Ember Display" panose="020F0603020204020204" pitchFamily="34" charset="0"/>
                  </a:endParaRPr>
                </a:p>
              </p:txBody>
            </p:sp>
          </p:grpSp>
        </p:grpSp>
      </p:grpSp>
      <p:grpSp>
        <p:nvGrpSpPr>
          <p:cNvPr id="30" name="Group 29">
            <a:extLst>
              <a:ext uri="{FF2B5EF4-FFF2-40B4-BE49-F238E27FC236}">
                <a16:creationId xmlns:a16="http://schemas.microsoft.com/office/drawing/2014/main" id="{950DF041-E5F0-49CE-546F-0E222580D17E}"/>
              </a:ext>
            </a:extLst>
          </p:cNvPr>
          <p:cNvGrpSpPr/>
          <p:nvPr/>
        </p:nvGrpSpPr>
        <p:grpSpPr>
          <a:xfrm>
            <a:off x="3375721" y="1552551"/>
            <a:ext cx="2560320" cy="2892711"/>
            <a:chOff x="3375721" y="1549547"/>
            <a:chExt cx="2560320" cy="2892711"/>
          </a:xfrm>
        </p:grpSpPr>
        <p:sp>
          <p:nvSpPr>
            <p:cNvPr id="31" name="TextBox 30">
              <a:extLst>
                <a:ext uri="{FF2B5EF4-FFF2-40B4-BE49-F238E27FC236}">
                  <a16:creationId xmlns:a16="http://schemas.microsoft.com/office/drawing/2014/main" id="{ACE0AB25-940C-C504-5AF2-0D35C3EFD625}"/>
                </a:ext>
              </a:extLst>
            </p:cNvPr>
            <p:cNvSpPr txBox="1"/>
            <p:nvPr/>
          </p:nvSpPr>
          <p:spPr>
            <a:xfrm>
              <a:off x="3375721" y="2522018"/>
              <a:ext cx="2560320" cy="1920240"/>
            </a:xfrm>
            <a:prstGeom prst="rect">
              <a:avLst/>
            </a:prstGeom>
            <a:noFill/>
          </p:spPr>
          <p:txBody>
            <a:bodyPr wrap="square" lIns="0" rIns="0" rtlCol="0">
              <a:noAutofit/>
            </a:bodyPr>
            <a:lstStyle/>
            <a:p>
              <a:pPr algn="ctr">
                <a:defRPr/>
              </a:pPr>
              <a:r>
                <a:rPr lang="en-US" sz="1600" b="1" dirty="0">
                  <a:latin typeface="Amazon Ember Display" panose="020F0603020204020204" pitchFamily="34" charset="0"/>
                  <a:ea typeface="Amazon Ember" panose="02000000000000000000" pitchFamily="2" charset="0"/>
                </a:rPr>
                <a:t>Secure and Resilient</a:t>
              </a:r>
            </a:p>
            <a:p>
              <a:pPr algn="ctr">
                <a:defRPr/>
              </a:pPr>
              <a:endParaRPr lang="en-US" sz="1600" b="1" dirty="0">
                <a:latin typeface="Amazon Ember Display" panose="020F0603020204020204" pitchFamily="34" charset="0"/>
                <a:ea typeface="Amazon Ember" panose="02000000000000000000" pitchFamily="2" charset="0"/>
              </a:endParaRPr>
            </a:p>
            <a:p>
              <a:pPr algn="ctr">
                <a:defRPr/>
              </a:pPr>
              <a:endParaRPr lang="en-US" sz="1600" b="1" dirty="0">
                <a:latin typeface="Amazon Ember Display" panose="020F0603020204020204" pitchFamily="34" charset="0"/>
                <a:ea typeface="Amazon Ember" panose="02000000000000000000" pitchFamily="2" charset="0"/>
              </a:endParaRPr>
            </a:p>
            <a:p>
              <a:pPr marL="238115" indent="-238115">
                <a:buFont typeface="Wingdings" panose="05000000000000000000" pitchFamily="2" charset="2"/>
                <a:buChar char="§"/>
              </a:pPr>
              <a:r>
                <a:rPr lang="en-IE" sz="1400" dirty="0">
                  <a:latin typeface="Amazon Ember Display" panose="020F0603020204020204" pitchFamily="34" charset="0"/>
                </a:rPr>
                <a:t>Data encryption at rest</a:t>
              </a:r>
            </a:p>
            <a:p>
              <a:pPr marL="238115" indent="-238115">
                <a:buFont typeface="Wingdings" panose="05000000000000000000" pitchFamily="2" charset="2"/>
                <a:buChar char="§"/>
              </a:pPr>
              <a:endParaRPr lang="en-IE" sz="1400" dirty="0">
                <a:latin typeface="Amazon Ember Display" panose="020F0603020204020204" pitchFamily="34" charset="0"/>
              </a:endParaRPr>
            </a:p>
            <a:p>
              <a:pPr marL="238115" indent="-238115">
                <a:buFont typeface="Wingdings" panose="05000000000000000000" pitchFamily="2" charset="2"/>
                <a:buChar char="§"/>
              </a:pPr>
              <a:r>
                <a:rPr lang="en-IE" sz="1400" dirty="0">
                  <a:latin typeface="Amazon Ember Display" panose="020F0603020204020204" pitchFamily="34" charset="0"/>
                </a:rPr>
                <a:t>Global replication</a:t>
              </a:r>
            </a:p>
            <a:p>
              <a:pPr marL="238115" indent="-238115">
                <a:buFont typeface="Wingdings" panose="05000000000000000000" pitchFamily="2" charset="2"/>
                <a:buChar char="§"/>
              </a:pPr>
              <a:endParaRPr lang="en-IE" sz="1400" dirty="0">
                <a:latin typeface="Amazon Ember Display" panose="020F0603020204020204" pitchFamily="34" charset="0"/>
              </a:endParaRPr>
            </a:p>
            <a:p>
              <a:pPr marL="238115" indent="-238115">
                <a:buFont typeface="Wingdings" panose="05000000000000000000" pitchFamily="2" charset="2"/>
                <a:buChar char="§"/>
              </a:pPr>
              <a:r>
                <a:rPr lang="en-IE" sz="1400" dirty="0">
                  <a:latin typeface="Amazon Ember Display" panose="020F0603020204020204" pitchFamily="34" charset="0"/>
                </a:rPr>
                <a:t>Up to 99.999% availability SLA</a:t>
              </a:r>
              <a:endParaRPr lang="en-US" sz="1400" dirty="0">
                <a:latin typeface="Amazon Ember Display" panose="020F0603020204020204" pitchFamily="34" charset="0"/>
                <a:ea typeface="Amazon Ember Display" panose="020F0603020204020204" pitchFamily="34" charset="0"/>
              </a:endParaRPr>
            </a:p>
          </p:txBody>
        </p:sp>
        <p:grpSp>
          <p:nvGrpSpPr>
            <p:cNvPr id="32" name="Group 31">
              <a:extLst>
                <a:ext uri="{FF2B5EF4-FFF2-40B4-BE49-F238E27FC236}">
                  <a16:creationId xmlns:a16="http://schemas.microsoft.com/office/drawing/2014/main" id="{42EE2CC1-33D9-25E3-7AD1-BC4B2C71DD6B}"/>
                </a:ext>
              </a:extLst>
            </p:cNvPr>
            <p:cNvGrpSpPr/>
            <p:nvPr/>
          </p:nvGrpSpPr>
          <p:grpSpPr>
            <a:xfrm>
              <a:off x="4227176" y="1549547"/>
              <a:ext cx="857410" cy="857410"/>
              <a:chOff x="4277899" y="2101997"/>
              <a:chExt cx="857410" cy="857410"/>
            </a:xfrm>
          </p:grpSpPr>
          <p:sp>
            <p:nvSpPr>
              <p:cNvPr id="33" name="Oval 32">
                <a:extLst>
                  <a:ext uri="{FF2B5EF4-FFF2-40B4-BE49-F238E27FC236}">
                    <a16:creationId xmlns:a16="http://schemas.microsoft.com/office/drawing/2014/main" id="{3C49E0D3-D2F1-AC48-CE83-3492D44034E5}"/>
                  </a:ext>
                </a:extLst>
              </p:cNvPr>
              <p:cNvSpPr/>
              <p:nvPr/>
            </p:nvSpPr>
            <p:spPr>
              <a:xfrm>
                <a:off x="4277899" y="2101997"/>
                <a:ext cx="857410" cy="857410"/>
              </a:xfrm>
              <a:prstGeom prst="ellipse">
                <a:avLst/>
              </a:prstGeom>
              <a:noFill/>
              <a:ln w="19050" cap="flat" cmpd="sng" algn="ctr">
                <a:solidFill>
                  <a:srgbClr val="027FAA"/>
                </a:solidFill>
                <a:prstDash val="solid"/>
                <a:miter lim="800000"/>
              </a:ln>
              <a:effectLst/>
            </p:spPr>
            <p:txBody>
              <a:bodyPr rtlCol="0" anchor="ctr"/>
              <a:lstStyle/>
              <a:p>
                <a:pPr algn="ctr" defTabSz="914363">
                  <a:defRPr/>
                </a:pPr>
                <a:endParaRPr lang="en-US" kern="0" dirty="0">
                  <a:solidFill>
                    <a:prstClr val="white"/>
                  </a:solidFill>
                  <a:latin typeface="Amazon Ember"/>
                </a:endParaRPr>
              </a:p>
            </p:txBody>
          </p:sp>
          <p:grpSp>
            <p:nvGrpSpPr>
              <p:cNvPr id="34" name="Group 33">
                <a:extLst>
                  <a:ext uri="{FF2B5EF4-FFF2-40B4-BE49-F238E27FC236}">
                    <a16:creationId xmlns:a16="http://schemas.microsoft.com/office/drawing/2014/main" id="{EB045516-A950-DAF5-CF42-8E352ADFCE02}"/>
                  </a:ext>
                </a:extLst>
              </p:cNvPr>
              <p:cNvGrpSpPr/>
              <p:nvPr/>
            </p:nvGrpSpPr>
            <p:grpSpPr>
              <a:xfrm>
                <a:off x="4429382" y="2222496"/>
                <a:ext cx="554444" cy="616413"/>
                <a:chOff x="919392" y="1852017"/>
                <a:chExt cx="1866783" cy="2052846"/>
              </a:xfrm>
            </p:grpSpPr>
            <p:sp>
              <p:nvSpPr>
                <p:cNvPr id="35" name="Freeform 5">
                  <a:extLst>
                    <a:ext uri="{FF2B5EF4-FFF2-40B4-BE49-F238E27FC236}">
                      <a16:creationId xmlns:a16="http://schemas.microsoft.com/office/drawing/2014/main" id="{39E37636-34BF-1F10-C396-10282C8B114B}"/>
                    </a:ext>
                  </a:extLst>
                </p:cNvPr>
                <p:cNvSpPr>
                  <a:spLocks/>
                </p:cNvSpPr>
                <p:nvPr/>
              </p:nvSpPr>
              <p:spPr bwMode="auto">
                <a:xfrm>
                  <a:off x="919392" y="1852017"/>
                  <a:ext cx="1458138" cy="1938371"/>
                </a:xfrm>
                <a:custGeom>
                  <a:avLst/>
                  <a:gdLst>
                    <a:gd name="T0" fmla="*/ 119 w 120"/>
                    <a:gd name="T1" fmla="*/ 8 h 161"/>
                    <a:gd name="T2" fmla="*/ 118 w 120"/>
                    <a:gd name="T3" fmla="*/ 9 h 161"/>
                    <a:gd name="T4" fmla="*/ 109 w 120"/>
                    <a:gd name="T5" fmla="*/ 14 h 161"/>
                    <a:gd name="T6" fmla="*/ 91 w 120"/>
                    <a:gd name="T7" fmla="*/ 19 h 161"/>
                    <a:gd name="T8" fmla="*/ 76 w 120"/>
                    <a:gd name="T9" fmla="*/ 15 h 161"/>
                    <a:gd name="T10" fmla="*/ 63 w 120"/>
                    <a:gd name="T11" fmla="*/ 1 h 161"/>
                    <a:gd name="T12" fmla="*/ 61 w 120"/>
                    <a:gd name="T13" fmla="*/ 0 h 161"/>
                    <a:gd name="T14" fmla="*/ 60 w 120"/>
                    <a:gd name="T15" fmla="*/ 1 h 161"/>
                    <a:gd name="T16" fmla="*/ 46 w 120"/>
                    <a:gd name="T17" fmla="*/ 15 h 161"/>
                    <a:gd name="T18" fmla="*/ 32 w 120"/>
                    <a:gd name="T19" fmla="*/ 19 h 161"/>
                    <a:gd name="T20" fmla="*/ 12 w 120"/>
                    <a:gd name="T21" fmla="*/ 14 h 161"/>
                    <a:gd name="T22" fmla="*/ 5 w 120"/>
                    <a:gd name="T23" fmla="*/ 9 h 161"/>
                    <a:gd name="T24" fmla="*/ 3 w 120"/>
                    <a:gd name="T25" fmla="*/ 8 h 161"/>
                    <a:gd name="T26" fmla="*/ 1 w 120"/>
                    <a:gd name="T27" fmla="*/ 13 h 161"/>
                    <a:gd name="T28" fmla="*/ 1 w 120"/>
                    <a:gd name="T29" fmla="*/ 20 h 161"/>
                    <a:gd name="T30" fmla="*/ 1 w 120"/>
                    <a:gd name="T31" fmla="*/ 34 h 161"/>
                    <a:gd name="T32" fmla="*/ 1 w 120"/>
                    <a:gd name="T33" fmla="*/ 59 h 161"/>
                    <a:gd name="T34" fmla="*/ 1 w 120"/>
                    <a:gd name="T35" fmla="*/ 94 h 161"/>
                    <a:gd name="T36" fmla="*/ 1 w 120"/>
                    <a:gd name="T37" fmla="*/ 114 h 161"/>
                    <a:gd name="T38" fmla="*/ 1 w 120"/>
                    <a:gd name="T39" fmla="*/ 124 h 161"/>
                    <a:gd name="T40" fmla="*/ 1 w 120"/>
                    <a:gd name="T41" fmla="*/ 128 h 161"/>
                    <a:gd name="T42" fmla="*/ 1 w 120"/>
                    <a:gd name="T43" fmla="*/ 128 h 161"/>
                    <a:gd name="T44" fmla="*/ 2 w 120"/>
                    <a:gd name="T45" fmla="*/ 129 h 161"/>
                    <a:gd name="T46" fmla="*/ 61 w 120"/>
                    <a:gd name="T47" fmla="*/ 160 h 161"/>
                    <a:gd name="T48" fmla="*/ 62 w 120"/>
                    <a:gd name="T49" fmla="*/ 160 h 161"/>
                    <a:gd name="T50" fmla="*/ 119 w 120"/>
                    <a:gd name="T51" fmla="*/ 129 h 161"/>
                    <a:gd name="T52" fmla="*/ 120 w 120"/>
                    <a:gd name="T53" fmla="*/ 128 h 161"/>
                    <a:gd name="T54" fmla="*/ 120 w 120"/>
                    <a:gd name="T55" fmla="*/ 9 h 161"/>
                    <a:gd name="T56" fmla="*/ 119 w 120"/>
                    <a:gd name="T57" fmla="*/ 8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0" h="161">
                      <a:moveTo>
                        <a:pt x="119" y="8"/>
                      </a:moveTo>
                      <a:cubicBezTo>
                        <a:pt x="119" y="8"/>
                        <a:pt x="118" y="8"/>
                        <a:pt x="118" y="9"/>
                      </a:cubicBezTo>
                      <a:cubicBezTo>
                        <a:pt x="117" y="9"/>
                        <a:pt x="114" y="11"/>
                        <a:pt x="109" y="14"/>
                      </a:cubicBezTo>
                      <a:cubicBezTo>
                        <a:pt x="104" y="16"/>
                        <a:pt x="98" y="19"/>
                        <a:pt x="91" y="19"/>
                      </a:cubicBezTo>
                      <a:cubicBezTo>
                        <a:pt x="86" y="19"/>
                        <a:pt x="81" y="18"/>
                        <a:pt x="76" y="15"/>
                      </a:cubicBezTo>
                      <a:cubicBezTo>
                        <a:pt x="72" y="12"/>
                        <a:pt x="67" y="8"/>
                        <a:pt x="63" y="1"/>
                      </a:cubicBezTo>
                      <a:cubicBezTo>
                        <a:pt x="62" y="1"/>
                        <a:pt x="62" y="0"/>
                        <a:pt x="61" y="0"/>
                      </a:cubicBezTo>
                      <a:cubicBezTo>
                        <a:pt x="61" y="0"/>
                        <a:pt x="60" y="1"/>
                        <a:pt x="60" y="1"/>
                      </a:cubicBezTo>
                      <a:cubicBezTo>
                        <a:pt x="56" y="8"/>
                        <a:pt x="51" y="12"/>
                        <a:pt x="46" y="15"/>
                      </a:cubicBezTo>
                      <a:cubicBezTo>
                        <a:pt x="41" y="18"/>
                        <a:pt x="36" y="19"/>
                        <a:pt x="32" y="19"/>
                      </a:cubicBezTo>
                      <a:cubicBezTo>
                        <a:pt x="24" y="19"/>
                        <a:pt x="17" y="16"/>
                        <a:pt x="12" y="14"/>
                      </a:cubicBezTo>
                      <a:cubicBezTo>
                        <a:pt x="10" y="12"/>
                        <a:pt x="7" y="11"/>
                        <a:pt x="5" y="9"/>
                      </a:cubicBezTo>
                      <a:cubicBezTo>
                        <a:pt x="4" y="9"/>
                        <a:pt x="4" y="8"/>
                        <a:pt x="3" y="8"/>
                      </a:cubicBezTo>
                      <a:cubicBezTo>
                        <a:pt x="0" y="8"/>
                        <a:pt x="1" y="11"/>
                        <a:pt x="1" y="13"/>
                      </a:cubicBezTo>
                      <a:cubicBezTo>
                        <a:pt x="1" y="15"/>
                        <a:pt x="1" y="18"/>
                        <a:pt x="1" y="20"/>
                      </a:cubicBezTo>
                      <a:cubicBezTo>
                        <a:pt x="1" y="25"/>
                        <a:pt x="1" y="30"/>
                        <a:pt x="1" y="34"/>
                      </a:cubicBezTo>
                      <a:cubicBezTo>
                        <a:pt x="1" y="42"/>
                        <a:pt x="1" y="50"/>
                        <a:pt x="1" y="59"/>
                      </a:cubicBezTo>
                      <a:cubicBezTo>
                        <a:pt x="1" y="70"/>
                        <a:pt x="1" y="82"/>
                        <a:pt x="1" y="94"/>
                      </a:cubicBezTo>
                      <a:cubicBezTo>
                        <a:pt x="1" y="101"/>
                        <a:pt x="1" y="108"/>
                        <a:pt x="1" y="114"/>
                      </a:cubicBezTo>
                      <a:cubicBezTo>
                        <a:pt x="1" y="118"/>
                        <a:pt x="1" y="121"/>
                        <a:pt x="1" y="124"/>
                      </a:cubicBezTo>
                      <a:cubicBezTo>
                        <a:pt x="1" y="125"/>
                        <a:pt x="1" y="126"/>
                        <a:pt x="1" y="128"/>
                      </a:cubicBezTo>
                      <a:cubicBezTo>
                        <a:pt x="1" y="128"/>
                        <a:pt x="1" y="128"/>
                        <a:pt x="1" y="128"/>
                      </a:cubicBezTo>
                      <a:cubicBezTo>
                        <a:pt x="1" y="129"/>
                        <a:pt x="1" y="129"/>
                        <a:pt x="2" y="129"/>
                      </a:cubicBezTo>
                      <a:cubicBezTo>
                        <a:pt x="61" y="160"/>
                        <a:pt x="61" y="160"/>
                        <a:pt x="61" y="160"/>
                      </a:cubicBezTo>
                      <a:cubicBezTo>
                        <a:pt x="61" y="161"/>
                        <a:pt x="62" y="161"/>
                        <a:pt x="62" y="160"/>
                      </a:cubicBezTo>
                      <a:cubicBezTo>
                        <a:pt x="119" y="129"/>
                        <a:pt x="119" y="129"/>
                        <a:pt x="119" y="129"/>
                      </a:cubicBezTo>
                      <a:cubicBezTo>
                        <a:pt x="120" y="129"/>
                        <a:pt x="120" y="129"/>
                        <a:pt x="120" y="128"/>
                      </a:cubicBezTo>
                      <a:cubicBezTo>
                        <a:pt x="120" y="9"/>
                        <a:pt x="120" y="9"/>
                        <a:pt x="120" y="9"/>
                      </a:cubicBezTo>
                      <a:cubicBezTo>
                        <a:pt x="120" y="9"/>
                        <a:pt x="120" y="9"/>
                        <a:pt x="119" y="8"/>
                      </a:cubicBezTo>
                      <a:close/>
                    </a:path>
                  </a:pathLst>
                </a:custGeom>
                <a:noFill/>
                <a:ln w="19050" cap="rnd">
                  <a:solidFill>
                    <a:srgbClr val="027FA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5467" tIns="67733" rIns="135467" bIns="67733" numCol="1" anchor="t" anchorCtr="0" compatLnSpc="1">
                  <a:prstTxWarp prst="textNoShape">
                    <a:avLst/>
                  </a:prstTxWarp>
                </a:bodyPr>
                <a:lstStyle/>
                <a:p>
                  <a:pPr defTabSz="1015919">
                    <a:defRPr/>
                  </a:pPr>
                  <a:endParaRPr lang="en-US" sz="2667" dirty="0">
                    <a:solidFill>
                      <a:srgbClr val="474746"/>
                    </a:solidFill>
                    <a:latin typeface="Arial"/>
                  </a:endParaRPr>
                </a:p>
              </p:txBody>
            </p:sp>
            <p:grpSp>
              <p:nvGrpSpPr>
                <p:cNvPr id="36" name="Group 4">
                  <a:extLst>
                    <a:ext uri="{FF2B5EF4-FFF2-40B4-BE49-F238E27FC236}">
                      <a16:creationId xmlns:a16="http://schemas.microsoft.com/office/drawing/2014/main" id="{323D812D-2D19-9F32-27BE-4A0720CF781D}"/>
                    </a:ext>
                  </a:extLst>
                </p:cNvPr>
                <p:cNvGrpSpPr>
                  <a:grpSpLocks noChangeAspect="1"/>
                </p:cNvGrpSpPr>
                <p:nvPr/>
              </p:nvGrpSpPr>
              <p:grpSpPr bwMode="auto">
                <a:xfrm rot="3600000">
                  <a:off x="1737959" y="2856648"/>
                  <a:ext cx="632595" cy="1463836"/>
                  <a:chOff x="1255" y="1885"/>
                  <a:chExt cx="414" cy="958"/>
                </a:xfrm>
                <a:solidFill>
                  <a:srgbClr val="CDECF4"/>
                </a:solidFill>
              </p:grpSpPr>
              <p:sp>
                <p:nvSpPr>
                  <p:cNvPr id="38" name="Freeform 7">
                    <a:extLst>
                      <a:ext uri="{FF2B5EF4-FFF2-40B4-BE49-F238E27FC236}">
                        <a16:creationId xmlns:a16="http://schemas.microsoft.com/office/drawing/2014/main" id="{36183320-A01C-48D7-E4FC-400E5E3A1571}"/>
                      </a:ext>
                    </a:extLst>
                  </p:cNvPr>
                  <p:cNvSpPr>
                    <a:spLocks/>
                  </p:cNvSpPr>
                  <p:nvPr/>
                </p:nvSpPr>
                <p:spPr bwMode="auto">
                  <a:xfrm>
                    <a:off x="1255" y="1885"/>
                    <a:ext cx="414" cy="958"/>
                  </a:xfrm>
                  <a:custGeom>
                    <a:avLst/>
                    <a:gdLst>
                      <a:gd name="T0" fmla="*/ 40 w 40"/>
                      <a:gd name="T1" fmla="*/ 12 h 96"/>
                      <a:gd name="T2" fmla="*/ 20 w 40"/>
                      <a:gd name="T3" fmla="*/ 0 h 96"/>
                      <a:gd name="T4" fmla="*/ 0 w 40"/>
                      <a:gd name="T5" fmla="*/ 12 h 96"/>
                      <a:gd name="T6" fmla="*/ 0 w 40"/>
                      <a:gd name="T7" fmla="*/ 35 h 96"/>
                      <a:gd name="T8" fmla="*/ 7 w 40"/>
                      <a:gd name="T9" fmla="*/ 40 h 96"/>
                      <a:gd name="T10" fmla="*/ 7 w 40"/>
                      <a:gd name="T11" fmla="*/ 47 h 96"/>
                      <a:gd name="T12" fmla="*/ 12 w 40"/>
                      <a:gd name="T13" fmla="*/ 47 h 96"/>
                      <a:gd name="T14" fmla="*/ 12 w 40"/>
                      <a:gd name="T15" fmla="*/ 90 h 96"/>
                      <a:gd name="T16" fmla="*/ 18 w 40"/>
                      <a:gd name="T17" fmla="*/ 96 h 96"/>
                      <a:gd name="T18" fmla="*/ 24 w 40"/>
                      <a:gd name="T19" fmla="*/ 91 h 96"/>
                      <a:gd name="T20" fmla="*/ 21 w 40"/>
                      <a:gd name="T21" fmla="*/ 86 h 96"/>
                      <a:gd name="T22" fmla="*/ 27 w 40"/>
                      <a:gd name="T23" fmla="*/ 81 h 96"/>
                      <a:gd name="T24" fmla="*/ 23 w 40"/>
                      <a:gd name="T25" fmla="*/ 76 h 96"/>
                      <a:gd name="T26" fmla="*/ 27 w 40"/>
                      <a:gd name="T27" fmla="*/ 72 h 96"/>
                      <a:gd name="T28" fmla="*/ 27 w 40"/>
                      <a:gd name="T29" fmla="*/ 65 h 96"/>
                      <a:gd name="T30" fmla="*/ 23 w 40"/>
                      <a:gd name="T31" fmla="*/ 61 h 96"/>
                      <a:gd name="T32" fmla="*/ 27 w 40"/>
                      <a:gd name="T33" fmla="*/ 57 h 96"/>
                      <a:gd name="T34" fmla="*/ 27 w 40"/>
                      <a:gd name="T35" fmla="*/ 46 h 96"/>
                      <a:gd name="T36" fmla="*/ 33 w 40"/>
                      <a:gd name="T37" fmla="*/ 46 h 96"/>
                      <a:gd name="T38" fmla="*/ 33 w 40"/>
                      <a:gd name="T39" fmla="*/ 39 h 96"/>
                      <a:gd name="T40" fmla="*/ 40 w 40"/>
                      <a:gd name="T41" fmla="*/ 35 h 96"/>
                      <a:gd name="T42" fmla="*/ 40 w 40"/>
                      <a:gd name="T43"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96">
                        <a:moveTo>
                          <a:pt x="40" y="12"/>
                        </a:moveTo>
                        <a:cubicBezTo>
                          <a:pt x="20" y="0"/>
                          <a:pt x="20" y="0"/>
                          <a:pt x="20" y="0"/>
                        </a:cubicBezTo>
                        <a:cubicBezTo>
                          <a:pt x="0" y="12"/>
                          <a:pt x="0" y="12"/>
                          <a:pt x="0" y="12"/>
                        </a:cubicBezTo>
                        <a:cubicBezTo>
                          <a:pt x="0" y="35"/>
                          <a:pt x="0" y="35"/>
                          <a:pt x="0" y="35"/>
                        </a:cubicBezTo>
                        <a:cubicBezTo>
                          <a:pt x="7" y="40"/>
                          <a:pt x="7" y="40"/>
                          <a:pt x="7" y="40"/>
                        </a:cubicBezTo>
                        <a:cubicBezTo>
                          <a:pt x="7" y="47"/>
                          <a:pt x="7" y="47"/>
                          <a:pt x="7" y="47"/>
                        </a:cubicBezTo>
                        <a:cubicBezTo>
                          <a:pt x="12" y="47"/>
                          <a:pt x="12" y="47"/>
                          <a:pt x="12" y="47"/>
                        </a:cubicBezTo>
                        <a:cubicBezTo>
                          <a:pt x="12" y="90"/>
                          <a:pt x="12" y="90"/>
                          <a:pt x="12" y="90"/>
                        </a:cubicBezTo>
                        <a:cubicBezTo>
                          <a:pt x="18" y="96"/>
                          <a:pt x="18" y="96"/>
                          <a:pt x="18" y="96"/>
                        </a:cubicBezTo>
                        <a:cubicBezTo>
                          <a:pt x="24" y="91"/>
                          <a:pt x="24" y="91"/>
                          <a:pt x="24" y="91"/>
                        </a:cubicBezTo>
                        <a:cubicBezTo>
                          <a:pt x="21" y="86"/>
                          <a:pt x="21" y="86"/>
                          <a:pt x="21" y="86"/>
                        </a:cubicBezTo>
                        <a:cubicBezTo>
                          <a:pt x="27" y="81"/>
                          <a:pt x="27" y="81"/>
                          <a:pt x="27" y="81"/>
                        </a:cubicBezTo>
                        <a:cubicBezTo>
                          <a:pt x="23" y="76"/>
                          <a:pt x="23" y="76"/>
                          <a:pt x="23" y="76"/>
                        </a:cubicBezTo>
                        <a:cubicBezTo>
                          <a:pt x="27" y="72"/>
                          <a:pt x="27" y="72"/>
                          <a:pt x="27" y="72"/>
                        </a:cubicBezTo>
                        <a:cubicBezTo>
                          <a:pt x="27" y="65"/>
                          <a:pt x="27" y="65"/>
                          <a:pt x="27" y="65"/>
                        </a:cubicBezTo>
                        <a:cubicBezTo>
                          <a:pt x="27" y="65"/>
                          <a:pt x="23" y="65"/>
                          <a:pt x="23" y="61"/>
                        </a:cubicBezTo>
                        <a:cubicBezTo>
                          <a:pt x="23" y="58"/>
                          <a:pt x="27" y="57"/>
                          <a:pt x="27" y="57"/>
                        </a:cubicBezTo>
                        <a:cubicBezTo>
                          <a:pt x="27" y="46"/>
                          <a:pt x="27" y="46"/>
                          <a:pt x="27" y="46"/>
                        </a:cubicBezTo>
                        <a:cubicBezTo>
                          <a:pt x="33" y="46"/>
                          <a:pt x="33" y="46"/>
                          <a:pt x="33" y="46"/>
                        </a:cubicBezTo>
                        <a:cubicBezTo>
                          <a:pt x="33" y="39"/>
                          <a:pt x="33" y="39"/>
                          <a:pt x="33" y="39"/>
                        </a:cubicBezTo>
                        <a:cubicBezTo>
                          <a:pt x="40" y="35"/>
                          <a:pt x="40" y="35"/>
                          <a:pt x="40" y="35"/>
                        </a:cubicBezTo>
                        <a:lnTo>
                          <a:pt x="40" y="12"/>
                        </a:lnTo>
                        <a:close/>
                      </a:path>
                    </a:pathLst>
                  </a:custGeom>
                  <a:solidFill>
                    <a:schemeClr val="bg2"/>
                  </a:solidFill>
                  <a:ln w="19050" cap="rnd">
                    <a:solidFill>
                      <a:srgbClr val="027FAA"/>
                    </a:solidFill>
                    <a:prstDash val="solid"/>
                    <a:round/>
                    <a:headEnd/>
                    <a:tailEnd/>
                  </a:ln>
                </p:spPr>
                <p:txBody>
                  <a:bodyPr vert="horz" wrap="square" lIns="135467" tIns="67733" rIns="135467" bIns="67733" numCol="1" anchor="t" anchorCtr="0" compatLnSpc="1">
                    <a:prstTxWarp prst="textNoShape">
                      <a:avLst/>
                    </a:prstTxWarp>
                  </a:bodyPr>
                  <a:lstStyle/>
                  <a:p>
                    <a:pPr defTabSz="1015919">
                      <a:defRPr/>
                    </a:pPr>
                    <a:endParaRPr lang="en-US" sz="2667" kern="0" dirty="0">
                      <a:solidFill>
                        <a:srgbClr val="474746"/>
                      </a:solidFill>
                      <a:latin typeface="Arial"/>
                    </a:endParaRPr>
                  </a:p>
                </p:txBody>
              </p:sp>
              <p:sp>
                <p:nvSpPr>
                  <p:cNvPr id="39" name="Freeform 8">
                    <a:extLst>
                      <a:ext uri="{FF2B5EF4-FFF2-40B4-BE49-F238E27FC236}">
                        <a16:creationId xmlns:a16="http://schemas.microsoft.com/office/drawing/2014/main" id="{2FD8C184-433F-303E-6C5A-5986C074C49F}"/>
                      </a:ext>
                    </a:extLst>
                  </p:cNvPr>
                  <p:cNvSpPr>
                    <a:spLocks/>
                  </p:cNvSpPr>
                  <p:nvPr/>
                </p:nvSpPr>
                <p:spPr bwMode="auto">
                  <a:xfrm>
                    <a:off x="1317" y="1965"/>
                    <a:ext cx="290" cy="99"/>
                  </a:xfrm>
                  <a:custGeom>
                    <a:avLst/>
                    <a:gdLst>
                      <a:gd name="T0" fmla="*/ 0 w 290"/>
                      <a:gd name="T1" fmla="*/ 99 h 99"/>
                      <a:gd name="T2" fmla="*/ 290 w 290"/>
                      <a:gd name="T3" fmla="*/ 99 h 99"/>
                      <a:gd name="T4" fmla="*/ 145 w 290"/>
                      <a:gd name="T5" fmla="*/ 0 h 99"/>
                      <a:gd name="T6" fmla="*/ 0 w 290"/>
                      <a:gd name="T7" fmla="*/ 99 h 99"/>
                    </a:gdLst>
                    <a:ahLst/>
                    <a:cxnLst>
                      <a:cxn ang="0">
                        <a:pos x="T0" y="T1"/>
                      </a:cxn>
                      <a:cxn ang="0">
                        <a:pos x="T2" y="T3"/>
                      </a:cxn>
                      <a:cxn ang="0">
                        <a:pos x="T4" y="T5"/>
                      </a:cxn>
                      <a:cxn ang="0">
                        <a:pos x="T6" y="T7"/>
                      </a:cxn>
                    </a:cxnLst>
                    <a:rect l="0" t="0" r="r" b="b"/>
                    <a:pathLst>
                      <a:path w="290" h="99">
                        <a:moveTo>
                          <a:pt x="0" y="99"/>
                        </a:moveTo>
                        <a:lnTo>
                          <a:pt x="290" y="99"/>
                        </a:lnTo>
                        <a:lnTo>
                          <a:pt x="145" y="0"/>
                        </a:lnTo>
                        <a:lnTo>
                          <a:pt x="0" y="99"/>
                        </a:lnTo>
                        <a:close/>
                      </a:path>
                    </a:pathLst>
                  </a:custGeom>
                  <a:noFill/>
                  <a:ln w="19050" cap="rnd">
                    <a:solidFill>
                      <a:srgbClr val="027FAA"/>
                    </a:solidFill>
                    <a:prstDash val="solid"/>
                    <a:round/>
                    <a:headEnd/>
                    <a:tailEnd/>
                  </a:ln>
                </p:spPr>
                <p:txBody>
                  <a:bodyPr vert="horz" wrap="square" lIns="135467" tIns="67733" rIns="135467" bIns="67733" numCol="1" anchor="t" anchorCtr="0" compatLnSpc="1">
                    <a:prstTxWarp prst="textNoShape">
                      <a:avLst/>
                    </a:prstTxWarp>
                  </a:bodyPr>
                  <a:lstStyle/>
                  <a:p>
                    <a:pPr defTabSz="1015919">
                      <a:defRPr/>
                    </a:pPr>
                    <a:endParaRPr lang="en-US" sz="2667" kern="0" dirty="0">
                      <a:solidFill>
                        <a:srgbClr val="474746"/>
                      </a:solidFill>
                      <a:latin typeface="Arial"/>
                    </a:endParaRPr>
                  </a:p>
                </p:txBody>
              </p:sp>
            </p:grpSp>
            <p:sp>
              <p:nvSpPr>
                <p:cNvPr id="37" name="Freeform 10">
                  <a:extLst>
                    <a:ext uri="{FF2B5EF4-FFF2-40B4-BE49-F238E27FC236}">
                      <a16:creationId xmlns:a16="http://schemas.microsoft.com/office/drawing/2014/main" id="{62A99857-BB72-D1F5-E92F-A409F10E5111}"/>
                    </a:ext>
                  </a:extLst>
                </p:cNvPr>
                <p:cNvSpPr>
                  <a:spLocks/>
                </p:cNvSpPr>
                <p:nvPr/>
              </p:nvSpPr>
              <p:spPr bwMode="auto">
                <a:xfrm>
                  <a:off x="1250365" y="2475550"/>
                  <a:ext cx="744916" cy="499094"/>
                </a:xfrm>
                <a:custGeom>
                  <a:avLst/>
                  <a:gdLst>
                    <a:gd name="T0" fmla="*/ 100 w 100"/>
                    <a:gd name="T1" fmla="*/ 0 h 67"/>
                    <a:gd name="T2" fmla="*/ 67 w 100"/>
                    <a:gd name="T3" fmla="*/ 34 h 67"/>
                    <a:gd name="T4" fmla="*/ 33 w 100"/>
                    <a:gd name="T5" fmla="*/ 67 h 67"/>
                    <a:gd name="T6" fmla="*/ 0 w 100"/>
                    <a:gd name="T7" fmla="*/ 34 h 67"/>
                  </a:gdLst>
                  <a:ahLst/>
                  <a:cxnLst>
                    <a:cxn ang="0">
                      <a:pos x="T0" y="T1"/>
                    </a:cxn>
                    <a:cxn ang="0">
                      <a:pos x="T2" y="T3"/>
                    </a:cxn>
                    <a:cxn ang="0">
                      <a:pos x="T4" y="T5"/>
                    </a:cxn>
                    <a:cxn ang="0">
                      <a:pos x="T6" y="T7"/>
                    </a:cxn>
                  </a:cxnLst>
                  <a:rect l="0" t="0" r="r" b="b"/>
                  <a:pathLst>
                    <a:path w="100" h="67">
                      <a:moveTo>
                        <a:pt x="100" y="0"/>
                      </a:moveTo>
                      <a:lnTo>
                        <a:pt x="67" y="34"/>
                      </a:lnTo>
                      <a:lnTo>
                        <a:pt x="33" y="67"/>
                      </a:lnTo>
                      <a:lnTo>
                        <a:pt x="0" y="34"/>
                      </a:lnTo>
                    </a:path>
                  </a:pathLst>
                </a:custGeom>
                <a:noFill/>
                <a:ln w="19050" cap="rnd">
                  <a:solidFill>
                    <a:srgbClr val="027FA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135467" tIns="67733" rIns="135467" bIns="67733" numCol="1" anchor="t" anchorCtr="0" compatLnSpc="1">
                  <a:prstTxWarp prst="textNoShape">
                    <a:avLst/>
                  </a:prstTxWarp>
                </a:bodyPr>
                <a:lstStyle/>
                <a:p>
                  <a:pPr defTabSz="1015919">
                    <a:defRPr/>
                  </a:pPr>
                  <a:endParaRPr lang="en-US" sz="2667" dirty="0">
                    <a:solidFill>
                      <a:srgbClr val="474746"/>
                    </a:solidFill>
                    <a:latin typeface="Arial"/>
                  </a:endParaRPr>
                </a:p>
              </p:txBody>
            </p:sp>
          </p:grpSp>
        </p:grpSp>
      </p:grpSp>
      <p:grpSp>
        <p:nvGrpSpPr>
          <p:cNvPr id="40" name="Group 39">
            <a:extLst>
              <a:ext uri="{FF2B5EF4-FFF2-40B4-BE49-F238E27FC236}">
                <a16:creationId xmlns:a16="http://schemas.microsoft.com/office/drawing/2014/main" id="{0EF912A0-BC46-5847-84CE-61A5AA88FDE5}"/>
              </a:ext>
            </a:extLst>
          </p:cNvPr>
          <p:cNvGrpSpPr/>
          <p:nvPr/>
        </p:nvGrpSpPr>
        <p:grpSpPr>
          <a:xfrm>
            <a:off x="6384821" y="1552551"/>
            <a:ext cx="2560320" cy="2892711"/>
            <a:chOff x="6384821" y="1549547"/>
            <a:chExt cx="2560320" cy="2892711"/>
          </a:xfrm>
        </p:grpSpPr>
        <p:sp>
          <p:nvSpPr>
            <p:cNvPr id="41" name="TextBox 40">
              <a:extLst>
                <a:ext uri="{FF2B5EF4-FFF2-40B4-BE49-F238E27FC236}">
                  <a16:creationId xmlns:a16="http://schemas.microsoft.com/office/drawing/2014/main" id="{C7EE27BA-442D-03A5-658D-9EA6FD3A68CE}"/>
                </a:ext>
              </a:extLst>
            </p:cNvPr>
            <p:cNvSpPr txBox="1"/>
            <p:nvPr/>
          </p:nvSpPr>
          <p:spPr>
            <a:xfrm>
              <a:off x="6384821" y="2522018"/>
              <a:ext cx="2560320" cy="1920240"/>
            </a:xfrm>
            <a:prstGeom prst="rect">
              <a:avLst/>
            </a:prstGeom>
            <a:noFill/>
          </p:spPr>
          <p:txBody>
            <a:bodyPr wrap="square" lIns="0" rIns="0" rtlCol="0">
              <a:noAutofit/>
            </a:bodyPr>
            <a:lstStyle/>
            <a:p>
              <a:pPr algn="ctr">
                <a:defRPr/>
              </a:pPr>
              <a:r>
                <a:rPr lang="en-US" sz="1600" b="1" dirty="0">
                  <a:latin typeface="Amazon Ember Display" panose="020F0603020204020204" pitchFamily="34" charset="0"/>
                  <a:ea typeface="Amazon Ember" panose="02000000000000000000" pitchFamily="2" charset="0"/>
                </a:rPr>
                <a:t>Serverless</a:t>
              </a:r>
            </a:p>
            <a:p>
              <a:pPr algn="ctr">
                <a:defRPr/>
              </a:pPr>
              <a:endParaRPr lang="en-US" sz="1600" b="1" dirty="0">
                <a:latin typeface="Amazon Ember Display" panose="020F0603020204020204" pitchFamily="34" charset="0"/>
                <a:ea typeface="Amazon Ember" panose="02000000000000000000" pitchFamily="2" charset="0"/>
              </a:endParaRPr>
            </a:p>
            <a:p>
              <a:pPr algn="ctr">
                <a:defRPr/>
              </a:pPr>
              <a:endParaRPr lang="en-US" sz="1600" b="1" dirty="0">
                <a:latin typeface="Amazon Ember Display" panose="020F0603020204020204" pitchFamily="34" charset="0"/>
                <a:ea typeface="Amazon Ember" panose="02000000000000000000" pitchFamily="2" charset="0"/>
              </a:endParaRPr>
            </a:p>
            <a:p>
              <a:pPr marL="238115" indent="-238115">
                <a:buFont typeface="Wingdings" panose="05000000000000000000" pitchFamily="2" charset="2"/>
                <a:buChar char="§"/>
              </a:pPr>
              <a:r>
                <a:rPr lang="en-IE" sz="1400" dirty="0">
                  <a:latin typeface="Amazon Ember Display" panose="020F0603020204020204" pitchFamily="34" charset="0"/>
                </a:rPr>
                <a:t>Performance at scale with the ability to scale-up and  scale-to-zero</a:t>
              </a:r>
            </a:p>
            <a:p>
              <a:pPr marL="238115" indent="-238115">
                <a:buFont typeface="Wingdings" panose="05000000000000000000" pitchFamily="2" charset="2"/>
                <a:buChar char="§"/>
              </a:pPr>
              <a:endParaRPr lang="en-IE" sz="1400" dirty="0">
                <a:latin typeface="Amazon Ember Display" panose="020F0603020204020204" pitchFamily="34" charset="0"/>
              </a:endParaRPr>
            </a:p>
            <a:p>
              <a:pPr marL="238115" indent="-238115">
                <a:buFont typeface="Wingdings" panose="05000000000000000000" pitchFamily="2" charset="2"/>
                <a:buChar char="§"/>
              </a:pPr>
              <a:r>
                <a:rPr lang="en-IE" sz="1400" dirty="0">
                  <a:latin typeface="Amazon Ember Display" panose="020F0603020204020204" pitchFamily="34" charset="0"/>
                </a:rPr>
                <a:t>No downtime maintenance, no maintenance windows</a:t>
              </a:r>
              <a:br>
                <a:rPr lang="en-IE" sz="1400" dirty="0">
                  <a:latin typeface="Amazon Ember Display" panose="020F0603020204020204" pitchFamily="34" charset="0"/>
                </a:rPr>
              </a:br>
              <a:endParaRPr lang="en-IE" sz="1400" dirty="0">
                <a:latin typeface="Amazon Ember Display" panose="020F0603020204020204" pitchFamily="34" charset="0"/>
              </a:endParaRPr>
            </a:p>
            <a:p>
              <a:pPr marL="238115" indent="-238115">
                <a:buFont typeface="Wingdings" panose="05000000000000000000" pitchFamily="2" charset="2"/>
                <a:buChar char="§"/>
              </a:pPr>
              <a:r>
                <a:rPr lang="en-IE" sz="1400" dirty="0">
                  <a:latin typeface="Amazon Ember Display" panose="020F0603020204020204" pitchFamily="34" charset="0"/>
                </a:rPr>
                <a:t>No provisioning or capacity management</a:t>
              </a:r>
              <a:br>
                <a:rPr lang="en-IE" sz="1400" dirty="0">
                  <a:latin typeface="Amazon Ember Display" panose="020F0603020204020204" pitchFamily="34" charset="0"/>
                </a:rPr>
              </a:br>
              <a:endParaRPr lang="en-IE" sz="1400" dirty="0">
                <a:latin typeface="Amazon Ember Display" panose="020F0603020204020204" pitchFamily="34" charset="0"/>
              </a:endParaRPr>
            </a:p>
            <a:p>
              <a:pPr marL="238115" indent="-238115">
                <a:buFont typeface="Wingdings" panose="05000000000000000000" pitchFamily="2" charset="2"/>
                <a:buChar char="§"/>
              </a:pPr>
              <a:r>
                <a:rPr lang="en-IE" sz="1400" dirty="0">
                  <a:latin typeface="Amazon Ember Display" panose="020F0603020204020204" pitchFamily="34" charset="0"/>
                  <a:ea typeface="Amazon Ember Display" panose="020F0603020204020204" pitchFamily="34" charset="0"/>
                </a:rPr>
                <a:t>Pay-per-request billing</a:t>
              </a:r>
              <a:endParaRPr lang="en-US" sz="1400" dirty="0">
                <a:latin typeface="Amazon Ember Display" panose="020F0603020204020204" pitchFamily="34" charset="0"/>
                <a:ea typeface="Amazon Ember Display" panose="020F0603020204020204" pitchFamily="34" charset="0"/>
              </a:endParaRPr>
            </a:p>
          </p:txBody>
        </p:sp>
        <p:grpSp>
          <p:nvGrpSpPr>
            <p:cNvPr id="42" name="Group 41">
              <a:extLst>
                <a:ext uri="{FF2B5EF4-FFF2-40B4-BE49-F238E27FC236}">
                  <a16:creationId xmlns:a16="http://schemas.microsoft.com/office/drawing/2014/main" id="{A5F81738-F12D-A75F-4B2F-797BD7347660}"/>
                </a:ext>
              </a:extLst>
            </p:cNvPr>
            <p:cNvGrpSpPr/>
            <p:nvPr/>
          </p:nvGrpSpPr>
          <p:grpSpPr>
            <a:xfrm>
              <a:off x="7236276" y="1549547"/>
              <a:ext cx="857410" cy="857410"/>
              <a:chOff x="6895813" y="2101997"/>
              <a:chExt cx="857410" cy="857410"/>
            </a:xfrm>
          </p:grpSpPr>
          <p:sp>
            <p:nvSpPr>
              <p:cNvPr id="43" name="Oval 42">
                <a:extLst>
                  <a:ext uri="{FF2B5EF4-FFF2-40B4-BE49-F238E27FC236}">
                    <a16:creationId xmlns:a16="http://schemas.microsoft.com/office/drawing/2014/main" id="{C986165B-C416-048D-3CF3-14A587A20E45}"/>
                  </a:ext>
                </a:extLst>
              </p:cNvPr>
              <p:cNvSpPr/>
              <p:nvPr/>
            </p:nvSpPr>
            <p:spPr>
              <a:xfrm>
                <a:off x="6895813" y="2101997"/>
                <a:ext cx="857410" cy="857410"/>
              </a:xfrm>
              <a:prstGeom prst="ellipse">
                <a:avLst/>
              </a:prstGeom>
              <a:noFill/>
              <a:ln w="19050" cap="flat" cmpd="sng" algn="ctr">
                <a:solidFill>
                  <a:srgbClr val="027FAA"/>
                </a:solidFill>
                <a:prstDash val="solid"/>
                <a:miter lim="800000"/>
              </a:ln>
              <a:effectLst/>
            </p:spPr>
            <p:txBody>
              <a:bodyPr rtlCol="0" anchor="ctr"/>
              <a:lstStyle/>
              <a:p>
                <a:pPr algn="ctr" defTabSz="914363">
                  <a:defRPr/>
                </a:pPr>
                <a:endParaRPr lang="en-US" kern="0" dirty="0">
                  <a:solidFill>
                    <a:prstClr val="white"/>
                  </a:solidFill>
                  <a:latin typeface="Amazon Ember"/>
                </a:endParaRPr>
              </a:p>
            </p:txBody>
          </p:sp>
          <p:grpSp>
            <p:nvGrpSpPr>
              <p:cNvPr id="44" name="Group 43">
                <a:extLst>
                  <a:ext uri="{FF2B5EF4-FFF2-40B4-BE49-F238E27FC236}">
                    <a16:creationId xmlns:a16="http://schemas.microsoft.com/office/drawing/2014/main" id="{B4D8AF8C-EA31-5A85-704D-A2B1EC1D39D7}"/>
                  </a:ext>
                </a:extLst>
              </p:cNvPr>
              <p:cNvGrpSpPr/>
              <p:nvPr/>
            </p:nvGrpSpPr>
            <p:grpSpPr>
              <a:xfrm>
                <a:off x="6986919" y="2268134"/>
                <a:ext cx="675198" cy="525137"/>
                <a:chOff x="10578662" y="2163671"/>
                <a:chExt cx="2097221" cy="1699133"/>
              </a:xfrm>
            </p:grpSpPr>
            <p:sp>
              <p:nvSpPr>
                <p:cNvPr id="45" name="Freeform 132">
                  <a:extLst>
                    <a:ext uri="{FF2B5EF4-FFF2-40B4-BE49-F238E27FC236}">
                      <a16:creationId xmlns:a16="http://schemas.microsoft.com/office/drawing/2014/main" id="{5239302F-DF07-59B6-55FB-C2F249512D2E}"/>
                    </a:ext>
                  </a:extLst>
                </p:cNvPr>
                <p:cNvSpPr>
                  <a:spLocks/>
                </p:cNvSpPr>
                <p:nvPr/>
              </p:nvSpPr>
              <p:spPr bwMode="auto">
                <a:xfrm>
                  <a:off x="10578662" y="2441034"/>
                  <a:ext cx="1733988" cy="1178391"/>
                </a:xfrm>
                <a:custGeom>
                  <a:avLst/>
                  <a:gdLst>
                    <a:gd name="T0" fmla="*/ 71 w 507"/>
                    <a:gd name="T1" fmla="*/ 159 h 343"/>
                    <a:gd name="T2" fmla="*/ 69 w 507"/>
                    <a:gd name="T3" fmla="*/ 143 h 343"/>
                    <a:gd name="T4" fmla="*/ 145 w 507"/>
                    <a:gd name="T5" fmla="*/ 24 h 343"/>
                    <a:gd name="T6" fmla="*/ 289 w 507"/>
                    <a:gd name="T7" fmla="*/ 53 h 343"/>
                    <a:gd name="T8" fmla="*/ 325 w 507"/>
                    <a:gd name="T9" fmla="*/ 111 h 343"/>
                    <a:gd name="T10" fmla="*/ 325 w 507"/>
                    <a:gd name="T11" fmla="*/ 111 h 343"/>
                    <a:gd name="T12" fmla="*/ 425 w 507"/>
                    <a:gd name="T13" fmla="*/ 156 h 343"/>
                    <a:gd name="T14" fmla="*/ 425 w 507"/>
                    <a:gd name="T15" fmla="*/ 157 h 343"/>
                    <a:gd name="T16" fmla="*/ 507 w 507"/>
                    <a:gd name="T17" fmla="*/ 250 h 343"/>
                    <a:gd name="T18" fmla="*/ 422 w 507"/>
                    <a:gd name="T19" fmla="*/ 343 h 343"/>
                    <a:gd name="T20" fmla="*/ 83 w 507"/>
                    <a:gd name="T21" fmla="*/ 342 h 343"/>
                    <a:gd name="T22" fmla="*/ 45 w 507"/>
                    <a:gd name="T23" fmla="*/ 334 h 343"/>
                    <a:gd name="T24" fmla="*/ 0 w 507"/>
                    <a:gd name="T25" fmla="*/ 249 h 343"/>
                    <a:gd name="T26" fmla="*/ 71 w 507"/>
                    <a:gd name="T27" fmla="*/ 159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07" h="343">
                      <a:moveTo>
                        <a:pt x="71" y="159"/>
                      </a:moveTo>
                      <a:cubicBezTo>
                        <a:pt x="71" y="154"/>
                        <a:pt x="69" y="148"/>
                        <a:pt x="69" y="143"/>
                      </a:cubicBezTo>
                      <a:cubicBezTo>
                        <a:pt x="69" y="97"/>
                        <a:pt x="100" y="43"/>
                        <a:pt x="145" y="24"/>
                      </a:cubicBezTo>
                      <a:cubicBezTo>
                        <a:pt x="202" y="0"/>
                        <a:pt x="255" y="18"/>
                        <a:pt x="289" y="53"/>
                      </a:cubicBezTo>
                      <a:cubicBezTo>
                        <a:pt x="305" y="69"/>
                        <a:pt x="317" y="89"/>
                        <a:pt x="325" y="111"/>
                      </a:cubicBezTo>
                      <a:cubicBezTo>
                        <a:pt x="325" y="111"/>
                        <a:pt x="325" y="111"/>
                        <a:pt x="325" y="111"/>
                      </a:cubicBezTo>
                      <a:cubicBezTo>
                        <a:pt x="354" y="72"/>
                        <a:pt x="431" y="88"/>
                        <a:pt x="425" y="156"/>
                      </a:cubicBezTo>
                      <a:cubicBezTo>
                        <a:pt x="425" y="157"/>
                        <a:pt x="425" y="157"/>
                        <a:pt x="425" y="157"/>
                      </a:cubicBezTo>
                      <a:cubicBezTo>
                        <a:pt x="454" y="162"/>
                        <a:pt x="507" y="183"/>
                        <a:pt x="507" y="250"/>
                      </a:cubicBezTo>
                      <a:cubicBezTo>
                        <a:pt x="507" y="335"/>
                        <a:pt x="422" y="343"/>
                        <a:pt x="422" y="343"/>
                      </a:cubicBezTo>
                      <a:cubicBezTo>
                        <a:pt x="83" y="342"/>
                        <a:pt x="83" y="342"/>
                        <a:pt x="83" y="342"/>
                      </a:cubicBezTo>
                      <a:cubicBezTo>
                        <a:pt x="73" y="342"/>
                        <a:pt x="53" y="340"/>
                        <a:pt x="45" y="334"/>
                      </a:cubicBezTo>
                      <a:cubicBezTo>
                        <a:pt x="27" y="323"/>
                        <a:pt x="0" y="297"/>
                        <a:pt x="0" y="249"/>
                      </a:cubicBezTo>
                      <a:cubicBezTo>
                        <a:pt x="0" y="192"/>
                        <a:pt x="32" y="167"/>
                        <a:pt x="71" y="159"/>
                      </a:cubicBezTo>
                      <a:close/>
                    </a:path>
                  </a:pathLst>
                </a:custGeom>
                <a:noFill/>
                <a:ln w="19050" cap="rnd">
                  <a:solidFill>
                    <a:srgbClr val="027FAA"/>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endParaRPr lang="en-US" sz="1500" dirty="0">
                    <a:latin typeface="Amazon Ember Display" panose="020F0603020204020204" pitchFamily="34" charset="0"/>
                  </a:endParaRPr>
                </a:p>
              </p:txBody>
            </p:sp>
            <p:grpSp>
              <p:nvGrpSpPr>
                <p:cNvPr id="46" name="Group 45">
                  <a:extLst>
                    <a:ext uri="{FF2B5EF4-FFF2-40B4-BE49-F238E27FC236}">
                      <a16:creationId xmlns:a16="http://schemas.microsoft.com/office/drawing/2014/main" id="{8388D859-58D5-6EC3-196B-E34F4D5728BC}"/>
                    </a:ext>
                  </a:extLst>
                </p:cNvPr>
                <p:cNvGrpSpPr/>
                <p:nvPr/>
              </p:nvGrpSpPr>
              <p:grpSpPr>
                <a:xfrm flipV="1">
                  <a:off x="11779250" y="3156252"/>
                  <a:ext cx="706552" cy="706552"/>
                  <a:chOff x="2286025" y="2846413"/>
                  <a:chExt cx="745284" cy="745284"/>
                </a:xfrm>
                <a:solidFill>
                  <a:schemeClr val="bg1"/>
                </a:solidFill>
              </p:grpSpPr>
              <p:sp>
                <p:nvSpPr>
                  <p:cNvPr id="56" name="Oval 55">
                    <a:extLst>
                      <a:ext uri="{FF2B5EF4-FFF2-40B4-BE49-F238E27FC236}">
                        <a16:creationId xmlns:a16="http://schemas.microsoft.com/office/drawing/2014/main" id="{BD9189E9-6483-E643-4941-74E93D0EC961}"/>
                      </a:ext>
                    </a:extLst>
                  </p:cNvPr>
                  <p:cNvSpPr/>
                  <p:nvPr/>
                </p:nvSpPr>
                <p:spPr>
                  <a:xfrm>
                    <a:off x="2286025" y="2846413"/>
                    <a:ext cx="745284" cy="745284"/>
                  </a:xfrm>
                  <a:prstGeom prst="ellipse">
                    <a:avLst/>
                  </a:prstGeom>
                  <a:solidFill>
                    <a:schemeClr val="bg2"/>
                  </a:solidFill>
                  <a:ln w="19050" cap="rnd">
                    <a:solidFill>
                      <a:srgbClr val="027FAA"/>
                    </a:solidFill>
                    <a:prstDash val="solid"/>
                    <a:round/>
                    <a:headEnd/>
                    <a:tailEnd/>
                  </a:ln>
                </p:spPr>
                <p:txBody>
                  <a:bodyPr vert="horz" wrap="square" lIns="76200" tIns="38100" rIns="76200" bIns="38100" numCol="1" anchor="t" anchorCtr="0" compatLnSpc="1">
                    <a:prstTxWarp prst="textNoShape">
                      <a:avLst/>
                    </a:prstTxWarp>
                  </a:bodyPr>
                  <a:lstStyle/>
                  <a:p>
                    <a:endParaRPr lang="en-US" sz="1500" dirty="0">
                      <a:latin typeface="Amazon Ember Display" panose="020F0603020204020204" pitchFamily="34" charset="0"/>
                    </a:endParaRPr>
                  </a:p>
                </p:txBody>
              </p:sp>
              <p:grpSp>
                <p:nvGrpSpPr>
                  <p:cNvPr id="57" name="Group 56">
                    <a:extLst>
                      <a:ext uri="{FF2B5EF4-FFF2-40B4-BE49-F238E27FC236}">
                        <a16:creationId xmlns:a16="http://schemas.microsoft.com/office/drawing/2014/main" id="{70B3EF71-B261-ED22-C92D-ED490932327B}"/>
                      </a:ext>
                    </a:extLst>
                  </p:cNvPr>
                  <p:cNvGrpSpPr/>
                  <p:nvPr/>
                </p:nvGrpSpPr>
                <p:grpSpPr>
                  <a:xfrm>
                    <a:off x="2533463" y="3048376"/>
                    <a:ext cx="250408" cy="325097"/>
                    <a:chOff x="2534444" y="3048376"/>
                    <a:chExt cx="250408" cy="325097"/>
                  </a:xfrm>
                  <a:grpFill/>
                </p:grpSpPr>
                <p:cxnSp>
                  <p:nvCxnSpPr>
                    <p:cNvPr id="58" name="Straight Connector 57">
                      <a:extLst>
                        <a:ext uri="{FF2B5EF4-FFF2-40B4-BE49-F238E27FC236}">
                          <a16:creationId xmlns:a16="http://schemas.microsoft.com/office/drawing/2014/main" id="{8A2C71F5-7249-0B4E-8FC9-EE38F944BA3A}"/>
                        </a:ext>
                      </a:extLst>
                    </p:cNvPr>
                    <p:cNvCxnSpPr>
                      <a:cxnSpLocks/>
                    </p:cNvCxnSpPr>
                    <p:nvPr/>
                  </p:nvCxnSpPr>
                  <p:spPr>
                    <a:xfrm rot="5400000">
                      <a:off x="2498479" y="3210925"/>
                      <a:ext cx="325097" cy="0"/>
                    </a:xfrm>
                    <a:prstGeom prst="line">
                      <a:avLst/>
                    </a:prstGeom>
                    <a:grpFill/>
                    <a:ln w="19050" cap="rnd">
                      <a:solidFill>
                        <a:srgbClr val="027FAA"/>
                      </a:solidFill>
                      <a:prstDash val="solid"/>
                      <a:round/>
                      <a:headEnd/>
                      <a:tailEnd type="none" w="med" len="sm"/>
                    </a:ln>
                  </p:spPr>
                </p:cxnSp>
                <p:cxnSp>
                  <p:nvCxnSpPr>
                    <p:cNvPr id="59" name="Straight Connector 58">
                      <a:extLst>
                        <a:ext uri="{FF2B5EF4-FFF2-40B4-BE49-F238E27FC236}">
                          <a16:creationId xmlns:a16="http://schemas.microsoft.com/office/drawing/2014/main" id="{C257BBC8-EF74-B21D-F76A-37D3C04F960D}"/>
                        </a:ext>
                      </a:extLst>
                    </p:cNvPr>
                    <p:cNvCxnSpPr>
                      <a:cxnSpLocks/>
                    </p:cNvCxnSpPr>
                    <p:nvPr/>
                  </p:nvCxnSpPr>
                  <p:spPr>
                    <a:xfrm>
                      <a:off x="2534444" y="3249858"/>
                      <a:ext cx="123201" cy="120441"/>
                    </a:xfrm>
                    <a:prstGeom prst="line">
                      <a:avLst/>
                    </a:prstGeom>
                    <a:grpFill/>
                    <a:ln w="19050" cap="rnd">
                      <a:solidFill>
                        <a:srgbClr val="027FAA"/>
                      </a:solidFill>
                      <a:prstDash val="solid"/>
                      <a:round/>
                      <a:headEnd/>
                      <a:tailEnd type="none" w="med" len="sm"/>
                    </a:ln>
                  </p:spPr>
                </p:cxnSp>
                <p:cxnSp>
                  <p:nvCxnSpPr>
                    <p:cNvPr id="60" name="Straight Connector 59">
                      <a:extLst>
                        <a:ext uri="{FF2B5EF4-FFF2-40B4-BE49-F238E27FC236}">
                          <a16:creationId xmlns:a16="http://schemas.microsoft.com/office/drawing/2014/main" id="{4347ED13-F0B5-899F-8806-F91585E2E9E0}"/>
                        </a:ext>
                      </a:extLst>
                    </p:cNvPr>
                    <p:cNvCxnSpPr>
                      <a:cxnSpLocks/>
                    </p:cNvCxnSpPr>
                    <p:nvPr/>
                  </p:nvCxnSpPr>
                  <p:spPr>
                    <a:xfrm rot="5400000">
                      <a:off x="2663031" y="3249860"/>
                      <a:ext cx="123202" cy="120441"/>
                    </a:xfrm>
                    <a:prstGeom prst="line">
                      <a:avLst/>
                    </a:prstGeom>
                    <a:grpFill/>
                    <a:ln w="19050" cap="rnd">
                      <a:solidFill>
                        <a:srgbClr val="027FAA"/>
                      </a:solidFill>
                      <a:prstDash val="solid"/>
                      <a:round/>
                      <a:headEnd/>
                      <a:tailEnd type="none" w="med" len="sm"/>
                    </a:ln>
                  </p:spPr>
                </p:cxnSp>
              </p:grpSp>
            </p:grpSp>
            <p:sp>
              <p:nvSpPr>
                <p:cNvPr id="47" name="Rectangle 46">
                  <a:extLst>
                    <a:ext uri="{FF2B5EF4-FFF2-40B4-BE49-F238E27FC236}">
                      <a16:creationId xmlns:a16="http://schemas.microsoft.com/office/drawing/2014/main" id="{9FA84782-BA5B-B33E-902F-34E8EDC9073A}"/>
                    </a:ext>
                  </a:extLst>
                </p:cNvPr>
                <p:cNvSpPr/>
                <p:nvPr/>
              </p:nvSpPr>
              <p:spPr bwMode="auto">
                <a:xfrm>
                  <a:off x="11830050" y="2163671"/>
                  <a:ext cx="120472" cy="120472"/>
                </a:xfrm>
                <a:prstGeom prst="rect">
                  <a:avLst/>
                </a:prstGeom>
                <a:noFill/>
                <a:ln w="12700" cap="rnd">
                  <a:solidFill>
                    <a:srgbClr val="027FAA"/>
                  </a:solidFill>
                  <a:prstDash val="solid"/>
                  <a:round/>
                  <a:headEnd/>
                  <a:tailEnd/>
                </a:ln>
              </p:spPr>
              <p:txBody>
                <a:bodyPr vert="horz" wrap="square" lIns="76200" tIns="38100" rIns="76200" bIns="38100" numCol="1" anchor="t" anchorCtr="0" compatLnSpc="1">
                  <a:prstTxWarp prst="textNoShape">
                    <a:avLst/>
                  </a:prstTxWarp>
                </a:bodyPr>
                <a:lstStyle/>
                <a:p>
                  <a:endParaRPr lang="en-US" sz="1500" dirty="0">
                    <a:latin typeface="Amazon Ember Display" panose="020F0603020204020204" pitchFamily="34" charset="0"/>
                  </a:endParaRPr>
                </a:p>
              </p:txBody>
            </p:sp>
            <p:sp>
              <p:nvSpPr>
                <p:cNvPr id="48" name="Rectangle 47">
                  <a:extLst>
                    <a:ext uri="{FF2B5EF4-FFF2-40B4-BE49-F238E27FC236}">
                      <a16:creationId xmlns:a16="http://schemas.microsoft.com/office/drawing/2014/main" id="{4809A328-91F8-2BE4-6246-6728CD3FD21C}"/>
                    </a:ext>
                  </a:extLst>
                </p:cNvPr>
                <p:cNvSpPr/>
                <p:nvPr/>
              </p:nvSpPr>
              <p:spPr bwMode="auto">
                <a:xfrm>
                  <a:off x="11953593" y="2615132"/>
                  <a:ext cx="120472" cy="120472"/>
                </a:xfrm>
                <a:prstGeom prst="rect">
                  <a:avLst/>
                </a:prstGeom>
                <a:noFill/>
                <a:ln w="12700" cap="rnd">
                  <a:solidFill>
                    <a:srgbClr val="027FAA"/>
                  </a:solidFill>
                  <a:prstDash val="solid"/>
                  <a:round/>
                  <a:headEnd/>
                  <a:tailEnd/>
                </a:ln>
              </p:spPr>
              <p:txBody>
                <a:bodyPr vert="horz" wrap="square" lIns="76200" tIns="38100" rIns="76200" bIns="38100" numCol="1" anchor="t" anchorCtr="0" compatLnSpc="1">
                  <a:prstTxWarp prst="textNoShape">
                    <a:avLst/>
                  </a:prstTxWarp>
                </a:bodyPr>
                <a:lstStyle/>
                <a:p>
                  <a:endParaRPr lang="en-US" sz="1500" dirty="0">
                    <a:latin typeface="Amazon Ember Display" panose="020F0603020204020204" pitchFamily="34" charset="0"/>
                  </a:endParaRPr>
                </a:p>
              </p:txBody>
            </p:sp>
            <p:sp>
              <p:nvSpPr>
                <p:cNvPr id="49" name="Rectangle 48">
                  <a:extLst>
                    <a:ext uri="{FF2B5EF4-FFF2-40B4-BE49-F238E27FC236}">
                      <a16:creationId xmlns:a16="http://schemas.microsoft.com/office/drawing/2014/main" id="{34A79DEF-7807-0720-CA6B-CADC20F8B2D2}"/>
                    </a:ext>
                  </a:extLst>
                </p:cNvPr>
                <p:cNvSpPr/>
                <p:nvPr/>
              </p:nvSpPr>
              <p:spPr bwMode="auto">
                <a:xfrm>
                  <a:off x="12035016" y="2369576"/>
                  <a:ext cx="120472" cy="120472"/>
                </a:xfrm>
                <a:prstGeom prst="rect">
                  <a:avLst/>
                </a:prstGeom>
                <a:noFill/>
                <a:ln w="12700" cap="rnd">
                  <a:solidFill>
                    <a:srgbClr val="027FAA"/>
                  </a:solidFill>
                  <a:prstDash val="solid"/>
                  <a:round/>
                  <a:headEnd/>
                  <a:tailEnd/>
                </a:ln>
              </p:spPr>
              <p:txBody>
                <a:bodyPr vert="horz" wrap="square" lIns="76200" tIns="38100" rIns="76200" bIns="38100" numCol="1" anchor="t" anchorCtr="0" compatLnSpc="1">
                  <a:prstTxWarp prst="textNoShape">
                    <a:avLst/>
                  </a:prstTxWarp>
                </a:bodyPr>
                <a:lstStyle/>
                <a:p>
                  <a:endParaRPr lang="en-US" sz="1500" dirty="0">
                    <a:latin typeface="Amazon Ember Display" panose="020F0603020204020204" pitchFamily="34" charset="0"/>
                  </a:endParaRPr>
                </a:p>
              </p:txBody>
            </p:sp>
            <p:sp>
              <p:nvSpPr>
                <p:cNvPr id="50" name="Rectangle 49">
                  <a:extLst>
                    <a:ext uri="{FF2B5EF4-FFF2-40B4-BE49-F238E27FC236}">
                      <a16:creationId xmlns:a16="http://schemas.microsoft.com/office/drawing/2014/main" id="{55F914C2-85AC-2CEE-FC8F-5E871A5E1E89}"/>
                    </a:ext>
                  </a:extLst>
                </p:cNvPr>
                <p:cNvSpPr/>
                <p:nvPr/>
              </p:nvSpPr>
              <p:spPr bwMode="auto">
                <a:xfrm>
                  <a:off x="12278589" y="2370346"/>
                  <a:ext cx="120472" cy="120472"/>
                </a:xfrm>
                <a:prstGeom prst="rect">
                  <a:avLst/>
                </a:prstGeom>
                <a:noFill/>
                <a:ln w="12700" cap="rnd">
                  <a:solidFill>
                    <a:srgbClr val="027FAA"/>
                  </a:solidFill>
                  <a:prstDash val="solid"/>
                  <a:round/>
                  <a:headEnd/>
                  <a:tailEnd/>
                </a:ln>
              </p:spPr>
              <p:txBody>
                <a:bodyPr vert="horz" wrap="square" lIns="76200" tIns="38100" rIns="76200" bIns="38100" numCol="1" anchor="t" anchorCtr="0" compatLnSpc="1">
                  <a:prstTxWarp prst="textNoShape">
                    <a:avLst/>
                  </a:prstTxWarp>
                </a:bodyPr>
                <a:lstStyle/>
                <a:p>
                  <a:endParaRPr lang="en-US" sz="1500" dirty="0">
                    <a:latin typeface="Amazon Ember Display" panose="020F0603020204020204" pitchFamily="34" charset="0"/>
                  </a:endParaRPr>
                </a:p>
              </p:txBody>
            </p:sp>
            <p:sp>
              <p:nvSpPr>
                <p:cNvPr id="51" name="Rectangle 50">
                  <a:extLst>
                    <a:ext uri="{FF2B5EF4-FFF2-40B4-BE49-F238E27FC236}">
                      <a16:creationId xmlns:a16="http://schemas.microsoft.com/office/drawing/2014/main" id="{2E230F3C-B4D0-A421-B2B4-35BF6E3C17A0}"/>
                    </a:ext>
                  </a:extLst>
                </p:cNvPr>
                <p:cNvSpPr/>
                <p:nvPr/>
              </p:nvSpPr>
              <p:spPr bwMode="auto">
                <a:xfrm>
                  <a:off x="12440514" y="2202595"/>
                  <a:ext cx="120472" cy="120472"/>
                </a:xfrm>
                <a:prstGeom prst="rect">
                  <a:avLst/>
                </a:prstGeom>
                <a:noFill/>
                <a:ln w="12700" cap="rnd">
                  <a:solidFill>
                    <a:srgbClr val="027FAA"/>
                  </a:solidFill>
                  <a:prstDash val="solid"/>
                  <a:round/>
                  <a:headEnd/>
                  <a:tailEnd/>
                </a:ln>
              </p:spPr>
              <p:txBody>
                <a:bodyPr vert="horz" wrap="square" lIns="76200" tIns="38100" rIns="76200" bIns="38100" numCol="1" anchor="t" anchorCtr="0" compatLnSpc="1">
                  <a:prstTxWarp prst="textNoShape">
                    <a:avLst/>
                  </a:prstTxWarp>
                </a:bodyPr>
                <a:lstStyle/>
                <a:p>
                  <a:endParaRPr lang="en-US" sz="1500" dirty="0">
                    <a:latin typeface="Amazon Ember Display" panose="020F0603020204020204" pitchFamily="34" charset="0"/>
                  </a:endParaRPr>
                </a:p>
              </p:txBody>
            </p:sp>
            <p:sp>
              <p:nvSpPr>
                <p:cNvPr id="52" name="Rectangle 51">
                  <a:extLst>
                    <a:ext uri="{FF2B5EF4-FFF2-40B4-BE49-F238E27FC236}">
                      <a16:creationId xmlns:a16="http://schemas.microsoft.com/office/drawing/2014/main" id="{8D35168E-07A4-3213-A6A4-4CE7B85AB7D9}"/>
                    </a:ext>
                  </a:extLst>
                </p:cNvPr>
                <p:cNvSpPr/>
                <p:nvPr/>
              </p:nvSpPr>
              <p:spPr bwMode="auto">
                <a:xfrm>
                  <a:off x="12555411" y="2466237"/>
                  <a:ext cx="120472" cy="120472"/>
                </a:xfrm>
                <a:prstGeom prst="rect">
                  <a:avLst/>
                </a:prstGeom>
                <a:noFill/>
                <a:ln w="12700" cap="rnd">
                  <a:solidFill>
                    <a:srgbClr val="027FAA"/>
                  </a:solidFill>
                  <a:prstDash val="solid"/>
                  <a:round/>
                  <a:headEnd/>
                  <a:tailEnd/>
                </a:ln>
              </p:spPr>
              <p:txBody>
                <a:bodyPr vert="horz" wrap="square" lIns="76200" tIns="38100" rIns="76200" bIns="38100" numCol="1" anchor="t" anchorCtr="0" compatLnSpc="1">
                  <a:prstTxWarp prst="textNoShape">
                    <a:avLst/>
                  </a:prstTxWarp>
                </a:bodyPr>
                <a:lstStyle/>
                <a:p>
                  <a:endParaRPr lang="en-US" sz="1500" dirty="0">
                    <a:latin typeface="Amazon Ember Display" panose="020F0603020204020204" pitchFamily="34" charset="0"/>
                  </a:endParaRPr>
                </a:p>
              </p:txBody>
            </p:sp>
            <p:sp>
              <p:nvSpPr>
                <p:cNvPr id="53" name="Rectangle 52">
                  <a:extLst>
                    <a:ext uri="{FF2B5EF4-FFF2-40B4-BE49-F238E27FC236}">
                      <a16:creationId xmlns:a16="http://schemas.microsoft.com/office/drawing/2014/main" id="{F7D97ED9-A988-979C-A0AF-5E5359538C46}"/>
                    </a:ext>
                  </a:extLst>
                </p:cNvPr>
                <p:cNvSpPr/>
                <p:nvPr/>
              </p:nvSpPr>
              <p:spPr bwMode="auto">
                <a:xfrm>
                  <a:off x="12359050" y="2553292"/>
                  <a:ext cx="120472" cy="120472"/>
                </a:xfrm>
                <a:prstGeom prst="rect">
                  <a:avLst/>
                </a:prstGeom>
                <a:noFill/>
                <a:ln w="12700" cap="rnd">
                  <a:solidFill>
                    <a:srgbClr val="027FAA"/>
                  </a:solidFill>
                  <a:prstDash val="solid"/>
                  <a:round/>
                  <a:headEnd/>
                  <a:tailEnd/>
                </a:ln>
              </p:spPr>
              <p:txBody>
                <a:bodyPr vert="horz" wrap="square" lIns="76200" tIns="38100" rIns="76200" bIns="38100" numCol="1" anchor="t" anchorCtr="0" compatLnSpc="1">
                  <a:prstTxWarp prst="textNoShape">
                    <a:avLst/>
                  </a:prstTxWarp>
                </a:bodyPr>
                <a:lstStyle/>
                <a:p>
                  <a:endParaRPr lang="en-US" sz="1500" dirty="0">
                    <a:latin typeface="Amazon Ember Display" panose="020F0603020204020204" pitchFamily="34" charset="0"/>
                  </a:endParaRPr>
                </a:p>
              </p:txBody>
            </p:sp>
            <p:sp>
              <p:nvSpPr>
                <p:cNvPr id="54" name="Rectangle 53">
                  <a:extLst>
                    <a:ext uri="{FF2B5EF4-FFF2-40B4-BE49-F238E27FC236}">
                      <a16:creationId xmlns:a16="http://schemas.microsoft.com/office/drawing/2014/main" id="{347582C9-8F23-254B-53DE-68ADE6D77434}"/>
                    </a:ext>
                  </a:extLst>
                </p:cNvPr>
                <p:cNvSpPr/>
                <p:nvPr/>
              </p:nvSpPr>
              <p:spPr bwMode="auto">
                <a:xfrm>
                  <a:off x="12137911" y="2578157"/>
                  <a:ext cx="120472" cy="120472"/>
                </a:xfrm>
                <a:prstGeom prst="rect">
                  <a:avLst/>
                </a:prstGeom>
                <a:noFill/>
                <a:ln w="12700" cap="rnd">
                  <a:solidFill>
                    <a:srgbClr val="027FAA"/>
                  </a:solidFill>
                  <a:prstDash val="solid"/>
                  <a:round/>
                  <a:headEnd/>
                  <a:tailEnd/>
                </a:ln>
              </p:spPr>
              <p:txBody>
                <a:bodyPr vert="horz" wrap="square" lIns="76200" tIns="38100" rIns="76200" bIns="38100" numCol="1" anchor="t" anchorCtr="0" compatLnSpc="1">
                  <a:prstTxWarp prst="textNoShape">
                    <a:avLst/>
                  </a:prstTxWarp>
                </a:bodyPr>
                <a:lstStyle/>
                <a:p>
                  <a:endParaRPr lang="en-US" sz="1500" dirty="0">
                    <a:latin typeface="Amazon Ember Display" panose="020F0603020204020204" pitchFamily="34" charset="0"/>
                  </a:endParaRPr>
                </a:p>
              </p:txBody>
            </p:sp>
            <p:sp>
              <p:nvSpPr>
                <p:cNvPr id="55" name="Rectangle 54">
                  <a:extLst>
                    <a:ext uri="{FF2B5EF4-FFF2-40B4-BE49-F238E27FC236}">
                      <a16:creationId xmlns:a16="http://schemas.microsoft.com/office/drawing/2014/main" id="{247A7DF0-D75C-CB4F-7288-08C4738CECDF}"/>
                    </a:ext>
                  </a:extLst>
                </p:cNvPr>
                <p:cNvSpPr/>
                <p:nvPr/>
              </p:nvSpPr>
              <p:spPr bwMode="auto">
                <a:xfrm>
                  <a:off x="12130752" y="2791783"/>
                  <a:ext cx="120472" cy="120472"/>
                </a:xfrm>
                <a:prstGeom prst="rect">
                  <a:avLst/>
                </a:prstGeom>
                <a:noFill/>
                <a:ln w="12700" cap="rnd">
                  <a:solidFill>
                    <a:srgbClr val="027FAA"/>
                  </a:solidFill>
                  <a:prstDash val="solid"/>
                  <a:round/>
                  <a:headEnd/>
                  <a:tailEnd/>
                </a:ln>
              </p:spPr>
              <p:txBody>
                <a:bodyPr vert="horz" wrap="square" lIns="76200" tIns="38100" rIns="76200" bIns="38100" numCol="1" anchor="t" anchorCtr="0" compatLnSpc="1">
                  <a:prstTxWarp prst="textNoShape">
                    <a:avLst/>
                  </a:prstTxWarp>
                </a:bodyPr>
                <a:lstStyle/>
                <a:p>
                  <a:endParaRPr lang="en-US" sz="1500" dirty="0">
                    <a:latin typeface="Amazon Ember Display" panose="020F0603020204020204" pitchFamily="34" charset="0"/>
                  </a:endParaRPr>
                </a:p>
              </p:txBody>
            </p:sp>
          </p:grpSp>
        </p:grpSp>
      </p:grpSp>
      <p:grpSp>
        <p:nvGrpSpPr>
          <p:cNvPr id="61" name="Group 60">
            <a:extLst>
              <a:ext uri="{FF2B5EF4-FFF2-40B4-BE49-F238E27FC236}">
                <a16:creationId xmlns:a16="http://schemas.microsoft.com/office/drawing/2014/main" id="{96C3FDAA-088E-E00D-6C00-034F570317BA}"/>
              </a:ext>
            </a:extLst>
          </p:cNvPr>
          <p:cNvGrpSpPr/>
          <p:nvPr/>
        </p:nvGrpSpPr>
        <p:grpSpPr>
          <a:xfrm>
            <a:off x="9211043" y="1552551"/>
            <a:ext cx="2560320" cy="2892711"/>
            <a:chOff x="9211043" y="1549547"/>
            <a:chExt cx="2560320" cy="2892711"/>
          </a:xfrm>
        </p:grpSpPr>
        <p:sp>
          <p:nvSpPr>
            <p:cNvPr id="62" name="TextBox 61">
              <a:extLst>
                <a:ext uri="{FF2B5EF4-FFF2-40B4-BE49-F238E27FC236}">
                  <a16:creationId xmlns:a16="http://schemas.microsoft.com/office/drawing/2014/main" id="{7AE54271-630B-3C9F-0F87-438D151D0856}"/>
                </a:ext>
              </a:extLst>
            </p:cNvPr>
            <p:cNvSpPr txBox="1"/>
            <p:nvPr/>
          </p:nvSpPr>
          <p:spPr>
            <a:xfrm>
              <a:off x="9211043" y="2522018"/>
              <a:ext cx="2560320" cy="1920240"/>
            </a:xfrm>
            <a:prstGeom prst="rect">
              <a:avLst/>
            </a:prstGeom>
            <a:noFill/>
          </p:spPr>
          <p:txBody>
            <a:bodyPr wrap="square" lIns="0" rIns="0" rtlCol="0">
              <a:noAutofit/>
            </a:bodyPr>
            <a:lstStyle/>
            <a:p>
              <a:pPr algn="ctr">
                <a:defRPr/>
              </a:pPr>
              <a:r>
                <a:rPr lang="en-US" sz="1600" b="1" dirty="0">
                  <a:latin typeface="Amazon Ember Display" panose="020F0603020204020204" pitchFamily="34" charset="0"/>
                  <a:ea typeface="Amazon Ember" panose="02000000000000000000" pitchFamily="2" charset="0"/>
                </a:rPr>
                <a:t>Built-in integration with others AWS services</a:t>
              </a:r>
            </a:p>
            <a:p>
              <a:pPr algn="ctr">
                <a:defRPr/>
              </a:pPr>
              <a:endParaRPr lang="en-US" sz="1600" b="1" dirty="0">
                <a:latin typeface="Amazon Ember Display" panose="020F0603020204020204" pitchFamily="34" charset="0"/>
                <a:ea typeface="Amazon Ember" panose="02000000000000000000" pitchFamily="2" charset="0"/>
              </a:endParaRPr>
            </a:p>
            <a:p>
              <a:pPr marL="238115" indent="-238115">
                <a:buFont typeface="Wingdings" panose="05000000000000000000" pitchFamily="2" charset="2"/>
                <a:buChar char="§"/>
              </a:pPr>
              <a:r>
                <a:rPr lang="en-IE" sz="1400" dirty="0">
                  <a:latin typeface="Amazon Ember Display" panose="020F0603020204020204" pitchFamily="34" charset="0"/>
                </a:rPr>
                <a:t>Logging, monitoring, and analytics</a:t>
              </a:r>
            </a:p>
            <a:p>
              <a:pPr marL="238115" indent="-238115">
                <a:buFont typeface="Wingdings" panose="05000000000000000000" pitchFamily="2" charset="2"/>
                <a:buChar char="§"/>
              </a:pPr>
              <a:endParaRPr lang="en-IE" sz="1400" dirty="0">
                <a:latin typeface="Amazon Ember Display" panose="020F0603020204020204" pitchFamily="34" charset="0"/>
              </a:endParaRPr>
            </a:p>
            <a:p>
              <a:pPr marL="238115" indent="-238115">
                <a:buFont typeface="Wingdings" panose="05000000000000000000" pitchFamily="2" charset="2"/>
                <a:buChar char="§"/>
              </a:pPr>
              <a:r>
                <a:rPr lang="en-IE" sz="1400" dirty="0">
                  <a:latin typeface="Amazon Ember Display" panose="020F0603020204020204" pitchFamily="34" charset="0"/>
                </a:rPr>
                <a:t>Import and export data to Amazon S3</a:t>
              </a:r>
              <a:endParaRPr lang="en-US" sz="1400" dirty="0">
                <a:latin typeface="Amazon Ember Display" panose="020F0603020204020204" pitchFamily="34" charset="0"/>
                <a:ea typeface="Amazon Ember Display" panose="020F0603020204020204" pitchFamily="34" charset="0"/>
              </a:endParaRPr>
            </a:p>
          </p:txBody>
        </p:sp>
        <p:grpSp>
          <p:nvGrpSpPr>
            <p:cNvPr id="63" name="Group 62">
              <a:extLst>
                <a:ext uri="{FF2B5EF4-FFF2-40B4-BE49-F238E27FC236}">
                  <a16:creationId xmlns:a16="http://schemas.microsoft.com/office/drawing/2014/main" id="{22E90E2F-166C-E20C-BC5B-654ECFD9F0F5}"/>
                </a:ext>
              </a:extLst>
            </p:cNvPr>
            <p:cNvGrpSpPr/>
            <p:nvPr/>
          </p:nvGrpSpPr>
          <p:grpSpPr>
            <a:xfrm>
              <a:off x="10062498" y="1549547"/>
              <a:ext cx="857410" cy="857410"/>
              <a:chOff x="9484240" y="2101997"/>
              <a:chExt cx="857410" cy="857410"/>
            </a:xfrm>
          </p:grpSpPr>
          <p:sp>
            <p:nvSpPr>
              <p:cNvPr id="64" name="Oval 63">
                <a:extLst>
                  <a:ext uri="{FF2B5EF4-FFF2-40B4-BE49-F238E27FC236}">
                    <a16:creationId xmlns:a16="http://schemas.microsoft.com/office/drawing/2014/main" id="{34F4C036-C4CC-1CDF-C6C4-9B4EA435656D}"/>
                  </a:ext>
                </a:extLst>
              </p:cNvPr>
              <p:cNvSpPr/>
              <p:nvPr/>
            </p:nvSpPr>
            <p:spPr>
              <a:xfrm>
                <a:off x="9484240" y="2101997"/>
                <a:ext cx="857410" cy="857410"/>
              </a:xfrm>
              <a:prstGeom prst="ellipse">
                <a:avLst/>
              </a:prstGeom>
              <a:noFill/>
              <a:ln w="19050" cap="flat" cmpd="sng" algn="ctr">
                <a:solidFill>
                  <a:srgbClr val="027FAA"/>
                </a:solidFill>
                <a:prstDash val="solid"/>
                <a:miter lim="800000"/>
              </a:ln>
              <a:effectLst/>
            </p:spPr>
            <p:txBody>
              <a:bodyPr rtlCol="0" anchor="ctr"/>
              <a:lstStyle/>
              <a:p>
                <a:pPr algn="ctr" defTabSz="914363">
                  <a:defRPr/>
                </a:pPr>
                <a:endParaRPr lang="en-US" kern="0" dirty="0">
                  <a:solidFill>
                    <a:prstClr val="white"/>
                  </a:solidFill>
                  <a:latin typeface="Amazon Ember"/>
                </a:endParaRPr>
              </a:p>
            </p:txBody>
          </p:sp>
          <p:grpSp>
            <p:nvGrpSpPr>
              <p:cNvPr id="65" name="Group 64">
                <a:extLst>
                  <a:ext uri="{FF2B5EF4-FFF2-40B4-BE49-F238E27FC236}">
                    <a16:creationId xmlns:a16="http://schemas.microsoft.com/office/drawing/2014/main" id="{DD64777B-18DC-0558-551A-0639A8569B3E}"/>
                  </a:ext>
                </a:extLst>
              </p:cNvPr>
              <p:cNvGrpSpPr/>
              <p:nvPr/>
            </p:nvGrpSpPr>
            <p:grpSpPr>
              <a:xfrm>
                <a:off x="9591601" y="2290196"/>
                <a:ext cx="642689" cy="481013"/>
                <a:chOff x="4156570" y="1565921"/>
                <a:chExt cx="671488" cy="497099"/>
              </a:xfrm>
            </p:grpSpPr>
            <p:pic>
              <p:nvPicPr>
                <p:cNvPr id="66" name="Picture 65">
                  <a:extLst>
                    <a:ext uri="{FF2B5EF4-FFF2-40B4-BE49-F238E27FC236}">
                      <a16:creationId xmlns:a16="http://schemas.microsoft.com/office/drawing/2014/main" id="{3E12277F-262F-EB2E-ED36-E4D3109627D3}"/>
                    </a:ext>
                  </a:extLst>
                </p:cNvPr>
                <p:cNvPicPr>
                  <a:picLocks noChangeAspect="1"/>
                </p:cNvPicPr>
                <p:nvPr/>
              </p:nvPicPr>
              <p:blipFill>
                <a:blip r:embed="rId3" cstate="screen">
                  <a:duotone>
                    <a:prstClr val="black"/>
                    <a:schemeClr val="tx2">
                      <a:tint val="45000"/>
                      <a:satMod val="400000"/>
                    </a:schemeClr>
                  </a:duotone>
                  <a:extLst>
                    <a:ext uri="{28A0092B-C50C-407E-A947-70E740481C1C}">
                      <a14:useLocalDpi xmlns:a14="http://schemas.microsoft.com/office/drawing/2010/main"/>
                    </a:ext>
                  </a:extLst>
                </a:blip>
                <a:srcRect/>
                <a:stretch/>
              </p:blipFill>
              <p:spPr>
                <a:xfrm>
                  <a:off x="4156570" y="1768251"/>
                  <a:ext cx="285097" cy="171058"/>
                </a:xfrm>
                <a:prstGeom prst="rect">
                  <a:avLst/>
                </a:prstGeom>
                <a:noFill/>
              </p:spPr>
            </p:pic>
            <p:cxnSp>
              <p:nvCxnSpPr>
                <p:cNvPr id="67" name="Straight Connector 66">
                  <a:extLst>
                    <a:ext uri="{FF2B5EF4-FFF2-40B4-BE49-F238E27FC236}">
                      <a16:creationId xmlns:a16="http://schemas.microsoft.com/office/drawing/2014/main" id="{5BB59B04-E2E1-B2DC-95DC-E68ED22A60AC}"/>
                    </a:ext>
                  </a:extLst>
                </p:cNvPr>
                <p:cNvCxnSpPr/>
                <p:nvPr/>
              </p:nvCxnSpPr>
              <p:spPr>
                <a:xfrm>
                  <a:off x="4596763" y="1624063"/>
                  <a:ext cx="0" cy="387192"/>
                </a:xfrm>
                <a:prstGeom prst="line">
                  <a:avLst/>
                </a:prstGeom>
                <a:noFill/>
                <a:ln w="19050" cap="rnd">
                  <a:solidFill>
                    <a:srgbClr val="027FAA"/>
                  </a:solidFill>
                  <a:prstDash val="solid"/>
                  <a:round/>
                  <a:headEnd/>
                  <a:tailEnd/>
                </a:ln>
              </p:spPr>
            </p:cxnSp>
            <p:cxnSp>
              <p:nvCxnSpPr>
                <p:cNvPr id="68" name="Straight Connector 67">
                  <a:extLst>
                    <a:ext uri="{FF2B5EF4-FFF2-40B4-BE49-F238E27FC236}">
                      <a16:creationId xmlns:a16="http://schemas.microsoft.com/office/drawing/2014/main" id="{C43DA84E-4A02-1BB0-018B-ADC36CD2DB33}"/>
                    </a:ext>
                  </a:extLst>
                </p:cNvPr>
                <p:cNvCxnSpPr>
                  <a:cxnSpLocks/>
                </p:cNvCxnSpPr>
                <p:nvPr/>
              </p:nvCxnSpPr>
              <p:spPr>
                <a:xfrm flipH="1">
                  <a:off x="4485082" y="1811613"/>
                  <a:ext cx="185978" cy="0"/>
                </a:xfrm>
                <a:prstGeom prst="line">
                  <a:avLst/>
                </a:prstGeom>
                <a:noFill/>
                <a:ln w="19050" cap="rnd">
                  <a:solidFill>
                    <a:srgbClr val="027FAA"/>
                  </a:solidFill>
                  <a:prstDash val="solid"/>
                  <a:round/>
                  <a:headEnd/>
                  <a:tailEnd/>
                </a:ln>
              </p:spPr>
            </p:cxnSp>
            <p:cxnSp>
              <p:nvCxnSpPr>
                <p:cNvPr id="69" name="Straight Connector 68">
                  <a:extLst>
                    <a:ext uri="{FF2B5EF4-FFF2-40B4-BE49-F238E27FC236}">
                      <a16:creationId xmlns:a16="http://schemas.microsoft.com/office/drawing/2014/main" id="{414AEABD-A87A-904B-52B2-8EB73715BA26}"/>
                    </a:ext>
                  </a:extLst>
                </p:cNvPr>
                <p:cNvCxnSpPr>
                  <a:cxnSpLocks/>
                </p:cNvCxnSpPr>
                <p:nvPr/>
              </p:nvCxnSpPr>
              <p:spPr>
                <a:xfrm flipH="1">
                  <a:off x="4596765" y="1623349"/>
                  <a:ext cx="78105" cy="0"/>
                </a:xfrm>
                <a:prstGeom prst="line">
                  <a:avLst/>
                </a:prstGeom>
                <a:noFill/>
                <a:ln w="19050" cap="rnd">
                  <a:solidFill>
                    <a:srgbClr val="027FAA"/>
                  </a:solidFill>
                  <a:prstDash val="solid"/>
                  <a:round/>
                  <a:headEnd/>
                  <a:tailEnd/>
                </a:ln>
              </p:spPr>
            </p:cxnSp>
            <p:cxnSp>
              <p:nvCxnSpPr>
                <p:cNvPr id="70" name="Straight Connector 69">
                  <a:extLst>
                    <a:ext uri="{FF2B5EF4-FFF2-40B4-BE49-F238E27FC236}">
                      <a16:creationId xmlns:a16="http://schemas.microsoft.com/office/drawing/2014/main" id="{249ACD85-FB68-2B95-CFA6-85D1F27A1C12}"/>
                    </a:ext>
                  </a:extLst>
                </p:cNvPr>
                <p:cNvCxnSpPr>
                  <a:cxnSpLocks/>
                </p:cNvCxnSpPr>
                <p:nvPr/>
              </p:nvCxnSpPr>
              <p:spPr>
                <a:xfrm flipH="1">
                  <a:off x="4596765" y="2011969"/>
                  <a:ext cx="78105" cy="0"/>
                </a:xfrm>
                <a:prstGeom prst="line">
                  <a:avLst/>
                </a:prstGeom>
                <a:noFill/>
                <a:ln w="19050" cap="rnd">
                  <a:solidFill>
                    <a:srgbClr val="027FAA"/>
                  </a:solidFill>
                  <a:prstDash val="solid"/>
                  <a:round/>
                  <a:headEnd/>
                  <a:tailEnd/>
                </a:ln>
              </p:spPr>
            </p:cxnSp>
            <p:sp>
              <p:nvSpPr>
                <p:cNvPr id="71" name="Rectangle 70">
                  <a:extLst>
                    <a:ext uri="{FF2B5EF4-FFF2-40B4-BE49-F238E27FC236}">
                      <a16:creationId xmlns:a16="http://schemas.microsoft.com/office/drawing/2014/main" id="{E7D49C1B-C194-6EFF-AE91-0AE377D8A77F}"/>
                    </a:ext>
                  </a:extLst>
                </p:cNvPr>
                <p:cNvSpPr/>
                <p:nvPr/>
              </p:nvSpPr>
              <p:spPr>
                <a:xfrm>
                  <a:off x="4674870" y="1565921"/>
                  <a:ext cx="153188" cy="106574"/>
                </a:xfrm>
                <a:prstGeom prst="rect">
                  <a:avLst/>
                </a:prstGeom>
                <a:noFill/>
                <a:ln w="19050" cap="rnd">
                  <a:solidFill>
                    <a:srgbClr val="027FAA"/>
                  </a:solidFill>
                  <a:prstDash val="solid"/>
                  <a:round/>
                  <a:headEnd/>
                  <a:tailEnd/>
                </a:ln>
              </p:spPr>
              <p:txBody>
                <a:bodyPr rtlCol="0" anchor="ctr"/>
                <a:lstStyle/>
                <a:p>
                  <a:pPr algn="ctr"/>
                  <a:endParaRPr lang="en-US" sz="3200" dirty="0">
                    <a:latin typeface="Amazon Ember Display" panose="020F0603020204020204" pitchFamily="34" charset="0"/>
                  </a:endParaRPr>
                </a:p>
              </p:txBody>
            </p:sp>
            <p:sp>
              <p:nvSpPr>
                <p:cNvPr id="72" name="Rectangle 71">
                  <a:extLst>
                    <a:ext uri="{FF2B5EF4-FFF2-40B4-BE49-F238E27FC236}">
                      <a16:creationId xmlns:a16="http://schemas.microsoft.com/office/drawing/2014/main" id="{8A2BE58A-019F-1824-F5A7-7514073A750B}"/>
                    </a:ext>
                  </a:extLst>
                </p:cNvPr>
                <p:cNvSpPr/>
                <p:nvPr/>
              </p:nvSpPr>
              <p:spPr>
                <a:xfrm>
                  <a:off x="4672965" y="1758326"/>
                  <a:ext cx="153188" cy="106574"/>
                </a:xfrm>
                <a:prstGeom prst="rect">
                  <a:avLst/>
                </a:prstGeom>
                <a:noFill/>
                <a:ln w="19050" cap="rnd">
                  <a:solidFill>
                    <a:srgbClr val="027FAA"/>
                  </a:solidFill>
                  <a:prstDash val="solid"/>
                  <a:round/>
                  <a:headEnd/>
                  <a:tailEnd/>
                </a:ln>
              </p:spPr>
              <p:txBody>
                <a:bodyPr rtlCol="0" anchor="ctr"/>
                <a:lstStyle/>
                <a:p>
                  <a:pPr algn="ctr"/>
                  <a:endParaRPr lang="en-US" sz="3200" dirty="0">
                    <a:latin typeface="Amazon Ember Display" panose="020F0603020204020204" pitchFamily="34" charset="0"/>
                  </a:endParaRPr>
                </a:p>
              </p:txBody>
            </p:sp>
            <p:sp>
              <p:nvSpPr>
                <p:cNvPr id="73" name="Rectangle 72">
                  <a:extLst>
                    <a:ext uri="{FF2B5EF4-FFF2-40B4-BE49-F238E27FC236}">
                      <a16:creationId xmlns:a16="http://schemas.microsoft.com/office/drawing/2014/main" id="{59C72077-7EE9-044B-388E-AB0D17CA7E19}"/>
                    </a:ext>
                  </a:extLst>
                </p:cNvPr>
                <p:cNvSpPr/>
                <p:nvPr/>
              </p:nvSpPr>
              <p:spPr>
                <a:xfrm>
                  <a:off x="4674870" y="1956446"/>
                  <a:ext cx="153188" cy="106574"/>
                </a:xfrm>
                <a:prstGeom prst="rect">
                  <a:avLst/>
                </a:prstGeom>
                <a:noFill/>
                <a:ln w="19050" cap="rnd">
                  <a:solidFill>
                    <a:srgbClr val="027FAA"/>
                  </a:solidFill>
                  <a:prstDash val="solid"/>
                  <a:round/>
                  <a:headEnd/>
                  <a:tailEnd/>
                </a:ln>
              </p:spPr>
              <p:txBody>
                <a:bodyPr rtlCol="0" anchor="ctr"/>
                <a:lstStyle/>
                <a:p>
                  <a:pPr algn="ctr"/>
                  <a:endParaRPr lang="en-US" sz="3200" dirty="0">
                    <a:latin typeface="Amazon Ember Display" panose="020F0603020204020204" pitchFamily="34" charset="0"/>
                  </a:endParaRPr>
                </a:p>
              </p:txBody>
            </p:sp>
          </p:grpSp>
        </p:grpSp>
      </p:grpSp>
    </p:spTree>
    <p:extLst>
      <p:ext uri="{BB962C8B-B14F-4D97-AF65-F5344CB8AC3E}">
        <p14:creationId xmlns:p14="http://schemas.microsoft.com/office/powerpoint/2010/main" val="613787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BE44-D78C-CBD5-6CD0-68DBB1E20718}"/>
              </a:ext>
            </a:extLst>
          </p:cNvPr>
          <p:cNvSpPr>
            <a:spLocks noGrp="1"/>
          </p:cNvSpPr>
          <p:nvPr>
            <p:ph type="title"/>
          </p:nvPr>
        </p:nvSpPr>
        <p:spPr/>
        <p:txBody>
          <a:bodyPr/>
          <a:lstStyle/>
          <a:p>
            <a:r>
              <a:rPr lang="en-US" dirty="0"/>
              <a:t>Amazon DynamoDB Features</a:t>
            </a:r>
          </a:p>
        </p:txBody>
      </p:sp>
      <p:grpSp>
        <p:nvGrpSpPr>
          <p:cNvPr id="3" name="Group 2">
            <a:extLst>
              <a:ext uri="{FF2B5EF4-FFF2-40B4-BE49-F238E27FC236}">
                <a16:creationId xmlns:a16="http://schemas.microsoft.com/office/drawing/2014/main" id="{5E205778-7BF4-7FBF-7C50-1E3B0665D960}"/>
              </a:ext>
            </a:extLst>
          </p:cNvPr>
          <p:cNvGrpSpPr/>
          <p:nvPr/>
        </p:nvGrpSpPr>
        <p:grpSpPr>
          <a:xfrm>
            <a:off x="986049" y="1615808"/>
            <a:ext cx="9610303" cy="4480560"/>
            <a:chOff x="1525393" y="1529941"/>
            <a:chExt cx="9610303" cy="4480560"/>
          </a:xfrm>
        </p:grpSpPr>
        <p:cxnSp>
          <p:nvCxnSpPr>
            <p:cNvPr id="4" name="Straight Connector 3">
              <a:extLst>
                <a:ext uri="{FF2B5EF4-FFF2-40B4-BE49-F238E27FC236}">
                  <a16:creationId xmlns:a16="http://schemas.microsoft.com/office/drawing/2014/main" id="{ECEE2654-D76D-96A9-62EC-7A8B1D447A00}"/>
                </a:ext>
              </a:extLst>
            </p:cNvPr>
            <p:cNvCxnSpPr>
              <a:cxnSpLocks/>
            </p:cNvCxnSpPr>
            <p:nvPr/>
          </p:nvCxnSpPr>
          <p:spPr>
            <a:xfrm>
              <a:off x="7426932" y="1529941"/>
              <a:ext cx="0" cy="4480560"/>
            </a:xfrm>
            <a:prstGeom prst="line">
              <a:avLst/>
            </a:prstGeom>
            <a:ln w="9525" cap="rnd">
              <a:solidFill>
                <a:schemeClr val="tx1"/>
              </a:solidFill>
              <a:headEnd type="none" w="lg" len="lg"/>
              <a:tailEnd type="none" w="lg" len="lg"/>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92F9E407-4A8F-1524-37B7-3E2AD8BFC9AB}"/>
                </a:ext>
              </a:extLst>
            </p:cNvPr>
            <p:cNvGrpSpPr/>
            <p:nvPr/>
          </p:nvGrpSpPr>
          <p:grpSpPr>
            <a:xfrm>
              <a:off x="8209616" y="1643304"/>
              <a:ext cx="2926080" cy="4253834"/>
              <a:chOff x="8209616" y="1559258"/>
              <a:chExt cx="2926080" cy="4253834"/>
            </a:xfrm>
          </p:grpSpPr>
          <p:sp>
            <p:nvSpPr>
              <p:cNvPr id="53" name="TextBox 52">
                <a:extLst>
                  <a:ext uri="{FF2B5EF4-FFF2-40B4-BE49-F238E27FC236}">
                    <a16:creationId xmlns:a16="http://schemas.microsoft.com/office/drawing/2014/main" id="{AC163FD6-86F7-8035-DFED-FD52EF8DE1C8}"/>
                  </a:ext>
                </a:extLst>
              </p:cNvPr>
              <p:cNvSpPr txBox="1"/>
              <p:nvPr/>
            </p:nvSpPr>
            <p:spPr>
              <a:xfrm>
                <a:off x="8209616" y="1559258"/>
                <a:ext cx="2926080" cy="307777"/>
              </a:xfrm>
              <a:prstGeom prst="rect">
                <a:avLst/>
              </a:prstGeom>
              <a:noFill/>
            </p:spPr>
            <p:txBody>
              <a:bodyPr wrap="square" lIns="0" tIns="0" rIns="0" bIns="0" rtlCol="0">
                <a:spAutoFit/>
              </a:bodyPr>
              <a:lstStyle/>
              <a:p>
                <a:pPr algn="ctr" defTabSz="914363">
                  <a:defRPr/>
                </a:pPr>
                <a:r>
                  <a:rPr lang="en-US" sz="2000" dirty="0">
                    <a:ea typeface="Amazon Ember" panose="02000000000000000000" pitchFamily="2" charset="0"/>
                  </a:rPr>
                  <a:t>Additional Integrations</a:t>
                </a:r>
              </a:p>
            </p:txBody>
          </p:sp>
          <p:grpSp>
            <p:nvGrpSpPr>
              <p:cNvPr id="54" name="Group 53">
                <a:extLst>
                  <a:ext uri="{FF2B5EF4-FFF2-40B4-BE49-F238E27FC236}">
                    <a16:creationId xmlns:a16="http://schemas.microsoft.com/office/drawing/2014/main" id="{19836FDE-EB78-410F-CB50-9A54902303F8}"/>
                  </a:ext>
                </a:extLst>
              </p:cNvPr>
              <p:cNvGrpSpPr/>
              <p:nvPr/>
            </p:nvGrpSpPr>
            <p:grpSpPr>
              <a:xfrm>
                <a:off x="8666816" y="2239146"/>
                <a:ext cx="2011680" cy="1580863"/>
                <a:chOff x="5016888" y="4689147"/>
                <a:chExt cx="2011680" cy="1580863"/>
              </a:xfrm>
            </p:grpSpPr>
            <p:sp>
              <p:nvSpPr>
                <p:cNvPr id="58" name="TextBox 57">
                  <a:extLst>
                    <a:ext uri="{FF2B5EF4-FFF2-40B4-BE49-F238E27FC236}">
                      <a16:creationId xmlns:a16="http://schemas.microsoft.com/office/drawing/2014/main" id="{A04ABF47-2782-F1AE-6608-05A40E59A0B3}"/>
                    </a:ext>
                  </a:extLst>
                </p:cNvPr>
                <p:cNvSpPr txBox="1"/>
                <p:nvPr/>
              </p:nvSpPr>
              <p:spPr>
                <a:xfrm>
                  <a:off x="5016888" y="5629930"/>
                  <a:ext cx="2011680" cy="640080"/>
                </a:xfrm>
                <a:prstGeom prst="rect">
                  <a:avLst/>
                </a:prstGeom>
                <a:noFill/>
              </p:spPr>
              <p:txBody>
                <a:bodyPr wrap="square" lIns="0" tIns="0" rIns="0" bIns="0" rtlCol="0">
                  <a:spAutoFit/>
                </a:bodyPr>
                <a:lstStyle/>
                <a:p>
                  <a:pPr algn="ctr" defTabSz="548605">
                    <a:defRPr/>
                  </a:pPr>
                  <a:r>
                    <a:rPr lang="en-US" sz="1400" kern="0" dirty="0">
                      <a:latin typeface="Amazon Ember Display" panose="020F0603020204020204" pitchFamily="34" charset="0"/>
                      <a:ea typeface="Amazon Ember Display" panose="020F0603020204020204" pitchFamily="34" charset="0"/>
                      <a:cs typeface="Amazon Ember Display" panose="020F0603020204020204" pitchFamily="34" charset="0"/>
                    </a:rPr>
                    <a:t>Amazon DynamoDB Streams and Kinesis Data Streams support</a:t>
                  </a:r>
                </a:p>
              </p:txBody>
            </p:sp>
            <p:pic>
              <p:nvPicPr>
                <p:cNvPr id="59" name="Picture 58">
                  <a:extLst>
                    <a:ext uri="{FF2B5EF4-FFF2-40B4-BE49-F238E27FC236}">
                      <a16:creationId xmlns:a16="http://schemas.microsoft.com/office/drawing/2014/main" id="{7D12DBE4-B97B-DCA3-52F4-D2DFA5E5CAE7}"/>
                    </a:ext>
                  </a:extLst>
                </p:cNvPr>
                <p:cNvPicPr>
                  <a:picLocks noChangeAspect="1"/>
                </p:cNvPicPr>
                <p:nvPr/>
              </p:nvPicPr>
              <p:blipFill>
                <a:blip r:embed="rId3">
                  <a:duotone>
                    <a:prstClr val="black"/>
                    <a:srgbClr val="FBD8BF">
                      <a:tint val="45000"/>
                      <a:satMod val="400000"/>
                    </a:srgbClr>
                  </a:duotone>
                  <a:extLst>
                    <a:ext uri="{BEBA8EAE-BF5A-486C-A8C5-ECC9F3942E4B}">
                      <a14:imgProps xmlns:a14="http://schemas.microsoft.com/office/drawing/2010/main">
                        <a14:imgLayer r:embed="rId4">
                          <a14:imgEffect>
                            <a14:brightnessContrast bright="78000" contrast="38000"/>
                          </a14:imgEffect>
                        </a14:imgLayer>
                      </a14:imgProps>
                    </a:ext>
                    <a:ext uri="{28A0092B-C50C-407E-A947-70E740481C1C}">
                      <a14:useLocalDpi xmlns:a14="http://schemas.microsoft.com/office/drawing/2010/main" val="0"/>
                    </a:ext>
                  </a:extLst>
                </a:blip>
                <a:stretch>
                  <a:fillRect/>
                </a:stretch>
              </p:blipFill>
              <p:spPr>
                <a:xfrm>
                  <a:off x="5717514" y="4689147"/>
                  <a:ext cx="610428" cy="708224"/>
                </a:xfrm>
                <a:prstGeom prst="rect">
                  <a:avLst/>
                </a:prstGeom>
              </p:spPr>
            </p:pic>
          </p:grpSp>
          <p:grpSp>
            <p:nvGrpSpPr>
              <p:cNvPr id="55" name="Group 54">
                <a:extLst>
                  <a:ext uri="{FF2B5EF4-FFF2-40B4-BE49-F238E27FC236}">
                    <a16:creationId xmlns:a16="http://schemas.microsoft.com/office/drawing/2014/main" id="{9075D07F-BA12-2097-BFA1-97AECBBE9614}"/>
                  </a:ext>
                </a:extLst>
              </p:cNvPr>
              <p:cNvGrpSpPr/>
              <p:nvPr/>
            </p:nvGrpSpPr>
            <p:grpSpPr>
              <a:xfrm>
                <a:off x="8666816" y="4192119"/>
                <a:ext cx="2011680" cy="1620973"/>
                <a:chOff x="7397159" y="4649037"/>
                <a:chExt cx="2011680" cy="1620973"/>
              </a:xfrm>
            </p:grpSpPr>
            <p:sp>
              <p:nvSpPr>
                <p:cNvPr id="56" name="TextBox 55">
                  <a:extLst>
                    <a:ext uri="{FF2B5EF4-FFF2-40B4-BE49-F238E27FC236}">
                      <a16:creationId xmlns:a16="http://schemas.microsoft.com/office/drawing/2014/main" id="{FFAD92D9-192D-6CAC-1272-7B625A23871E}"/>
                    </a:ext>
                  </a:extLst>
                </p:cNvPr>
                <p:cNvSpPr txBox="1"/>
                <p:nvPr/>
              </p:nvSpPr>
              <p:spPr>
                <a:xfrm>
                  <a:off x="7397159" y="5629930"/>
                  <a:ext cx="2011680" cy="640080"/>
                </a:xfrm>
                <a:prstGeom prst="rect">
                  <a:avLst/>
                </a:prstGeom>
                <a:noFill/>
              </p:spPr>
              <p:txBody>
                <a:bodyPr wrap="square" lIns="0" tIns="0" rIns="0" bIns="0" rtlCol="0">
                  <a:spAutoFit/>
                </a:bodyPr>
                <a:lstStyle/>
                <a:p>
                  <a:pPr algn="ctr" defTabSz="548605">
                    <a:defRPr/>
                  </a:pPr>
                  <a:r>
                    <a:rPr lang="en-US" sz="1400" kern="0" dirty="0">
                      <a:latin typeface="Amazon Ember Display" panose="020F0603020204020204" pitchFamily="34" charset="0"/>
                      <a:ea typeface="Amazon Ember Display" panose="020F0603020204020204" pitchFamily="34" charset="0"/>
                      <a:cs typeface="Amazon Ember Display" panose="020F0603020204020204" pitchFamily="34" charset="0"/>
                    </a:rPr>
                    <a:t>Amazon CloudWatch</a:t>
                  </a:r>
                </a:p>
                <a:p>
                  <a:pPr algn="ctr" defTabSz="548605">
                    <a:defRPr/>
                  </a:pPr>
                  <a:r>
                    <a:rPr lang="en-US" sz="1400" kern="0" dirty="0">
                      <a:latin typeface="Amazon Ember Display" panose="020F0603020204020204" pitchFamily="34" charset="0"/>
                      <a:ea typeface="Amazon Ember Display" panose="020F0603020204020204" pitchFamily="34" charset="0"/>
                      <a:cs typeface="Amazon Ember Display" panose="020F0603020204020204" pitchFamily="34" charset="0"/>
                    </a:rPr>
                    <a:t>Contributor Insights</a:t>
                  </a:r>
                </a:p>
                <a:p>
                  <a:pPr algn="ctr" defTabSz="548605">
                    <a:defRPr/>
                  </a:pPr>
                  <a:r>
                    <a:rPr lang="en-US" sz="1400" kern="0" dirty="0">
                      <a:latin typeface="Amazon Ember Display" panose="020F0603020204020204" pitchFamily="34" charset="0"/>
                      <a:ea typeface="Amazon Ember Display" panose="020F0603020204020204" pitchFamily="34" charset="0"/>
                      <a:cs typeface="Amazon Ember Display" panose="020F0603020204020204" pitchFamily="34" charset="0"/>
                    </a:rPr>
                    <a:t>for DynamoDB</a:t>
                  </a:r>
                </a:p>
              </p:txBody>
            </p:sp>
            <p:pic>
              <p:nvPicPr>
                <p:cNvPr id="57" name="Picture 56">
                  <a:extLst>
                    <a:ext uri="{FF2B5EF4-FFF2-40B4-BE49-F238E27FC236}">
                      <a16:creationId xmlns:a16="http://schemas.microsoft.com/office/drawing/2014/main" id="{9453CA4A-10A8-F518-A108-2DAC538C7ADE}"/>
                    </a:ext>
                  </a:extLst>
                </p:cNvPr>
                <p:cNvPicPr>
                  <a:picLocks noChangeAspect="1"/>
                </p:cNvPicPr>
                <p:nvPr/>
              </p:nvPicPr>
              <p:blipFill>
                <a:blip r:embed="rId5"/>
                <a:stretch>
                  <a:fillRect/>
                </a:stretch>
              </p:blipFill>
              <p:spPr>
                <a:xfrm>
                  <a:off x="8003617" y="4649037"/>
                  <a:ext cx="798764" cy="731735"/>
                </a:xfrm>
                <a:prstGeom prst="rect">
                  <a:avLst/>
                </a:prstGeom>
              </p:spPr>
            </p:pic>
          </p:grpSp>
        </p:grpSp>
        <p:grpSp>
          <p:nvGrpSpPr>
            <p:cNvPr id="6" name="Group 5">
              <a:extLst>
                <a:ext uri="{FF2B5EF4-FFF2-40B4-BE49-F238E27FC236}">
                  <a16:creationId xmlns:a16="http://schemas.microsoft.com/office/drawing/2014/main" id="{CA98EE25-AECB-082B-18B8-F518A7659F72}"/>
                </a:ext>
              </a:extLst>
            </p:cNvPr>
            <p:cNvGrpSpPr/>
            <p:nvPr/>
          </p:nvGrpSpPr>
          <p:grpSpPr>
            <a:xfrm>
              <a:off x="1525393" y="1643304"/>
              <a:ext cx="5118855" cy="4253834"/>
              <a:chOff x="715768" y="1663486"/>
              <a:chExt cx="5118855" cy="4253834"/>
            </a:xfrm>
          </p:grpSpPr>
          <p:grpSp>
            <p:nvGrpSpPr>
              <p:cNvPr id="7" name="Group 6">
                <a:extLst>
                  <a:ext uri="{FF2B5EF4-FFF2-40B4-BE49-F238E27FC236}">
                    <a16:creationId xmlns:a16="http://schemas.microsoft.com/office/drawing/2014/main" id="{ADDF6D3C-8066-BDFA-73BD-68F1E334B827}"/>
                  </a:ext>
                </a:extLst>
              </p:cNvPr>
              <p:cNvGrpSpPr/>
              <p:nvPr/>
            </p:nvGrpSpPr>
            <p:grpSpPr>
              <a:xfrm>
                <a:off x="715768" y="1663486"/>
                <a:ext cx="2011680" cy="1126667"/>
                <a:chOff x="715768" y="1663486"/>
                <a:chExt cx="2011680" cy="1126667"/>
              </a:xfrm>
            </p:grpSpPr>
            <p:sp>
              <p:nvSpPr>
                <p:cNvPr id="42" name="TextBox 41">
                  <a:extLst>
                    <a:ext uri="{FF2B5EF4-FFF2-40B4-BE49-F238E27FC236}">
                      <a16:creationId xmlns:a16="http://schemas.microsoft.com/office/drawing/2014/main" id="{8D093F54-C7D0-FA0D-46DD-51D5DD6B0032}"/>
                    </a:ext>
                  </a:extLst>
                </p:cNvPr>
                <p:cNvSpPr txBox="1"/>
                <p:nvPr/>
              </p:nvSpPr>
              <p:spPr>
                <a:xfrm>
                  <a:off x="715768" y="2574709"/>
                  <a:ext cx="2011680" cy="215444"/>
                </a:xfrm>
                <a:prstGeom prst="rect">
                  <a:avLst/>
                </a:prstGeom>
                <a:noFill/>
              </p:spPr>
              <p:txBody>
                <a:bodyPr wrap="square" lIns="0" tIns="0" rIns="0" bIns="0" rtlCol="0">
                  <a:spAutoFit/>
                </a:bodyPr>
                <a:lstStyle/>
                <a:p>
                  <a:pPr algn="ctr" defTabSz="914363">
                    <a:defRPr/>
                  </a:pPr>
                  <a:r>
                    <a:rPr lang="en-US" sz="1400" dirty="0">
                      <a:ea typeface="Amazon Ember" panose="02000000000000000000" pitchFamily="2" charset="0"/>
                    </a:rPr>
                    <a:t>On-demand backup</a:t>
                  </a:r>
                </a:p>
              </p:txBody>
            </p:sp>
            <p:grpSp>
              <p:nvGrpSpPr>
                <p:cNvPr id="43" name="Group 42">
                  <a:extLst>
                    <a:ext uri="{FF2B5EF4-FFF2-40B4-BE49-F238E27FC236}">
                      <a16:creationId xmlns:a16="http://schemas.microsoft.com/office/drawing/2014/main" id="{1FF7EC3D-A2C8-FF69-658F-D71EDB3ED787}"/>
                    </a:ext>
                  </a:extLst>
                </p:cNvPr>
                <p:cNvGrpSpPr/>
                <p:nvPr/>
              </p:nvGrpSpPr>
              <p:grpSpPr>
                <a:xfrm>
                  <a:off x="1409028" y="1663486"/>
                  <a:ext cx="625161" cy="713232"/>
                  <a:chOff x="3352800" y="4668347"/>
                  <a:chExt cx="625161" cy="708218"/>
                </a:xfrm>
              </p:grpSpPr>
              <p:grpSp>
                <p:nvGrpSpPr>
                  <p:cNvPr id="44" name="Graphic 122">
                    <a:extLst>
                      <a:ext uri="{FF2B5EF4-FFF2-40B4-BE49-F238E27FC236}">
                        <a16:creationId xmlns:a16="http://schemas.microsoft.com/office/drawing/2014/main" id="{4DAD18F2-BEC8-8A06-D61F-7FE8172F3678}"/>
                      </a:ext>
                    </a:extLst>
                  </p:cNvPr>
                  <p:cNvGrpSpPr/>
                  <p:nvPr/>
                </p:nvGrpSpPr>
                <p:grpSpPr>
                  <a:xfrm>
                    <a:off x="3352800" y="4668347"/>
                    <a:ext cx="437132" cy="626779"/>
                    <a:chOff x="5551642" y="1656583"/>
                    <a:chExt cx="341155" cy="421616"/>
                  </a:xfrm>
                </p:grpSpPr>
                <p:sp>
                  <p:nvSpPr>
                    <p:cNvPr id="48" name="Freeform: Shape 209">
                      <a:extLst>
                        <a:ext uri="{FF2B5EF4-FFF2-40B4-BE49-F238E27FC236}">
                          <a16:creationId xmlns:a16="http://schemas.microsoft.com/office/drawing/2014/main" id="{41DF4BAA-A19A-182C-A8DE-5EAA62BC3748}"/>
                        </a:ext>
                      </a:extLst>
                    </p:cNvPr>
                    <p:cNvSpPr/>
                    <p:nvPr/>
                  </p:nvSpPr>
                  <p:spPr>
                    <a:xfrm>
                      <a:off x="5551642" y="1656583"/>
                      <a:ext cx="341155" cy="421616"/>
                    </a:xfrm>
                    <a:custGeom>
                      <a:avLst/>
                      <a:gdLst>
                        <a:gd name="connsiteX0" fmla="*/ 171865 w 341155"/>
                        <a:gd name="connsiteY0" fmla="*/ 4828 h 421616"/>
                        <a:gd name="connsiteX1" fmla="*/ 4828 w 341155"/>
                        <a:gd name="connsiteY1" fmla="*/ 65656 h 421616"/>
                        <a:gd name="connsiteX2" fmla="*/ 4828 w 341155"/>
                        <a:gd name="connsiteY2" fmla="*/ 190532 h 421616"/>
                        <a:gd name="connsiteX3" fmla="*/ 4828 w 341155"/>
                        <a:gd name="connsiteY3" fmla="*/ 303821 h 421616"/>
                        <a:gd name="connsiteX4" fmla="*/ 4828 w 341155"/>
                        <a:gd name="connsiteY4" fmla="*/ 358857 h 421616"/>
                        <a:gd name="connsiteX5" fmla="*/ 95910 w 341155"/>
                        <a:gd name="connsiteY5" fmla="*/ 413570 h 421616"/>
                        <a:gd name="connsiteX6" fmla="*/ 136462 w 341155"/>
                        <a:gd name="connsiteY6" fmla="*/ 418398 h 421616"/>
                        <a:gd name="connsiteX7" fmla="*/ 153842 w 341155"/>
                        <a:gd name="connsiteY7" fmla="*/ 419363 h 421616"/>
                        <a:gd name="connsiteX8" fmla="*/ 171865 w 341155"/>
                        <a:gd name="connsiteY8" fmla="*/ 419685 h 421616"/>
                        <a:gd name="connsiteX9" fmla="*/ 171865 w 341155"/>
                        <a:gd name="connsiteY9" fmla="*/ 419685 h 421616"/>
                        <a:gd name="connsiteX10" fmla="*/ 171865 w 341155"/>
                        <a:gd name="connsiteY10" fmla="*/ 419685 h 421616"/>
                        <a:gd name="connsiteX11" fmla="*/ 189888 w 341155"/>
                        <a:gd name="connsiteY11" fmla="*/ 419363 h 421616"/>
                        <a:gd name="connsiteX12" fmla="*/ 207268 w 341155"/>
                        <a:gd name="connsiteY12" fmla="*/ 418398 h 421616"/>
                        <a:gd name="connsiteX13" fmla="*/ 247820 w 341155"/>
                        <a:gd name="connsiteY13" fmla="*/ 413570 h 421616"/>
                        <a:gd name="connsiteX14" fmla="*/ 338902 w 341155"/>
                        <a:gd name="connsiteY14" fmla="*/ 358857 h 421616"/>
                        <a:gd name="connsiteX15" fmla="*/ 338902 w 341155"/>
                        <a:gd name="connsiteY15" fmla="*/ 302212 h 421616"/>
                        <a:gd name="connsiteX16" fmla="*/ 338902 w 341155"/>
                        <a:gd name="connsiteY16" fmla="*/ 188923 h 421616"/>
                        <a:gd name="connsiteX17" fmla="*/ 338902 w 341155"/>
                        <a:gd name="connsiteY17" fmla="*/ 159635 h 421616"/>
                        <a:gd name="connsiteX18" fmla="*/ 338902 w 341155"/>
                        <a:gd name="connsiteY18" fmla="*/ 65656 h 421616"/>
                        <a:gd name="connsiteX19" fmla="*/ 171865 w 341155"/>
                        <a:gd name="connsiteY19" fmla="*/ 4828 h 4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1155" h="421616">
                          <a:moveTo>
                            <a:pt x="171865" y="4828"/>
                          </a:moveTo>
                          <a:cubicBezTo>
                            <a:pt x="75312" y="4828"/>
                            <a:pt x="4828" y="32184"/>
                            <a:pt x="4828" y="65656"/>
                          </a:cubicBezTo>
                          <a:lnTo>
                            <a:pt x="4828" y="190532"/>
                          </a:lnTo>
                          <a:lnTo>
                            <a:pt x="4828" y="303821"/>
                          </a:lnTo>
                          <a:lnTo>
                            <a:pt x="4828" y="358857"/>
                          </a:lnTo>
                          <a:cubicBezTo>
                            <a:pt x="4828" y="382995"/>
                            <a:pt x="37334" y="403915"/>
                            <a:pt x="95910" y="413570"/>
                          </a:cubicBezTo>
                          <a:cubicBezTo>
                            <a:pt x="108783" y="415823"/>
                            <a:pt x="122301" y="417432"/>
                            <a:pt x="136462" y="418398"/>
                          </a:cubicBezTo>
                          <a:cubicBezTo>
                            <a:pt x="142255" y="418720"/>
                            <a:pt x="148048" y="419042"/>
                            <a:pt x="153842" y="419363"/>
                          </a:cubicBezTo>
                          <a:cubicBezTo>
                            <a:pt x="159635" y="419685"/>
                            <a:pt x="165750" y="419685"/>
                            <a:pt x="171865" y="419685"/>
                          </a:cubicBezTo>
                          <a:lnTo>
                            <a:pt x="171865" y="419685"/>
                          </a:lnTo>
                          <a:lnTo>
                            <a:pt x="171865" y="419685"/>
                          </a:lnTo>
                          <a:cubicBezTo>
                            <a:pt x="177980" y="419685"/>
                            <a:pt x="183773" y="419685"/>
                            <a:pt x="189888" y="419363"/>
                          </a:cubicBezTo>
                          <a:cubicBezTo>
                            <a:pt x="195681" y="419042"/>
                            <a:pt x="201475" y="418720"/>
                            <a:pt x="207268" y="418398"/>
                          </a:cubicBezTo>
                          <a:cubicBezTo>
                            <a:pt x="221429" y="417432"/>
                            <a:pt x="234946" y="415823"/>
                            <a:pt x="247820" y="413570"/>
                          </a:cubicBezTo>
                          <a:cubicBezTo>
                            <a:pt x="306396" y="403593"/>
                            <a:pt x="338902" y="382995"/>
                            <a:pt x="338902" y="358857"/>
                          </a:cubicBezTo>
                          <a:lnTo>
                            <a:pt x="338902" y="302212"/>
                          </a:lnTo>
                          <a:lnTo>
                            <a:pt x="338902" y="188923"/>
                          </a:lnTo>
                          <a:lnTo>
                            <a:pt x="338902" y="159635"/>
                          </a:lnTo>
                          <a:lnTo>
                            <a:pt x="338902" y="65656"/>
                          </a:lnTo>
                          <a:cubicBezTo>
                            <a:pt x="338902" y="32184"/>
                            <a:pt x="268418" y="4828"/>
                            <a:pt x="171865" y="4828"/>
                          </a:cubicBezTo>
                          <a:close/>
                        </a:path>
                      </a:pathLst>
                    </a:custGeom>
                    <a:noFill/>
                    <a:ln w="12700" cap="flat">
                      <a:solidFill>
                        <a:schemeClr val="accent1"/>
                      </a:solidFill>
                      <a:prstDash val="solid"/>
                      <a:round/>
                    </a:ln>
                  </p:spPr>
                  <p:txBody>
                    <a:bodyPr rtlCol="0" anchor="ctr"/>
                    <a:lstStyle/>
                    <a:p>
                      <a:pPr defTabSz="914363">
                        <a:defRPr/>
                      </a:pPr>
                      <a:endParaRPr lang="en-US" sz="2300" kern="0" dirty="0">
                        <a:solidFill>
                          <a:schemeClr val="accent1"/>
                        </a:solidFill>
                        <a:latin typeface="Amazon Ember Display" panose="020F0603020204020204" pitchFamily="34" charset="0"/>
                      </a:endParaRPr>
                    </a:p>
                  </p:txBody>
                </p:sp>
                <p:sp>
                  <p:nvSpPr>
                    <p:cNvPr id="49" name="Freeform: Shape 210">
                      <a:extLst>
                        <a:ext uri="{FF2B5EF4-FFF2-40B4-BE49-F238E27FC236}">
                          <a16:creationId xmlns:a16="http://schemas.microsoft.com/office/drawing/2014/main" id="{02B0B64F-20D3-3F36-BDC2-E87B95B0B6C2}"/>
                        </a:ext>
                      </a:extLst>
                    </p:cNvPr>
                    <p:cNvSpPr/>
                    <p:nvPr/>
                  </p:nvSpPr>
                  <p:spPr>
                    <a:xfrm>
                      <a:off x="5551642" y="1656583"/>
                      <a:ext cx="341155" cy="119082"/>
                    </a:xfrm>
                    <a:custGeom>
                      <a:avLst/>
                      <a:gdLst>
                        <a:gd name="connsiteX0" fmla="*/ 338902 w 341155"/>
                        <a:gd name="connsiteY0" fmla="*/ 63403 h 119082"/>
                        <a:gd name="connsiteX1" fmla="*/ 171865 w 341155"/>
                        <a:gd name="connsiteY1" fmla="*/ 115542 h 119082"/>
                        <a:gd name="connsiteX2" fmla="*/ 4828 w 341155"/>
                        <a:gd name="connsiteY2" fmla="*/ 63403 h 119082"/>
                        <a:gd name="connsiteX3" fmla="*/ 171865 w 341155"/>
                        <a:gd name="connsiteY3" fmla="*/ 4828 h 119082"/>
                        <a:gd name="connsiteX4" fmla="*/ 338902 w 341155"/>
                        <a:gd name="connsiteY4" fmla="*/ 63403 h 119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155" h="119082">
                          <a:moveTo>
                            <a:pt x="338902" y="63403"/>
                          </a:moveTo>
                          <a:cubicBezTo>
                            <a:pt x="338902" y="92048"/>
                            <a:pt x="268740" y="115542"/>
                            <a:pt x="171865" y="115542"/>
                          </a:cubicBezTo>
                          <a:cubicBezTo>
                            <a:pt x="74990" y="115542"/>
                            <a:pt x="4828" y="92369"/>
                            <a:pt x="4828" y="63403"/>
                          </a:cubicBezTo>
                          <a:cubicBezTo>
                            <a:pt x="4828" y="34437"/>
                            <a:pt x="75312" y="4828"/>
                            <a:pt x="171865" y="4828"/>
                          </a:cubicBezTo>
                          <a:cubicBezTo>
                            <a:pt x="268418" y="4828"/>
                            <a:pt x="338902" y="34437"/>
                            <a:pt x="338902" y="63403"/>
                          </a:cubicBezTo>
                          <a:close/>
                        </a:path>
                      </a:pathLst>
                    </a:custGeom>
                    <a:noFill/>
                    <a:ln w="38100" cap="flat">
                      <a:solidFill>
                        <a:srgbClr val="FBD8BF"/>
                      </a:solidFill>
                      <a:prstDash val="solid"/>
                      <a:round/>
                    </a:ln>
                  </p:spPr>
                  <p:txBody>
                    <a:bodyPr rtlCol="0" anchor="ctr"/>
                    <a:lstStyle/>
                    <a:p>
                      <a:pPr defTabSz="914363">
                        <a:defRPr/>
                      </a:pPr>
                      <a:endParaRPr lang="en-US" sz="2300" kern="0" dirty="0">
                        <a:solidFill>
                          <a:schemeClr val="accent1"/>
                        </a:solidFill>
                        <a:latin typeface="Amazon Ember Display" panose="020F0603020204020204" pitchFamily="34" charset="0"/>
                      </a:endParaRPr>
                    </a:p>
                  </p:txBody>
                </p:sp>
                <p:sp>
                  <p:nvSpPr>
                    <p:cNvPr id="50" name="Freeform: Shape 211">
                      <a:extLst>
                        <a:ext uri="{FF2B5EF4-FFF2-40B4-BE49-F238E27FC236}">
                          <a16:creationId xmlns:a16="http://schemas.microsoft.com/office/drawing/2014/main" id="{4DD86A09-155E-5AE8-0CDB-2D70E7429CDC}"/>
                        </a:ext>
                      </a:extLst>
                    </p:cNvPr>
                    <p:cNvSpPr/>
                    <p:nvPr/>
                  </p:nvSpPr>
                  <p:spPr>
                    <a:xfrm>
                      <a:off x="5551642" y="1818471"/>
                      <a:ext cx="341155" cy="61150"/>
                    </a:xfrm>
                    <a:custGeom>
                      <a:avLst/>
                      <a:gdLst>
                        <a:gd name="connsiteX0" fmla="*/ 338902 w 341155"/>
                        <a:gd name="connsiteY0" fmla="*/ 4828 h 61150"/>
                        <a:gd name="connsiteX1" fmla="*/ 171865 w 341155"/>
                        <a:gd name="connsiteY1" fmla="*/ 56966 h 61150"/>
                        <a:gd name="connsiteX2" fmla="*/ 4828 w 341155"/>
                        <a:gd name="connsiteY2" fmla="*/ 4828 h 61150"/>
                      </a:gdLst>
                      <a:ahLst/>
                      <a:cxnLst>
                        <a:cxn ang="0">
                          <a:pos x="connsiteX0" y="connsiteY0"/>
                        </a:cxn>
                        <a:cxn ang="0">
                          <a:pos x="connsiteX1" y="connsiteY1"/>
                        </a:cxn>
                        <a:cxn ang="0">
                          <a:pos x="connsiteX2" y="connsiteY2"/>
                        </a:cxn>
                      </a:cxnLst>
                      <a:rect l="l" t="t" r="r" b="b"/>
                      <a:pathLst>
                        <a:path w="341155" h="61150">
                          <a:moveTo>
                            <a:pt x="338902" y="4828"/>
                          </a:moveTo>
                          <a:cubicBezTo>
                            <a:pt x="338902" y="33472"/>
                            <a:pt x="268740" y="56966"/>
                            <a:pt x="171865" y="56966"/>
                          </a:cubicBezTo>
                          <a:cubicBezTo>
                            <a:pt x="74990" y="56966"/>
                            <a:pt x="4828" y="33794"/>
                            <a:pt x="4828" y="4828"/>
                          </a:cubicBezTo>
                        </a:path>
                      </a:pathLst>
                    </a:custGeom>
                    <a:noFill/>
                    <a:ln w="38100" cap="flat">
                      <a:solidFill>
                        <a:srgbClr val="FBD8BF"/>
                      </a:solidFill>
                      <a:prstDash val="solid"/>
                      <a:round/>
                    </a:ln>
                  </p:spPr>
                  <p:txBody>
                    <a:bodyPr rtlCol="0" anchor="ctr"/>
                    <a:lstStyle/>
                    <a:p>
                      <a:pPr defTabSz="914363">
                        <a:defRPr/>
                      </a:pPr>
                      <a:endParaRPr lang="en-US" sz="2300" kern="0" dirty="0">
                        <a:solidFill>
                          <a:schemeClr val="accent1"/>
                        </a:solidFill>
                        <a:latin typeface="Amazon Ember Display" panose="020F0603020204020204" pitchFamily="34" charset="0"/>
                      </a:endParaRPr>
                    </a:p>
                  </p:txBody>
                </p:sp>
                <p:sp>
                  <p:nvSpPr>
                    <p:cNvPr id="51" name="Freeform: Shape 212">
                      <a:extLst>
                        <a:ext uri="{FF2B5EF4-FFF2-40B4-BE49-F238E27FC236}">
                          <a16:creationId xmlns:a16="http://schemas.microsoft.com/office/drawing/2014/main" id="{8A13E8FB-AFE3-B5B9-673E-F9B65216AFC2}"/>
                        </a:ext>
                      </a:extLst>
                    </p:cNvPr>
                    <p:cNvSpPr/>
                    <p:nvPr/>
                  </p:nvSpPr>
                  <p:spPr>
                    <a:xfrm>
                      <a:off x="5551642" y="1920817"/>
                      <a:ext cx="341155" cy="61150"/>
                    </a:xfrm>
                    <a:custGeom>
                      <a:avLst/>
                      <a:gdLst>
                        <a:gd name="connsiteX0" fmla="*/ 338902 w 341155"/>
                        <a:gd name="connsiteY0" fmla="*/ 4828 h 61150"/>
                        <a:gd name="connsiteX1" fmla="*/ 171865 w 341155"/>
                        <a:gd name="connsiteY1" fmla="*/ 56966 h 61150"/>
                        <a:gd name="connsiteX2" fmla="*/ 4828 w 341155"/>
                        <a:gd name="connsiteY2" fmla="*/ 4828 h 61150"/>
                      </a:gdLst>
                      <a:ahLst/>
                      <a:cxnLst>
                        <a:cxn ang="0">
                          <a:pos x="connsiteX0" y="connsiteY0"/>
                        </a:cxn>
                        <a:cxn ang="0">
                          <a:pos x="connsiteX1" y="connsiteY1"/>
                        </a:cxn>
                        <a:cxn ang="0">
                          <a:pos x="connsiteX2" y="connsiteY2"/>
                        </a:cxn>
                      </a:cxnLst>
                      <a:rect l="l" t="t" r="r" b="b"/>
                      <a:pathLst>
                        <a:path w="341155" h="61150">
                          <a:moveTo>
                            <a:pt x="338902" y="4828"/>
                          </a:moveTo>
                          <a:cubicBezTo>
                            <a:pt x="338902" y="33472"/>
                            <a:pt x="268740" y="56966"/>
                            <a:pt x="171865" y="56966"/>
                          </a:cubicBezTo>
                          <a:cubicBezTo>
                            <a:pt x="74990" y="56966"/>
                            <a:pt x="4828" y="33794"/>
                            <a:pt x="4828" y="4828"/>
                          </a:cubicBezTo>
                        </a:path>
                      </a:pathLst>
                    </a:custGeom>
                    <a:noFill/>
                    <a:ln w="38100" cap="flat">
                      <a:solidFill>
                        <a:srgbClr val="FBD8BF"/>
                      </a:solidFill>
                      <a:prstDash val="solid"/>
                      <a:round/>
                    </a:ln>
                  </p:spPr>
                  <p:txBody>
                    <a:bodyPr rtlCol="0" anchor="ctr"/>
                    <a:lstStyle/>
                    <a:p>
                      <a:pPr defTabSz="914363">
                        <a:defRPr/>
                      </a:pPr>
                      <a:endParaRPr lang="en-US" sz="2300" kern="0" dirty="0">
                        <a:solidFill>
                          <a:schemeClr val="accent1"/>
                        </a:solidFill>
                        <a:latin typeface="Amazon Ember Display" panose="020F0603020204020204" pitchFamily="34" charset="0"/>
                      </a:endParaRPr>
                    </a:p>
                  </p:txBody>
                </p:sp>
                <p:sp>
                  <p:nvSpPr>
                    <p:cNvPr id="52" name="Freeform: Shape 213">
                      <a:extLst>
                        <a:ext uri="{FF2B5EF4-FFF2-40B4-BE49-F238E27FC236}">
                          <a16:creationId xmlns:a16="http://schemas.microsoft.com/office/drawing/2014/main" id="{0925CDED-8236-EA49-5C86-9C58F09AA735}"/>
                        </a:ext>
                      </a:extLst>
                    </p:cNvPr>
                    <p:cNvSpPr/>
                    <p:nvPr/>
                  </p:nvSpPr>
                  <p:spPr>
                    <a:xfrm>
                      <a:off x="5551642" y="1656583"/>
                      <a:ext cx="341155" cy="421616"/>
                    </a:xfrm>
                    <a:custGeom>
                      <a:avLst/>
                      <a:gdLst>
                        <a:gd name="connsiteX0" fmla="*/ 171865 w 341155"/>
                        <a:gd name="connsiteY0" fmla="*/ 4828 h 421616"/>
                        <a:gd name="connsiteX1" fmla="*/ 4828 w 341155"/>
                        <a:gd name="connsiteY1" fmla="*/ 65656 h 421616"/>
                        <a:gd name="connsiteX2" fmla="*/ 4828 w 341155"/>
                        <a:gd name="connsiteY2" fmla="*/ 190532 h 421616"/>
                        <a:gd name="connsiteX3" fmla="*/ 4828 w 341155"/>
                        <a:gd name="connsiteY3" fmla="*/ 303821 h 421616"/>
                        <a:gd name="connsiteX4" fmla="*/ 4828 w 341155"/>
                        <a:gd name="connsiteY4" fmla="*/ 358857 h 421616"/>
                        <a:gd name="connsiteX5" fmla="*/ 95910 w 341155"/>
                        <a:gd name="connsiteY5" fmla="*/ 413570 h 421616"/>
                        <a:gd name="connsiteX6" fmla="*/ 136462 w 341155"/>
                        <a:gd name="connsiteY6" fmla="*/ 418398 h 421616"/>
                        <a:gd name="connsiteX7" fmla="*/ 153842 w 341155"/>
                        <a:gd name="connsiteY7" fmla="*/ 419363 h 421616"/>
                        <a:gd name="connsiteX8" fmla="*/ 171865 w 341155"/>
                        <a:gd name="connsiteY8" fmla="*/ 419685 h 421616"/>
                        <a:gd name="connsiteX9" fmla="*/ 171865 w 341155"/>
                        <a:gd name="connsiteY9" fmla="*/ 419685 h 421616"/>
                        <a:gd name="connsiteX10" fmla="*/ 171865 w 341155"/>
                        <a:gd name="connsiteY10" fmla="*/ 419685 h 421616"/>
                        <a:gd name="connsiteX11" fmla="*/ 189888 w 341155"/>
                        <a:gd name="connsiteY11" fmla="*/ 419363 h 421616"/>
                        <a:gd name="connsiteX12" fmla="*/ 207268 w 341155"/>
                        <a:gd name="connsiteY12" fmla="*/ 418398 h 421616"/>
                        <a:gd name="connsiteX13" fmla="*/ 247820 w 341155"/>
                        <a:gd name="connsiteY13" fmla="*/ 413570 h 421616"/>
                        <a:gd name="connsiteX14" fmla="*/ 338902 w 341155"/>
                        <a:gd name="connsiteY14" fmla="*/ 358857 h 421616"/>
                        <a:gd name="connsiteX15" fmla="*/ 338902 w 341155"/>
                        <a:gd name="connsiteY15" fmla="*/ 302212 h 421616"/>
                        <a:gd name="connsiteX16" fmla="*/ 338902 w 341155"/>
                        <a:gd name="connsiteY16" fmla="*/ 188923 h 421616"/>
                        <a:gd name="connsiteX17" fmla="*/ 338902 w 341155"/>
                        <a:gd name="connsiteY17" fmla="*/ 159635 h 421616"/>
                        <a:gd name="connsiteX18" fmla="*/ 338902 w 341155"/>
                        <a:gd name="connsiteY18" fmla="*/ 65656 h 421616"/>
                        <a:gd name="connsiteX19" fmla="*/ 171865 w 341155"/>
                        <a:gd name="connsiteY19" fmla="*/ 4828 h 4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1155" h="421616">
                          <a:moveTo>
                            <a:pt x="171865" y="4828"/>
                          </a:moveTo>
                          <a:cubicBezTo>
                            <a:pt x="75312" y="4828"/>
                            <a:pt x="4828" y="32184"/>
                            <a:pt x="4828" y="65656"/>
                          </a:cubicBezTo>
                          <a:lnTo>
                            <a:pt x="4828" y="190532"/>
                          </a:lnTo>
                          <a:lnTo>
                            <a:pt x="4828" y="303821"/>
                          </a:lnTo>
                          <a:lnTo>
                            <a:pt x="4828" y="358857"/>
                          </a:lnTo>
                          <a:cubicBezTo>
                            <a:pt x="4828" y="382995"/>
                            <a:pt x="37334" y="403915"/>
                            <a:pt x="95910" y="413570"/>
                          </a:cubicBezTo>
                          <a:cubicBezTo>
                            <a:pt x="108783" y="415823"/>
                            <a:pt x="122301" y="417432"/>
                            <a:pt x="136462" y="418398"/>
                          </a:cubicBezTo>
                          <a:cubicBezTo>
                            <a:pt x="142255" y="418720"/>
                            <a:pt x="148048" y="419042"/>
                            <a:pt x="153842" y="419363"/>
                          </a:cubicBezTo>
                          <a:cubicBezTo>
                            <a:pt x="159635" y="419685"/>
                            <a:pt x="165750" y="419685"/>
                            <a:pt x="171865" y="419685"/>
                          </a:cubicBezTo>
                          <a:lnTo>
                            <a:pt x="171865" y="419685"/>
                          </a:lnTo>
                          <a:lnTo>
                            <a:pt x="171865" y="419685"/>
                          </a:lnTo>
                          <a:cubicBezTo>
                            <a:pt x="177980" y="419685"/>
                            <a:pt x="183773" y="419685"/>
                            <a:pt x="189888" y="419363"/>
                          </a:cubicBezTo>
                          <a:cubicBezTo>
                            <a:pt x="195681" y="419042"/>
                            <a:pt x="201475" y="418720"/>
                            <a:pt x="207268" y="418398"/>
                          </a:cubicBezTo>
                          <a:cubicBezTo>
                            <a:pt x="221429" y="417432"/>
                            <a:pt x="234946" y="415823"/>
                            <a:pt x="247820" y="413570"/>
                          </a:cubicBezTo>
                          <a:cubicBezTo>
                            <a:pt x="306396" y="403593"/>
                            <a:pt x="338902" y="382995"/>
                            <a:pt x="338902" y="358857"/>
                          </a:cubicBezTo>
                          <a:lnTo>
                            <a:pt x="338902" y="302212"/>
                          </a:lnTo>
                          <a:lnTo>
                            <a:pt x="338902" y="188923"/>
                          </a:lnTo>
                          <a:lnTo>
                            <a:pt x="338902" y="159635"/>
                          </a:lnTo>
                          <a:lnTo>
                            <a:pt x="338902" y="65656"/>
                          </a:lnTo>
                          <a:cubicBezTo>
                            <a:pt x="338902" y="32184"/>
                            <a:pt x="268418" y="4828"/>
                            <a:pt x="171865" y="4828"/>
                          </a:cubicBezTo>
                          <a:close/>
                        </a:path>
                      </a:pathLst>
                    </a:custGeom>
                    <a:noFill/>
                    <a:ln w="38100" cap="flat">
                      <a:solidFill>
                        <a:srgbClr val="FBD8BF"/>
                      </a:solidFill>
                      <a:prstDash val="solid"/>
                      <a:round/>
                    </a:ln>
                  </p:spPr>
                  <p:txBody>
                    <a:bodyPr rtlCol="0" anchor="ctr"/>
                    <a:lstStyle/>
                    <a:p>
                      <a:pPr defTabSz="914363">
                        <a:defRPr/>
                      </a:pPr>
                      <a:endParaRPr lang="en-US" sz="2300" kern="0" dirty="0">
                        <a:solidFill>
                          <a:schemeClr val="accent1"/>
                        </a:solidFill>
                        <a:latin typeface="Amazon Ember Display" panose="020F0603020204020204" pitchFamily="34" charset="0"/>
                      </a:endParaRPr>
                    </a:p>
                  </p:txBody>
                </p:sp>
              </p:grpSp>
              <p:grpSp>
                <p:nvGrpSpPr>
                  <p:cNvPr id="45" name="Group 44">
                    <a:extLst>
                      <a:ext uri="{FF2B5EF4-FFF2-40B4-BE49-F238E27FC236}">
                        <a16:creationId xmlns:a16="http://schemas.microsoft.com/office/drawing/2014/main" id="{BEFF17A5-526A-6DC7-48E6-BFEAA040B051}"/>
                      </a:ext>
                    </a:extLst>
                  </p:cNvPr>
                  <p:cNvGrpSpPr/>
                  <p:nvPr/>
                </p:nvGrpSpPr>
                <p:grpSpPr>
                  <a:xfrm>
                    <a:off x="3636264" y="5016608"/>
                    <a:ext cx="341697" cy="359957"/>
                    <a:chOff x="7387525" y="1786750"/>
                    <a:chExt cx="517467" cy="456992"/>
                  </a:xfrm>
                </p:grpSpPr>
                <p:sp>
                  <p:nvSpPr>
                    <p:cNvPr id="46" name="Oval 45">
                      <a:extLst>
                        <a:ext uri="{FF2B5EF4-FFF2-40B4-BE49-F238E27FC236}">
                          <a16:creationId xmlns:a16="http://schemas.microsoft.com/office/drawing/2014/main" id="{0B09A4A5-5295-00EE-0CEC-42ED38AB21F7}"/>
                        </a:ext>
                      </a:extLst>
                    </p:cNvPr>
                    <p:cNvSpPr/>
                    <p:nvPr/>
                  </p:nvSpPr>
                  <p:spPr>
                    <a:xfrm>
                      <a:off x="7387525" y="1786750"/>
                      <a:ext cx="517467" cy="456992"/>
                    </a:xfrm>
                    <a:prstGeom prst="ellipse">
                      <a:avLst/>
                    </a:prstGeom>
                    <a:solidFill>
                      <a:schemeClr val="bg2"/>
                    </a:solidFill>
                    <a:ln w="25400" cap="flat" cmpd="sng" algn="ctr">
                      <a:solidFill>
                        <a:srgbClr val="FBD8BF"/>
                      </a:solidFill>
                      <a:prstDash val="solid"/>
                    </a:ln>
                    <a:effectLst/>
                  </p:spPr>
                  <p:txBody>
                    <a:bodyPr rtlCol="0" anchor="ctr"/>
                    <a:lstStyle/>
                    <a:p>
                      <a:pPr algn="ctr" defTabSz="457153">
                        <a:defRPr/>
                      </a:pPr>
                      <a:endParaRPr lang="en-US" sz="2300" kern="0" dirty="0">
                        <a:latin typeface="Amazon Ember Display" panose="020F0603020204020204" pitchFamily="34" charset="0"/>
                      </a:endParaRPr>
                    </a:p>
                  </p:txBody>
                </p:sp>
                <p:sp>
                  <p:nvSpPr>
                    <p:cNvPr id="47" name="Arc 46">
                      <a:extLst>
                        <a:ext uri="{FF2B5EF4-FFF2-40B4-BE49-F238E27FC236}">
                          <a16:creationId xmlns:a16="http://schemas.microsoft.com/office/drawing/2014/main" id="{300EA0D0-B235-229C-018A-8E3CD29C3454}"/>
                        </a:ext>
                      </a:extLst>
                    </p:cNvPr>
                    <p:cNvSpPr/>
                    <p:nvPr/>
                  </p:nvSpPr>
                  <p:spPr>
                    <a:xfrm rot="17100000">
                      <a:off x="7516806" y="1868977"/>
                      <a:ext cx="257466" cy="303179"/>
                    </a:xfrm>
                    <a:prstGeom prst="arc">
                      <a:avLst>
                        <a:gd name="adj1" fmla="val 16771733"/>
                        <a:gd name="adj2" fmla="val 12525015"/>
                      </a:avLst>
                    </a:prstGeom>
                    <a:noFill/>
                    <a:ln w="25400" cap="flat" cmpd="sng" algn="ctr">
                      <a:solidFill>
                        <a:srgbClr val="FBD8BF"/>
                      </a:solidFill>
                      <a:prstDash val="solid"/>
                      <a:headEnd type="triangle"/>
                    </a:ln>
                    <a:effectLst/>
                  </p:spPr>
                  <p:txBody>
                    <a:bodyPr rtlCol="0" anchor="ctr"/>
                    <a:lstStyle/>
                    <a:p>
                      <a:pPr algn="ctr" defTabSz="457153">
                        <a:defRPr/>
                      </a:pPr>
                      <a:endParaRPr lang="en-US" sz="2300" kern="0" dirty="0">
                        <a:latin typeface="Amazon Ember Display" panose="020F0603020204020204" pitchFamily="34" charset="0"/>
                      </a:endParaRPr>
                    </a:p>
                  </p:txBody>
                </p:sp>
              </p:grpSp>
            </p:grpSp>
          </p:grpSp>
          <p:grpSp>
            <p:nvGrpSpPr>
              <p:cNvPr id="8" name="Group 7">
                <a:extLst>
                  <a:ext uri="{FF2B5EF4-FFF2-40B4-BE49-F238E27FC236}">
                    <a16:creationId xmlns:a16="http://schemas.microsoft.com/office/drawing/2014/main" id="{778DC5CF-A11B-5F37-1597-035D8E53AA74}"/>
                  </a:ext>
                </a:extLst>
              </p:cNvPr>
              <p:cNvGrpSpPr/>
              <p:nvPr/>
            </p:nvGrpSpPr>
            <p:grpSpPr>
              <a:xfrm>
                <a:off x="715768" y="3081384"/>
                <a:ext cx="2011680" cy="1116299"/>
                <a:chOff x="715768" y="3081384"/>
                <a:chExt cx="2011680" cy="1116299"/>
              </a:xfrm>
            </p:grpSpPr>
            <p:sp>
              <p:nvSpPr>
                <p:cNvPr id="31" name="TextBox 30">
                  <a:extLst>
                    <a:ext uri="{FF2B5EF4-FFF2-40B4-BE49-F238E27FC236}">
                      <a16:creationId xmlns:a16="http://schemas.microsoft.com/office/drawing/2014/main" id="{C4D0AC5A-C35F-7386-1671-A0C5596B4DF2}"/>
                    </a:ext>
                  </a:extLst>
                </p:cNvPr>
                <p:cNvSpPr txBox="1"/>
                <p:nvPr/>
              </p:nvSpPr>
              <p:spPr>
                <a:xfrm>
                  <a:off x="715768" y="3982239"/>
                  <a:ext cx="2011680" cy="215444"/>
                </a:xfrm>
                <a:prstGeom prst="rect">
                  <a:avLst/>
                </a:prstGeom>
                <a:noFill/>
              </p:spPr>
              <p:txBody>
                <a:bodyPr wrap="square" lIns="0" tIns="0" rIns="0" bIns="0" rtlCol="0">
                  <a:spAutoFit/>
                </a:bodyPr>
                <a:lstStyle/>
                <a:p>
                  <a:pPr algn="ctr" defTabSz="914363">
                    <a:defRPr/>
                  </a:pPr>
                  <a:r>
                    <a:rPr lang="en-US" sz="1400" dirty="0">
                      <a:ea typeface="Amazon Ember" panose="02000000000000000000" pitchFamily="2" charset="0"/>
                    </a:rPr>
                    <a:t>PITR recovery</a:t>
                  </a:r>
                </a:p>
              </p:txBody>
            </p:sp>
            <p:grpSp>
              <p:nvGrpSpPr>
                <p:cNvPr id="32" name="Group 31">
                  <a:extLst>
                    <a:ext uri="{FF2B5EF4-FFF2-40B4-BE49-F238E27FC236}">
                      <a16:creationId xmlns:a16="http://schemas.microsoft.com/office/drawing/2014/main" id="{764F41D0-2A96-DD90-1029-AB75A7F3E42B}"/>
                    </a:ext>
                  </a:extLst>
                </p:cNvPr>
                <p:cNvGrpSpPr/>
                <p:nvPr/>
              </p:nvGrpSpPr>
              <p:grpSpPr>
                <a:xfrm>
                  <a:off x="1390733" y="3081384"/>
                  <a:ext cx="661751" cy="713232"/>
                  <a:chOff x="990598" y="4668347"/>
                  <a:chExt cx="661751" cy="696688"/>
                </a:xfrm>
              </p:grpSpPr>
              <p:grpSp>
                <p:nvGrpSpPr>
                  <p:cNvPr id="33" name="Graphic 122">
                    <a:extLst>
                      <a:ext uri="{FF2B5EF4-FFF2-40B4-BE49-F238E27FC236}">
                        <a16:creationId xmlns:a16="http://schemas.microsoft.com/office/drawing/2014/main" id="{02680D8C-AF3F-19BE-0706-37AF645EA3A4}"/>
                      </a:ext>
                    </a:extLst>
                  </p:cNvPr>
                  <p:cNvGrpSpPr/>
                  <p:nvPr/>
                </p:nvGrpSpPr>
                <p:grpSpPr>
                  <a:xfrm>
                    <a:off x="990598" y="4668347"/>
                    <a:ext cx="437132" cy="626779"/>
                    <a:chOff x="5551642" y="1656583"/>
                    <a:chExt cx="341155" cy="421616"/>
                  </a:xfrm>
                </p:grpSpPr>
                <p:sp>
                  <p:nvSpPr>
                    <p:cNvPr id="37" name="Freeform: Shape 209">
                      <a:extLst>
                        <a:ext uri="{FF2B5EF4-FFF2-40B4-BE49-F238E27FC236}">
                          <a16:creationId xmlns:a16="http://schemas.microsoft.com/office/drawing/2014/main" id="{FFEAA82E-B120-7958-F4BF-CE6D403BC561}"/>
                        </a:ext>
                      </a:extLst>
                    </p:cNvPr>
                    <p:cNvSpPr/>
                    <p:nvPr/>
                  </p:nvSpPr>
                  <p:spPr>
                    <a:xfrm>
                      <a:off x="5551642" y="1656583"/>
                      <a:ext cx="341155" cy="421616"/>
                    </a:xfrm>
                    <a:custGeom>
                      <a:avLst/>
                      <a:gdLst>
                        <a:gd name="connsiteX0" fmla="*/ 171865 w 341155"/>
                        <a:gd name="connsiteY0" fmla="*/ 4828 h 421616"/>
                        <a:gd name="connsiteX1" fmla="*/ 4828 w 341155"/>
                        <a:gd name="connsiteY1" fmla="*/ 65656 h 421616"/>
                        <a:gd name="connsiteX2" fmla="*/ 4828 w 341155"/>
                        <a:gd name="connsiteY2" fmla="*/ 190532 h 421616"/>
                        <a:gd name="connsiteX3" fmla="*/ 4828 w 341155"/>
                        <a:gd name="connsiteY3" fmla="*/ 303821 h 421616"/>
                        <a:gd name="connsiteX4" fmla="*/ 4828 w 341155"/>
                        <a:gd name="connsiteY4" fmla="*/ 358857 h 421616"/>
                        <a:gd name="connsiteX5" fmla="*/ 95910 w 341155"/>
                        <a:gd name="connsiteY5" fmla="*/ 413570 h 421616"/>
                        <a:gd name="connsiteX6" fmla="*/ 136462 w 341155"/>
                        <a:gd name="connsiteY6" fmla="*/ 418398 h 421616"/>
                        <a:gd name="connsiteX7" fmla="*/ 153842 w 341155"/>
                        <a:gd name="connsiteY7" fmla="*/ 419363 h 421616"/>
                        <a:gd name="connsiteX8" fmla="*/ 171865 w 341155"/>
                        <a:gd name="connsiteY8" fmla="*/ 419685 h 421616"/>
                        <a:gd name="connsiteX9" fmla="*/ 171865 w 341155"/>
                        <a:gd name="connsiteY9" fmla="*/ 419685 h 421616"/>
                        <a:gd name="connsiteX10" fmla="*/ 171865 w 341155"/>
                        <a:gd name="connsiteY10" fmla="*/ 419685 h 421616"/>
                        <a:gd name="connsiteX11" fmla="*/ 189888 w 341155"/>
                        <a:gd name="connsiteY11" fmla="*/ 419363 h 421616"/>
                        <a:gd name="connsiteX12" fmla="*/ 207268 w 341155"/>
                        <a:gd name="connsiteY12" fmla="*/ 418398 h 421616"/>
                        <a:gd name="connsiteX13" fmla="*/ 247820 w 341155"/>
                        <a:gd name="connsiteY13" fmla="*/ 413570 h 421616"/>
                        <a:gd name="connsiteX14" fmla="*/ 338902 w 341155"/>
                        <a:gd name="connsiteY14" fmla="*/ 358857 h 421616"/>
                        <a:gd name="connsiteX15" fmla="*/ 338902 w 341155"/>
                        <a:gd name="connsiteY15" fmla="*/ 302212 h 421616"/>
                        <a:gd name="connsiteX16" fmla="*/ 338902 w 341155"/>
                        <a:gd name="connsiteY16" fmla="*/ 188923 h 421616"/>
                        <a:gd name="connsiteX17" fmla="*/ 338902 w 341155"/>
                        <a:gd name="connsiteY17" fmla="*/ 159635 h 421616"/>
                        <a:gd name="connsiteX18" fmla="*/ 338902 w 341155"/>
                        <a:gd name="connsiteY18" fmla="*/ 65656 h 421616"/>
                        <a:gd name="connsiteX19" fmla="*/ 171865 w 341155"/>
                        <a:gd name="connsiteY19" fmla="*/ 4828 h 4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1155" h="421616">
                          <a:moveTo>
                            <a:pt x="171865" y="4828"/>
                          </a:moveTo>
                          <a:cubicBezTo>
                            <a:pt x="75312" y="4828"/>
                            <a:pt x="4828" y="32184"/>
                            <a:pt x="4828" y="65656"/>
                          </a:cubicBezTo>
                          <a:lnTo>
                            <a:pt x="4828" y="190532"/>
                          </a:lnTo>
                          <a:lnTo>
                            <a:pt x="4828" y="303821"/>
                          </a:lnTo>
                          <a:lnTo>
                            <a:pt x="4828" y="358857"/>
                          </a:lnTo>
                          <a:cubicBezTo>
                            <a:pt x="4828" y="382995"/>
                            <a:pt x="37334" y="403915"/>
                            <a:pt x="95910" y="413570"/>
                          </a:cubicBezTo>
                          <a:cubicBezTo>
                            <a:pt x="108783" y="415823"/>
                            <a:pt x="122301" y="417432"/>
                            <a:pt x="136462" y="418398"/>
                          </a:cubicBezTo>
                          <a:cubicBezTo>
                            <a:pt x="142255" y="418720"/>
                            <a:pt x="148048" y="419042"/>
                            <a:pt x="153842" y="419363"/>
                          </a:cubicBezTo>
                          <a:cubicBezTo>
                            <a:pt x="159635" y="419685"/>
                            <a:pt x="165750" y="419685"/>
                            <a:pt x="171865" y="419685"/>
                          </a:cubicBezTo>
                          <a:lnTo>
                            <a:pt x="171865" y="419685"/>
                          </a:lnTo>
                          <a:lnTo>
                            <a:pt x="171865" y="419685"/>
                          </a:lnTo>
                          <a:cubicBezTo>
                            <a:pt x="177980" y="419685"/>
                            <a:pt x="183773" y="419685"/>
                            <a:pt x="189888" y="419363"/>
                          </a:cubicBezTo>
                          <a:cubicBezTo>
                            <a:pt x="195681" y="419042"/>
                            <a:pt x="201475" y="418720"/>
                            <a:pt x="207268" y="418398"/>
                          </a:cubicBezTo>
                          <a:cubicBezTo>
                            <a:pt x="221429" y="417432"/>
                            <a:pt x="234946" y="415823"/>
                            <a:pt x="247820" y="413570"/>
                          </a:cubicBezTo>
                          <a:cubicBezTo>
                            <a:pt x="306396" y="403593"/>
                            <a:pt x="338902" y="382995"/>
                            <a:pt x="338902" y="358857"/>
                          </a:cubicBezTo>
                          <a:lnTo>
                            <a:pt x="338902" y="302212"/>
                          </a:lnTo>
                          <a:lnTo>
                            <a:pt x="338902" y="188923"/>
                          </a:lnTo>
                          <a:lnTo>
                            <a:pt x="338902" y="159635"/>
                          </a:lnTo>
                          <a:lnTo>
                            <a:pt x="338902" y="65656"/>
                          </a:lnTo>
                          <a:cubicBezTo>
                            <a:pt x="338902" y="32184"/>
                            <a:pt x="268418" y="4828"/>
                            <a:pt x="171865" y="4828"/>
                          </a:cubicBezTo>
                          <a:close/>
                        </a:path>
                      </a:pathLst>
                    </a:custGeom>
                    <a:noFill/>
                    <a:ln w="12700" cap="flat">
                      <a:solidFill>
                        <a:schemeClr val="accent1"/>
                      </a:solidFill>
                      <a:prstDash val="solid"/>
                      <a:round/>
                    </a:ln>
                  </p:spPr>
                  <p:txBody>
                    <a:bodyPr rtlCol="0" anchor="ctr"/>
                    <a:lstStyle/>
                    <a:p>
                      <a:pPr defTabSz="914363">
                        <a:defRPr/>
                      </a:pPr>
                      <a:endParaRPr lang="en-US" sz="2300" kern="0" dirty="0">
                        <a:solidFill>
                          <a:schemeClr val="accent1"/>
                        </a:solidFill>
                        <a:latin typeface="Amazon Ember Display" panose="020F0603020204020204" pitchFamily="34" charset="0"/>
                      </a:endParaRPr>
                    </a:p>
                  </p:txBody>
                </p:sp>
                <p:sp>
                  <p:nvSpPr>
                    <p:cNvPr id="38" name="Freeform: Shape 210">
                      <a:extLst>
                        <a:ext uri="{FF2B5EF4-FFF2-40B4-BE49-F238E27FC236}">
                          <a16:creationId xmlns:a16="http://schemas.microsoft.com/office/drawing/2014/main" id="{B537267B-538F-B495-BADE-D0211BA59B67}"/>
                        </a:ext>
                      </a:extLst>
                    </p:cNvPr>
                    <p:cNvSpPr/>
                    <p:nvPr/>
                  </p:nvSpPr>
                  <p:spPr>
                    <a:xfrm>
                      <a:off x="5551642" y="1656583"/>
                      <a:ext cx="341155" cy="119082"/>
                    </a:xfrm>
                    <a:custGeom>
                      <a:avLst/>
                      <a:gdLst>
                        <a:gd name="connsiteX0" fmla="*/ 338902 w 341155"/>
                        <a:gd name="connsiteY0" fmla="*/ 63403 h 119082"/>
                        <a:gd name="connsiteX1" fmla="*/ 171865 w 341155"/>
                        <a:gd name="connsiteY1" fmla="*/ 115542 h 119082"/>
                        <a:gd name="connsiteX2" fmla="*/ 4828 w 341155"/>
                        <a:gd name="connsiteY2" fmla="*/ 63403 h 119082"/>
                        <a:gd name="connsiteX3" fmla="*/ 171865 w 341155"/>
                        <a:gd name="connsiteY3" fmla="*/ 4828 h 119082"/>
                        <a:gd name="connsiteX4" fmla="*/ 338902 w 341155"/>
                        <a:gd name="connsiteY4" fmla="*/ 63403 h 119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155" h="119082">
                          <a:moveTo>
                            <a:pt x="338902" y="63403"/>
                          </a:moveTo>
                          <a:cubicBezTo>
                            <a:pt x="338902" y="92048"/>
                            <a:pt x="268740" y="115542"/>
                            <a:pt x="171865" y="115542"/>
                          </a:cubicBezTo>
                          <a:cubicBezTo>
                            <a:pt x="74990" y="115542"/>
                            <a:pt x="4828" y="92369"/>
                            <a:pt x="4828" y="63403"/>
                          </a:cubicBezTo>
                          <a:cubicBezTo>
                            <a:pt x="4828" y="34437"/>
                            <a:pt x="75312" y="4828"/>
                            <a:pt x="171865" y="4828"/>
                          </a:cubicBezTo>
                          <a:cubicBezTo>
                            <a:pt x="268418" y="4828"/>
                            <a:pt x="338902" y="34437"/>
                            <a:pt x="338902" y="63403"/>
                          </a:cubicBezTo>
                          <a:close/>
                        </a:path>
                      </a:pathLst>
                    </a:custGeom>
                    <a:noFill/>
                    <a:ln w="38100" cap="flat">
                      <a:solidFill>
                        <a:srgbClr val="FBD8BF"/>
                      </a:solidFill>
                      <a:prstDash val="solid"/>
                      <a:round/>
                    </a:ln>
                  </p:spPr>
                  <p:txBody>
                    <a:bodyPr rtlCol="0" anchor="ctr"/>
                    <a:lstStyle/>
                    <a:p>
                      <a:pPr defTabSz="914363">
                        <a:defRPr/>
                      </a:pPr>
                      <a:endParaRPr lang="en-US" sz="2300" kern="0" dirty="0">
                        <a:solidFill>
                          <a:schemeClr val="accent1"/>
                        </a:solidFill>
                        <a:latin typeface="Amazon Ember Display" panose="020F0603020204020204" pitchFamily="34" charset="0"/>
                      </a:endParaRPr>
                    </a:p>
                  </p:txBody>
                </p:sp>
                <p:sp>
                  <p:nvSpPr>
                    <p:cNvPr id="39" name="Freeform: Shape 211">
                      <a:extLst>
                        <a:ext uri="{FF2B5EF4-FFF2-40B4-BE49-F238E27FC236}">
                          <a16:creationId xmlns:a16="http://schemas.microsoft.com/office/drawing/2014/main" id="{B3603736-26E9-C494-C42D-4B9300EA5BE5}"/>
                        </a:ext>
                      </a:extLst>
                    </p:cNvPr>
                    <p:cNvSpPr/>
                    <p:nvPr/>
                  </p:nvSpPr>
                  <p:spPr>
                    <a:xfrm>
                      <a:off x="5551642" y="1818471"/>
                      <a:ext cx="341155" cy="61150"/>
                    </a:xfrm>
                    <a:custGeom>
                      <a:avLst/>
                      <a:gdLst>
                        <a:gd name="connsiteX0" fmla="*/ 338902 w 341155"/>
                        <a:gd name="connsiteY0" fmla="*/ 4828 h 61150"/>
                        <a:gd name="connsiteX1" fmla="*/ 171865 w 341155"/>
                        <a:gd name="connsiteY1" fmla="*/ 56966 h 61150"/>
                        <a:gd name="connsiteX2" fmla="*/ 4828 w 341155"/>
                        <a:gd name="connsiteY2" fmla="*/ 4828 h 61150"/>
                      </a:gdLst>
                      <a:ahLst/>
                      <a:cxnLst>
                        <a:cxn ang="0">
                          <a:pos x="connsiteX0" y="connsiteY0"/>
                        </a:cxn>
                        <a:cxn ang="0">
                          <a:pos x="connsiteX1" y="connsiteY1"/>
                        </a:cxn>
                        <a:cxn ang="0">
                          <a:pos x="connsiteX2" y="connsiteY2"/>
                        </a:cxn>
                      </a:cxnLst>
                      <a:rect l="l" t="t" r="r" b="b"/>
                      <a:pathLst>
                        <a:path w="341155" h="61150">
                          <a:moveTo>
                            <a:pt x="338902" y="4828"/>
                          </a:moveTo>
                          <a:cubicBezTo>
                            <a:pt x="338902" y="33472"/>
                            <a:pt x="268740" y="56966"/>
                            <a:pt x="171865" y="56966"/>
                          </a:cubicBezTo>
                          <a:cubicBezTo>
                            <a:pt x="74990" y="56966"/>
                            <a:pt x="4828" y="33794"/>
                            <a:pt x="4828" y="4828"/>
                          </a:cubicBezTo>
                        </a:path>
                      </a:pathLst>
                    </a:custGeom>
                    <a:noFill/>
                    <a:ln w="38100" cap="flat">
                      <a:solidFill>
                        <a:srgbClr val="FBD8BF"/>
                      </a:solidFill>
                      <a:prstDash val="solid"/>
                      <a:round/>
                    </a:ln>
                  </p:spPr>
                  <p:txBody>
                    <a:bodyPr rtlCol="0" anchor="ctr"/>
                    <a:lstStyle/>
                    <a:p>
                      <a:pPr defTabSz="914363">
                        <a:defRPr/>
                      </a:pPr>
                      <a:endParaRPr lang="en-US" sz="2300" kern="0" dirty="0">
                        <a:solidFill>
                          <a:schemeClr val="accent1"/>
                        </a:solidFill>
                        <a:latin typeface="Amazon Ember Display" panose="020F0603020204020204" pitchFamily="34" charset="0"/>
                      </a:endParaRPr>
                    </a:p>
                  </p:txBody>
                </p:sp>
                <p:sp>
                  <p:nvSpPr>
                    <p:cNvPr id="40" name="Freeform: Shape 212">
                      <a:extLst>
                        <a:ext uri="{FF2B5EF4-FFF2-40B4-BE49-F238E27FC236}">
                          <a16:creationId xmlns:a16="http://schemas.microsoft.com/office/drawing/2014/main" id="{382EEF10-850D-980E-94DF-CD7AFFD168ED}"/>
                        </a:ext>
                      </a:extLst>
                    </p:cNvPr>
                    <p:cNvSpPr/>
                    <p:nvPr/>
                  </p:nvSpPr>
                  <p:spPr>
                    <a:xfrm>
                      <a:off x="5551642" y="1920817"/>
                      <a:ext cx="341155" cy="61150"/>
                    </a:xfrm>
                    <a:custGeom>
                      <a:avLst/>
                      <a:gdLst>
                        <a:gd name="connsiteX0" fmla="*/ 338902 w 341155"/>
                        <a:gd name="connsiteY0" fmla="*/ 4828 h 61150"/>
                        <a:gd name="connsiteX1" fmla="*/ 171865 w 341155"/>
                        <a:gd name="connsiteY1" fmla="*/ 56966 h 61150"/>
                        <a:gd name="connsiteX2" fmla="*/ 4828 w 341155"/>
                        <a:gd name="connsiteY2" fmla="*/ 4828 h 61150"/>
                      </a:gdLst>
                      <a:ahLst/>
                      <a:cxnLst>
                        <a:cxn ang="0">
                          <a:pos x="connsiteX0" y="connsiteY0"/>
                        </a:cxn>
                        <a:cxn ang="0">
                          <a:pos x="connsiteX1" y="connsiteY1"/>
                        </a:cxn>
                        <a:cxn ang="0">
                          <a:pos x="connsiteX2" y="connsiteY2"/>
                        </a:cxn>
                      </a:cxnLst>
                      <a:rect l="l" t="t" r="r" b="b"/>
                      <a:pathLst>
                        <a:path w="341155" h="61150">
                          <a:moveTo>
                            <a:pt x="338902" y="4828"/>
                          </a:moveTo>
                          <a:cubicBezTo>
                            <a:pt x="338902" y="33472"/>
                            <a:pt x="268740" y="56966"/>
                            <a:pt x="171865" y="56966"/>
                          </a:cubicBezTo>
                          <a:cubicBezTo>
                            <a:pt x="74990" y="56966"/>
                            <a:pt x="4828" y="33794"/>
                            <a:pt x="4828" y="4828"/>
                          </a:cubicBezTo>
                        </a:path>
                      </a:pathLst>
                    </a:custGeom>
                    <a:noFill/>
                    <a:ln w="38100" cap="flat">
                      <a:solidFill>
                        <a:srgbClr val="FBD8BF"/>
                      </a:solidFill>
                      <a:prstDash val="solid"/>
                      <a:round/>
                    </a:ln>
                  </p:spPr>
                  <p:txBody>
                    <a:bodyPr rtlCol="0" anchor="ctr"/>
                    <a:lstStyle/>
                    <a:p>
                      <a:pPr defTabSz="914363">
                        <a:defRPr/>
                      </a:pPr>
                      <a:endParaRPr lang="en-US" sz="2300" kern="0" dirty="0">
                        <a:solidFill>
                          <a:schemeClr val="accent1"/>
                        </a:solidFill>
                        <a:latin typeface="Amazon Ember Display" panose="020F0603020204020204" pitchFamily="34" charset="0"/>
                      </a:endParaRPr>
                    </a:p>
                  </p:txBody>
                </p:sp>
                <p:sp>
                  <p:nvSpPr>
                    <p:cNvPr id="41" name="Freeform: Shape 213">
                      <a:extLst>
                        <a:ext uri="{FF2B5EF4-FFF2-40B4-BE49-F238E27FC236}">
                          <a16:creationId xmlns:a16="http://schemas.microsoft.com/office/drawing/2014/main" id="{39A2EB9B-5154-0E4B-1316-3E1104C54818}"/>
                        </a:ext>
                      </a:extLst>
                    </p:cNvPr>
                    <p:cNvSpPr/>
                    <p:nvPr/>
                  </p:nvSpPr>
                  <p:spPr>
                    <a:xfrm>
                      <a:off x="5551642" y="1656583"/>
                      <a:ext cx="341155" cy="421616"/>
                    </a:xfrm>
                    <a:custGeom>
                      <a:avLst/>
                      <a:gdLst>
                        <a:gd name="connsiteX0" fmla="*/ 171865 w 341155"/>
                        <a:gd name="connsiteY0" fmla="*/ 4828 h 421616"/>
                        <a:gd name="connsiteX1" fmla="*/ 4828 w 341155"/>
                        <a:gd name="connsiteY1" fmla="*/ 65656 h 421616"/>
                        <a:gd name="connsiteX2" fmla="*/ 4828 w 341155"/>
                        <a:gd name="connsiteY2" fmla="*/ 190532 h 421616"/>
                        <a:gd name="connsiteX3" fmla="*/ 4828 w 341155"/>
                        <a:gd name="connsiteY3" fmla="*/ 303821 h 421616"/>
                        <a:gd name="connsiteX4" fmla="*/ 4828 w 341155"/>
                        <a:gd name="connsiteY4" fmla="*/ 358857 h 421616"/>
                        <a:gd name="connsiteX5" fmla="*/ 95910 w 341155"/>
                        <a:gd name="connsiteY5" fmla="*/ 413570 h 421616"/>
                        <a:gd name="connsiteX6" fmla="*/ 136462 w 341155"/>
                        <a:gd name="connsiteY6" fmla="*/ 418398 h 421616"/>
                        <a:gd name="connsiteX7" fmla="*/ 153842 w 341155"/>
                        <a:gd name="connsiteY7" fmla="*/ 419363 h 421616"/>
                        <a:gd name="connsiteX8" fmla="*/ 171865 w 341155"/>
                        <a:gd name="connsiteY8" fmla="*/ 419685 h 421616"/>
                        <a:gd name="connsiteX9" fmla="*/ 171865 w 341155"/>
                        <a:gd name="connsiteY9" fmla="*/ 419685 h 421616"/>
                        <a:gd name="connsiteX10" fmla="*/ 171865 w 341155"/>
                        <a:gd name="connsiteY10" fmla="*/ 419685 h 421616"/>
                        <a:gd name="connsiteX11" fmla="*/ 189888 w 341155"/>
                        <a:gd name="connsiteY11" fmla="*/ 419363 h 421616"/>
                        <a:gd name="connsiteX12" fmla="*/ 207268 w 341155"/>
                        <a:gd name="connsiteY12" fmla="*/ 418398 h 421616"/>
                        <a:gd name="connsiteX13" fmla="*/ 247820 w 341155"/>
                        <a:gd name="connsiteY13" fmla="*/ 413570 h 421616"/>
                        <a:gd name="connsiteX14" fmla="*/ 338902 w 341155"/>
                        <a:gd name="connsiteY14" fmla="*/ 358857 h 421616"/>
                        <a:gd name="connsiteX15" fmla="*/ 338902 w 341155"/>
                        <a:gd name="connsiteY15" fmla="*/ 302212 h 421616"/>
                        <a:gd name="connsiteX16" fmla="*/ 338902 w 341155"/>
                        <a:gd name="connsiteY16" fmla="*/ 188923 h 421616"/>
                        <a:gd name="connsiteX17" fmla="*/ 338902 w 341155"/>
                        <a:gd name="connsiteY17" fmla="*/ 159635 h 421616"/>
                        <a:gd name="connsiteX18" fmla="*/ 338902 w 341155"/>
                        <a:gd name="connsiteY18" fmla="*/ 65656 h 421616"/>
                        <a:gd name="connsiteX19" fmla="*/ 171865 w 341155"/>
                        <a:gd name="connsiteY19" fmla="*/ 4828 h 421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41155" h="421616">
                          <a:moveTo>
                            <a:pt x="171865" y="4828"/>
                          </a:moveTo>
                          <a:cubicBezTo>
                            <a:pt x="75312" y="4828"/>
                            <a:pt x="4828" y="32184"/>
                            <a:pt x="4828" y="65656"/>
                          </a:cubicBezTo>
                          <a:lnTo>
                            <a:pt x="4828" y="190532"/>
                          </a:lnTo>
                          <a:lnTo>
                            <a:pt x="4828" y="303821"/>
                          </a:lnTo>
                          <a:lnTo>
                            <a:pt x="4828" y="358857"/>
                          </a:lnTo>
                          <a:cubicBezTo>
                            <a:pt x="4828" y="382995"/>
                            <a:pt x="37334" y="403915"/>
                            <a:pt x="95910" y="413570"/>
                          </a:cubicBezTo>
                          <a:cubicBezTo>
                            <a:pt x="108783" y="415823"/>
                            <a:pt x="122301" y="417432"/>
                            <a:pt x="136462" y="418398"/>
                          </a:cubicBezTo>
                          <a:cubicBezTo>
                            <a:pt x="142255" y="418720"/>
                            <a:pt x="148048" y="419042"/>
                            <a:pt x="153842" y="419363"/>
                          </a:cubicBezTo>
                          <a:cubicBezTo>
                            <a:pt x="159635" y="419685"/>
                            <a:pt x="165750" y="419685"/>
                            <a:pt x="171865" y="419685"/>
                          </a:cubicBezTo>
                          <a:lnTo>
                            <a:pt x="171865" y="419685"/>
                          </a:lnTo>
                          <a:lnTo>
                            <a:pt x="171865" y="419685"/>
                          </a:lnTo>
                          <a:cubicBezTo>
                            <a:pt x="177980" y="419685"/>
                            <a:pt x="183773" y="419685"/>
                            <a:pt x="189888" y="419363"/>
                          </a:cubicBezTo>
                          <a:cubicBezTo>
                            <a:pt x="195681" y="419042"/>
                            <a:pt x="201475" y="418720"/>
                            <a:pt x="207268" y="418398"/>
                          </a:cubicBezTo>
                          <a:cubicBezTo>
                            <a:pt x="221429" y="417432"/>
                            <a:pt x="234946" y="415823"/>
                            <a:pt x="247820" y="413570"/>
                          </a:cubicBezTo>
                          <a:cubicBezTo>
                            <a:pt x="306396" y="403593"/>
                            <a:pt x="338902" y="382995"/>
                            <a:pt x="338902" y="358857"/>
                          </a:cubicBezTo>
                          <a:lnTo>
                            <a:pt x="338902" y="302212"/>
                          </a:lnTo>
                          <a:lnTo>
                            <a:pt x="338902" y="188923"/>
                          </a:lnTo>
                          <a:lnTo>
                            <a:pt x="338902" y="159635"/>
                          </a:lnTo>
                          <a:lnTo>
                            <a:pt x="338902" y="65656"/>
                          </a:lnTo>
                          <a:cubicBezTo>
                            <a:pt x="338902" y="32184"/>
                            <a:pt x="268418" y="4828"/>
                            <a:pt x="171865" y="4828"/>
                          </a:cubicBezTo>
                          <a:close/>
                        </a:path>
                      </a:pathLst>
                    </a:custGeom>
                    <a:noFill/>
                    <a:ln w="38100" cap="flat">
                      <a:solidFill>
                        <a:srgbClr val="FBD8BF"/>
                      </a:solidFill>
                      <a:prstDash val="solid"/>
                      <a:round/>
                    </a:ln>
                  </p:spPr>
                  <p:txBody>
                    <a:bodyPr rtlCol="0" anchor="ctr"/>
                    <a:lstStyle/>
                    <a:p>
                      <a:pPr defTabSz="914363">
                        <a:defRPr/>
                      </a:pPr>
                      <a:endParaRPr lang="en-US" sz="2300" kern="0" dirty="0">
                        <a:solidFill>
                          <a:schemeClr val="accent1"/>
                        </a:solidFill>
                        <a:latin typeface="Amazon Ember Display" panose="020F0603020204020204" pitchFamily="34" charset="0"/>
                      </a:endParaRPr>
                    </a:p>
                  </p:txBody>
                </p:sp>
              </p:grpSp>
              <p:grpSp>
                <p:nvGrpSpPr>
                  <p:cNvPr id="34" name="Group 4">
                    <a:extLst>
                      <a:ext uri="{FF2B5EF4-FFF2-40B4-BE49-F238E27FC236}">
                        <a16:creationId xmlns:a16="http://schemas.microsoft.com/office/drawing/2014/main" id="{A88440F2-CEBC-B36A-1E05-DB55B07349A3}"/>
                      </a:ext>
                    </a:extLst>
                  </p:cNvPr>
                  <p:cNvGrpSpPr>
                    <a:grpSpLocks noChangeAspect="1"/>
                  </p:cNvGrpSpPr>
                  <p:nvPr/>
                </p:nvGrpSpPr>
                <p:grpSpPr bwMode="auto">
                  <a:xfrm>
                    <a:off x="1323371" y="5035021"/>
                    <a:ext cx="328978" cy="330014"/>
                    <a:chOff x="2780" y="1520"/>
                    <a:chExt cx="229" cy="198"/>
                  </a:xfrm>
                </p:grpSpPr>
                <p:sp>
                  <p:nvSpPr>
                    <p:cNvPr id="35" name="Oval 5">
                      <a:extLst>
                        <a:ext uri="{FF2B5EF4-FFF2-40B4-BE49-F238E27FC236}">
                          <a16:creationId xmlns:a16="http://schemas.microsoft.com/office/drawing/2014/main" id="{BFA8D210-8D1C-5C75-AD6C-7C5E0415059D}"/>
                        </a:ext>
                      </a:extLst>
                    </p:cNvPr>
                    <p:cNvSpPr>
                      <a:spLocks noChangeArrowheads="1"/>
                    </p:cNvSpPr>
                    <p:nvPr/>
                  </p:nvSpPr>
                  <p:spPr bwMode="auto">
                    <a:xfrm>
                      <a:off x="2780" y="1520"/>
                      <a:ext cx="229" cy="198"/>
                    </a:xfrm>
                    <a:prstGeom prst="ellipse">
                      <a:avLst/>
                    </a:prstGeom>
                    <a:solidFill>
                      <a:schemeClr val="bg2"/>
                    </a:solidFill>
                    <a:ln w="28575" cap="flat">
                      <a:solidFill>
                        <a:srgbClr val="FBD8BF"/>
                      </a:solidFill>
                      <a:prstDash val="solid"/>
                      <a:miter/>
                    </a:ln>
                  </p:spPr>
                  <p:txBody>
                    <a:bodyPr vert="horz" wrap="square" lIns="91440" tIns="45720" rIns="91440" bIns="45720" numCol="1" anchor="t" anchorCtr="0" compatLnSpc="1">
                      <a:prstTxWarp prst="textNoShape">
                        <a:avLst/>
                      </a:prstTxWarp>
                    </a:bodyPr>
                    <a:lstStyle/>
                    <a:p>
                      <a:pPr defTabSz="457153">
                        <a:defRPr/>
                      </a:pPr>
                      <a:endParaRPr lang="en-US" sz="2300" kern="0" dirty="0">
                        <a:latin typeface="Amazon Ember Display" panose="020F0603020204020204" pitchFamily="34" charset="0"/>
                      </a:endParaRPr>
                    </a:p>
                  </p:txBody>
                </p:sp>
                <p:sp>
                  <p:nvSpPr>
                    <p:cNvPr id="36" name="Freeform 6">
                      <a:extLst>
                        <a:ext uri="{FF2B5EF4-FFF2-40B4-BE49-F238E27FC236}">
                          <a16:creationId xmlns:a16="http://schemas.microsoft.com/office/drawing/2014/main" id="{FD9F63C5-F15E-C8BC-0E44-D61A4C4C3E05}"/>
                        </a:ext>
                      </a:extLst>
                    </p:cNvPr>
                    <p:cNvSpPr>
                      <a:spLocks/>
                    </p:cNvSpPr>
                    <p:nvPr/>
                  </p:nvSpPr>
                  <p:spPr bwMode="auto">
                    <a:xfrm>
                      <a:off x="2890" y="1561"/>
                      <a:ext cx="34" cy="94"/>
                    </a:xfrm>
                    <a:custGeom>
                      <a:avLst/>
                      <a:gdLst>
                        <a:gd name="T0" fmla="*/ 0 w 34"/>
                        <a:gd name="T1" fmla="*/ 0 h 94"/>
                        <a:gd name="T2" fmla="*/ 0 w 34"/>
                        <a:gd name="T3" fmla="*/ 58 h 94"/>
                        <a:gd name="T4" fmla="*/ 34 w 34"/>
                        <a:gd name="T5" fmla="*/ 94 h 94"/>
                      </a:gdLst>
                      <a:ahLst/>
                      <a:cxnLst>
                        <a:cxn ang="0">
                          <a:pos x="T0" y="T1"/>
                        </a:cxn>
                        <a:cxn ang="0">
                          <a:pos x="T2" y="T3"/>
                        </a:cxn>
                        <a:cxn ang="0">
                          <a:pos x="T4" y="T5"/>
                        </a:cxn>
                      </a:cxnLst>
                      <a:rect l="0" t="0" r="r" b="b"/>
                      <a:pathLst>
                        <a:path w="34" h="94">
                          <a:moveTo>
                            <a:pt x="0" y="0"/>
                          </a:moveTo>
                          <a:lnTo>
                            <a:pt x="0" y="58"/>
                          </a:lnTo>
                          <a:lnTo>
                            <a:pt x="34" y="94"/>
                          </a:lnTo>
                        </a:path>
                      </a:pathLst>
                    </a:custGeom>
                    <a:noFill/>
                    <a:ln w="28575" cap="flat">
                      <a:solidFill>
                        <a:srgbClr val="FBD8BF"/>
                      </a:solidFill>
                      <a:prstDash val="solid"/>
                      <a:miter/>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153">
                        <a:defRPr/>
                      </a:pPr>
                      <a:endParaRPr lang="en-US" sz="2300" kern="0" dirty="0">
                        <a:solidFill>
                          <a:schemeClr val="bg2">
                            <a:lumMod val="20000"/>
                            <a:lumOff val="80000"/>
                          </a:schemeClr>
                        </a:solidFill>
                        <a:latin typeface="Amazon Ember Display" panose="020F0603020204020204" pitchFamily="34" charset="0"/>
                      </a:endParaRPr>
                    </a:p>
                  </p:txBody>
                </p:sp>
              </p:grpSp>
            </p:grpSp>
          </p:grpSp>
          <p:grpSp>
            <p:nvGrpSpPr>
              <p:cNvPr id="9" name="Group 8">
                <a:extLst>
                  <a:ext uri="{FF2B5EF4-FFF2-40B4-BE49-F238E27FC236}">
                    <a16:creationId xmlns:a16="http://schemas.microsoft.com/office/drawing/2014/main" id="{DA3A9032-42C2-5DA1-CC36-A48DFC4DD806}"/>
                  </a:ext>
                </a:extLst>
              </p:cNvPr>
              <p:cNvGrpSpPr/>
              <p:nvPr/>
            </p:nvGrpSpPr>
            <p:grpSpPr>
              <a:xfrm>
                <a:off x="715768" y="4659490"/>
                <a:ext cx="2011680" cy="1257830"/>
                <a:chOff x="715768" y="4659490"/>
                <a:chExt cx="2011680" cy="1257830"/>
              </a:xfrm>
            </p:grpSpPr>
            <p:sp>
              <p:nvSpPr>
                <p:cNvPr id="29" name="TextBox 28">
                  <a:extLst>
                    <a:ext uri="{FF2B5EF4-FFF2-40B4-BE49-F238E27FC236}">
                      <a16:creationId xmlns:a16="http://schemas.microsoft.com/office/drawing/2014/main" id="{C7C2BC3E-0284-1553-8944-C870E3192731}"/>
                    </a:ext>
                  </a:extLst>
                </p:cNvPr>
                <p:cNvSpPr txBox="1"/>
                <p:nvPr/>
              </p:nvSpPr>
              <p:spPr>
                <a:xfrm>
                  <a:off x="715768" y="5478408"/>
                  <a:ext cx="2011680" cy="438912"/>
                </a:xfrm>
                <a:prstGeom prst="rect">
                  <a:avLst/>
                </a:prstGeom>
                <a:noFill/>
              </p:spPr>
              <p:txBody>
                <a:bodyPr wrap="square" lIns="0" tIns="0" rIns="0" bIns="0" rtlCol="0">
                  <a:spAutoFit/>
                </a:bodyPr>
                <a:lstStyle/>
                <a:p>
                  <a:pPr algn="ctr" defTabSz="914363">
                    <a:defRPr/>
                  </a:pPr>
                  <a:r>
                    <a:rPr lang="en-US" sz="1400" dirty="0">
                      <a:ea typeface="Amazon Ember" panose="02000000000000000000" pitchFamily="2" charset="0"/>
                    </a:rPr>
                    <a:t>SQL friendly </a:t>
                  </a:r>
                  <a:br>
                    <a:rPr lang="en-US" sz="1400" dirty="0">
                      <a:ea typeface="Amazon Ember" panose="02000000000000000000" pitchFamily="2" charset="0"/>
                    </a:rPr>
                  </a:br>
                  <a:r>
                    <a:rPr lang="en-US" sz="1400" dirty="0">
                      <a:ea typeface="Amazon Ember" panose="02000000000000000000" pitchFamily="2" charset="0"/>
                    </a:rPr>
                    <a:t>developer tools </a:t>
                  </a:r>
                </a:p>
              </p:txBody>
            </p:sp>
            <p:pic>
              <p:nvPicPr>
                <p:cNvPr id="30" name="Picture 29" descr="Icon&#10;&#10;Description automatically generated">
                  <a:extLst>
                    <a:ext uri="{FF2B5EF4-FFF2-40B4-BE49-F238E27FC236}">
                      <a16:creationId xmlns:a16="http://schemas.microsoft.com/office/drawing/2014/main" id="{DF21A035-6CA6-518D-1F27-D76324F2A8AB}"/>
                    </a:ext>
                  </a:extLst>
                </p:cNvPr>
                <p:cNvPicPr>
                  <a:picLocks noChangeAspect="1"/>
                </p:cNvPicPr>
                <p:nvPr/>
              </p:nvPicPr>
              <p:blipFill rotWithShape="1">
                <a:blip r:embed="rId6">
                  <a:extLst>
                    <a:ext uri="{28A0092B-C50C-407E-A947-70E740481C1C}">
                      <a14:useLocalDpi xmlns:a14="http://schemas.microsoft.com/office/drawing/2010/main" val="0"/>
                    </a:ext>
                  </a:extLst>
                </a:blip>
                <a:srcRect t="20334" b="20805"/>
                <a:stretch/>
              </p:blipFill>
              <p:spPr>
                <a:xfrm>
                  <a:off x="1380478" y="4659490"/>
                  <a:ext cx="682261" cy="713232"/>
                </a:xfrm>
                <a:prstGeom prst="rect">
                  <a:avLst/>
                </a:prstGeom>
              </p:spPr>
            </p:pic>
          </p:grpSp>
          <p:grpSp>
            <p:nvGrpSpPr>
              <p:cNvPr id="10" name="Group 9">
                <a:extLst>
                  <a:ext uri="{FF2B5EF4-FFF2-40B4-BE49-F238E27FC236}">
                    <a16:creationId xmlns:a16="http://schemas.microsoft.com/office/drawing/2014/main" id="{6A0F9294-915D-97C6-C86F-5C942926E174}"/>
                  </a:ext>
                </a:extLst>
              </p:cNvPr>
              <p:cNvGrpSpPr/>
              <p:nvPr/>
            </p:nvGrpSpPr>
            <p:grpSpPr>
              <a:xfrm>
                <a:off x="3822943" y="1663486"/>
                <a:ext cx="2011680" cy="1130679"/>
                <a:chOff x="3822943" y="1663486"/>
                <a:chExt cx="2011680" cy="1130679"/>
              </a:xfrm>
            </p:grpSpPr>
            <p:sp>
              <p:nvSpPr>
                <p:cNvPr id="17" name="TextBox 16">
                  <a:extLst>
                    <a:ext uri="{FF2B5EF4-FFF2-40B4-BE49-F238E27FC236}">
                      <a16:creationId xmlns:a16="http://schemas.microsoft.com/office/drawing/2014/main" id="{0C057756-F3FB-80EC-3F9A-E136F23A9C9C}"/>
                    </a:ext>
                  </a:extLst>
                </p:cNvPr>
                <p:cNvSpPr txBox="1"/>
                <p:nvPr/>
              </p:nvSpPr>
              <p:spPr>
                <a:xfrm>
                  <a:off x="3822943" y="2574709"/>
                  <a:ext cx="2011680" cy="219456"/>
                </a:xfrm>
                <a:prstGeom prst="rect">
                  <a:avLst/>
                </a:prstGeom>
                <a:noFill/>
              </p:spPr>
              <p:txBody>
                <a:bodyPr wrap="square" lIns="0" tIns="0" rIns="0" bIns="0" rtlCol="0">
                  <a:spAutoFit/>
                </a:bodyPr>
                <a:lstStyle/>
                <a:p>
                  <a:pPr algn="ctr" defTabSz="914363">
                    <a:defRPr/>
                  </a:pPr>
                  <a:r>
                    <a:rPr lang="en-US" sz="1400" dirty="0">
                      <a:ea typeface="Amazon Ember" panose="02000000000000000000" pitchFamily="2" charset="0"/>
                    </a:rPr>
                    <a:t>Time To Live (TTL)</a:t>
                  </a:r>
                </a:p>
              </p:txBody>
            </p:sp>
            <p:grpSp>
              <p:nvGrpSpPr>
                <p:cNvPr id="18" name="Group 17">
                  <a:extLst>
                    <a:ext uri="{FF2B5EF4-FFF2-40B4-BE49-F238E27FC236}">
                      <a16:creationId xmlns:a16="http://schemas.microsoft.com/office/drawing/2014/main" id="{394A2FAE-10D0-0BE4-C21F-06F89EAF90E4}"/>
                    </a:ext>
                  </a:extLst>
                </p:cNvPr>
                <p:cNvGrpSpPr/>
                <p:nvPr/>
              </p:nvGrpSpPr>
              <p:grpSpPr>
                <a:xfrm>
                  <a:off x="4462410" y="1663486"/>
                  <a:ext cx="732746" cy="713232"/>
                  <a:chOff x="2270520" y="3655531"/>
                  <a:chExt cx="732746" cy="555255"/>
                </a:xfrm>
              </p:grpSpPr>
              <p:sp>
                <p:nvSpPr>
                  <p:cNvPr id="19" name="Rectangle 18">
                    <a:extLst>
                      <a:ext uri="{FF2B5EF4-FFF2-40B4-BE49-F238E27FC236}">
                        <a16:creationId xmlns:a16="http://schemas.microsoft.com/office/drawing/2014/main" id="{457328C7-444D-566F-8B78-B58C6CADFA93}"/>
                      </a:ext>
                    </a:extLst>
                  </p:cNvPr>
                  <p:cNvSpPr/>
                  <p:nvPr/>
                </p:nvSpPr>
                <p:spPr>
                  <a:xfrm>
                    <a:off x="2270520" y="3655531"/>
                    <a:ext cx="457610" cy="417599"/>
                  </a:xfrm>
                  <a:prstGeom prst="rect">
                    <a:avLst/>
                  </a:prstGeom>
                  <a:noFill/>
                  <a:ln w="28575" cap="flat" cmpd="sng" algn="ctr">
                    <a:solidFill>
                      <a:srgbClr val="FBD8BF"/>
                    </a:solidFill>
                    <a:prstDash val="solid"/>
                    <a:miter/>
                  </a:ln>
                  <a:effectLst/>
                </p:spPr>
                <p:txBody>
                  <a:bodyPr rtlCol="0" anchor="ctr"/>
                  <a:lstStyle/>
                  <a:p>
                    <a:pPr algn="ctr" defTabSz="457153">
                      <a:defRPr/>
                    </a:pPr>
                    <a:endParaRPr lang="en-US" sz="2300" kern="0" dirty="0">
                      <a:latin typeface="Amazon Ember Display" panose="020F0603020204020204" pitchFamily="34" charset="0"/>
                    </a:endParaRPr>
                  </a:p>
                </p:txBody>
              </p:sp>
              <p:cxnSp>
                <p:nvCxnSpPr>
                  <p:cNvPr id="20" name="Straight Arrow Connector 19">
                    <a:extLst>
                      <a:ext uri="{FF2B5EF4-FFF2-40B4-BE49-F238E27FC236}">
                        <a16:creationId xmlns:a16="http://schemas.microsoft.com/office/drawing/2014/main" id="{1285C490-F17D-38FC-1CC4-CED1663AC183}"/>
                      </a:ext>
                    </a:extLst>
                  </p:cNvPr>
                  <p:cNvCxnSpPr>
                    <a:cxnSpLocks/>
                  </p:cNvCxnSpPr>
                  <p:nvPr/>
                </p:nvCxnSpPr>
                <p:spPr>
                  <a:xfrm>
                    <a:off x="2270520" y="4210657"/>
                    <a:ext cx="433848" cy="0"/>
                  </a:xfrm>
                  <a:prstGeom prst="straightConnector1">
                    <a:avLst/>
                  </a:prstGeom>
                  <a:noFill/>
                  <a:ln w="25400" cap="flat" cmpd="sng" algn="ctr">
                    <a:solidFill>
                      <a:srgbClr val="FBD8BF"/>
                    </a:solidFill>
                    <a:prstDash val="solid"/>
                    <a:tailEnd type="triangle" w="lg" len="med"/>
                  </a:ln>
                  <a:effectLst/>
                </p:spPr>
              </p:cxnSp>
              <p:grpSp>
                <p:nvGrpSpPr>
                  <p:cNvPr id="21" name="Group 4">
                    <a:extLst>
                      <a:ext uri="{FF2B5EF4-FFF2-40B4-BE49-F238E27FC236}">
                        <a16:creationId xmlns:a16="http://schemas.microsoft.com/office/drawing/2014/main" id="{FEFB0C75-CF56-3EF1-BD6E-DAA614B0A5BF}"/>
                      </a:ext>
                    </a:extLst>
                  </p:cNvPr>
                  <p:cNvGrpSpPr>
                    <a:grpSpLocks noChangeAspect="1"/>
                  </p:cNvGrpSpPr>
                  <p:nvPr/>
                </p:nvGrpSpPr>
                <p:grpSpPr bwMode="auto">
                  <a:xfrm>
                    <a:off x="2674288" y="3880772"/>
                    <a:ext cx="328978" cy="330014"/>
                    <a:chOff x="2780" y="1520"/>
                    <a:chExt cx="229" cy="198"/>
                  </a:xfrm>
                </p:grpSpPr>
                <p:sp>
                  <p:nvSpPr>
                    <p:cNvPr id="27" name="Oval 5">
                      <a:extLst>
                        <a:ext uri="{FF2B5EF4-FFF2-40B4-BE49-F238E27FC236}">
                          <a16:creationId xmlns:a16="http://schemas.microsoft.com/office/drawing/2014/main" id="{213F9AAE-CF12-E901-5E0F-F17D3DBBAD7C}"/>
                        </a:ext>
                      </a:extLst>
                    </p:cNvPr>
                    <p:cNvSpPr>
                      <a:spLocks noChangeArrowheads="1"/>
                    </p:cNvSpPr>
                    <p:nvPr/>
                  </p:nvSpPr>
                  <p:spPr bwMode="auto">
                    <a:xfrm>
                      <a:off x="2780" y="1520"/>
                      <a:ext cx="229" cy="198"/>
                    </a:xfrm>
                    <a:prstGeom prst="ellipse">
                      <a:avLst/>
                    </a:prstGeom>
                    <a:solidFill>
                      <a:schemeClr val="bg2"/>
                    </a:solidFill>
                    <a:ln w="28575" cap="flat">
                      <a:solidFill>
                        <a:srgbClr val="FBD8BF"/>
                      </a:solidFill>
                      <a:prstDash val="solid"/>
                      <a:miter/>
                    </a:ln>
                  </p:spPr>
                  <p:txBody>
                    <a:bodyPr vert="horz" wrap="square" lIns="91440" tIns="45720" rIns="91440" bIns="45720" numCol="1" anchor="t" anchorCtr="0" compatLnSpc="1">
                      <a:prstTxWarp prst="textNoShape">
                        <a:avLst/>
                      </a:prstTxWarp>
                    </a:bodyPr>
                    <a:lstStyle/>
                    <a:p>
                      <a:pPr defTabSz="457153">
                        <a:defRPr/>
                      </a:pPr>
                      <a:endParaRPr lang="en-US" sz="2300" kern="0" dirty="0">
                        <a:latin typeface="Amazon Ember Display" panose="020F0603020204020204" pitchFamily="34" charset="0"/>
                      </a:endParaRPr>
                    </a:p>
                  </p:txBody>
                </p:sp>
                <p:sp>
                  <p:nvSpPr>
                    <p:cNvPr id="28" name="Freeform 6">
                      <a:extLst>
                        <a:ext uri="{FF2B5EF4-FFF2-40B4-BE49-F238E27FC236}">
                          <a16:creationId xmlns:a16="http://schemas.microsoft.com/office/drawing/2014/main" id="{8CDB2207-6440-6878-942B-0054AA29AF60}"/>
                        </a:ext>
                      </a:extLst>
                    </p:cNvPr>
                    <p:cNvSpPr>
                      <a:spLocks/>
                    </p:cNvSpPr>
                    <p:nvPr/>
                  </p:nvSpPr>
                  <p:spPr bwMode="auto">
                    <a:xfrm>
                      <a:off x="2890" y="1561"/>
                      <a:ext cx="34" cy="94"/>
                    </a:xfrm>
                    <a:custGeom>
                      <a:avLst/>
                      <a:gdLst>
                        <a:gd name="T0" fmla="*/ 0 w 34"/>
                        <a:gd name="T1" fmla="*/ 0 h 94"/>
                        <a:gd name="T2" fmla="*/ 0 w 34"/>
                        <a:gd name="T3" fmla="*/ 58 h 94"/>
                        <a:gd name="T4" fmla="*/ 34 w 34"/>
                        <a:gd name="T5" fmla="*/ 94 h 94"/>
                      </a:gdLst>
                      <a:ahLst/>
                      <a:cxnLst>
                        <a:cxn ang="0">
                          <a:pos x="T0" y="T1"/>
                        </a:cxn>
                        <a:cxn ang="0">
                          <a:pos x="T2" y="T3"/>
                        </a:cxn>
                        <a:cxn ang="0">
                          <a:pos x="T4" y="T5"/>
                        </a:cxn>
                      </a:cxnLst>
                      <a:rect l="0" t="0" r="r" b="b"/>
                      <a:pathLst>
                        <a:path w="34" h="94">
                          <a:moveTo>
                            <a:pt x="0" y="0"/>
                          </a:moveTo>
                          <a:lnTo>
                            <a:pt x="0" y="58"/>
                          </a:lnTo>
                          <a:lnTo>
                            <a:pt x="34" y="94"/>
                          </a:lnTo>
                        </a:path>
                      </a:pathLst>
                    </a:custGeom>
                    <a:noFill/>
                    <a:ln w="28575" cap="flat">
                      <a:solidFill>
                        <a:srgbClr val="FBD8BF"/>
                      </a:solidFill>
                      <a:prstDash val="solid"/>
                      <a:miter/>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457153">
                        <a:defRPr/>
                      </a:pPr>
                      <a:endParaRPr lang="en-US" sz="2300" kern="0" dirty="0">
                        <a:solidFill>
                          <a:schemeClr val="bg2">
                            <a:lumMod val="20000"/>
                            <a:lumOff val="80000"/>
                          </a:schemeClr>
                        </a:solidFill>
                        <a:latin typeface="Amazon Ember Display" panose="020F0603020204020204" pitchFamily="34" charset="0"/>
                      </a:endParaRPr>
                    </a:p>
                  </p:txBody>
                </p:sp>
              </p:grpSp>
              <p:grpSp>
                <p:nvGrpSpPr>
                  <p:cNvPr id="22" name="Group 21">
                    <a:extLst>
                      <a:ext uri="{FF2B5EF4-FFF2-40B4-BE49-F238E27FC236}">
                        <a16:creationId xmlns:a16="http://schemas.microsoft.com/office/drawing/2014/main" id="{F6671662-7845-2137-3564-D11C08E8FFA4}"/>
                      </a:ext>
                    </a:extLst>
                  </p:cNvPr>
                  <p:cNvGrpSpPr/>
                  <p:nvPr/>
                </p:nvGrpSpPr>
                <p:grpSpPr>
                  <a:xfrm>
                    <a:off x="2313619" y="3725016"/>
                    <a:ext cx="349089" cy="227243"/>
                    <a:chOff x="-542926" y="2995122"/>
                    <a:chExt cx="542926" cy="256951"/>
                  </a:xfrm>
                </p:grpSpPr>
                <p:cxnSp>
                  <p:nvCxnSpPr>
                    <p:cNvPr id="23" name="Straight Arrow Connector 22">
                      <a:extLst>
                        <a:ext uri="{FF2B5EF4-FFF2-40B4-BE49-F238E27FC236}">
                          <a16:creationId xmlns:a16="http://schemas.microsoft.com/office/drawing/2014/main" id="{C23723BC-B744-B83A-555F-E83234E666BF}"/>
                        </a:ext>
                      </a:extLst>
                    </p:cNvPr>
                    <p:cNvCxnSpPr>
                      <a:cxnSpLocks/>
                    </p:cNvCxnSpPr>
                    <p:nvPr/>
                  </p:nvCxnSpPr>
                  <p:spPr>
                    <a:xfrm>
                      <a:off x="-542925" y="2995122"/>
                      <a:ext cx="364331" cy="0"/>
                    </a:xfrm>
                    <a:prstGeom prst="straightConnector1">
                      <a:avLst/>
                    </a:prstGeom>
                    <a:noFill/>
                    <a:ln w="25400" cap="flat" cmpd="sng" algn="ctr">
                      <a:solidFill>
                        <a:srgbClr val="FBD8BF"/>
                      </a:solidFill>
                      <a:prstDash val="solid"/>
                      <a:tailEnd type="none" w="lg" len="med"/>
                    </a:ln>
                    <a:effectLst/>
                  </p:spPr>
                </p:cxnSp>
                <p:cxnSp>
                  <p:nvCxnSpPr>
                    <p:cNvPr id="24" name="Straight Arrow Connector 23">
                      <a:extLst>
                        <a:ext uri="{FF2B5EF4-FFF2-40B4-BE49-F238E27FC236}">
                          <a16:creationId xmlns:a16="http://schemas.microsoft.com/office/drawing/2014/main" id="{CB8D461A-618E-177C-7875-925F5BAB656D}"/>
                        </a:ext>
                      </a:extLst>
                    </p:cNvPr>
                    <p:cNvCxnSpPr>
                      <a:cxnSpLocks/>
                    </p:cNvCxnSpPr>
                    <p:nvPr/>
                  </p:nvCxnSpPr>
                  <p:spPr>
                    <a:xfrm>
                      <a:off x="-542925" y="3083228"/>
                      <a:ext cx="542925" cy="0"/>
                    </a:xfrm>
                    <a:prstGeom prst="straightConnector1">
                      <a:avLst/>
                    </a:prstGeom>
                    <a:noFill/>
                    <a:ln w="25400" cap="flat" cmpd="sng" algn="ctr">
                      <a:solidFill>
                        <a:srgbClr val="FBD8BF"/>
                      </a:solidFill>
                      <a:prstDash val="solid"/>
                      <a:tailEnd type="none" w="lg" len="med"/>
                    </a:ln>
                    <a:effectLst/>
                  </p:spPr>
                </p:cxnSp>
                <p:cxnSp>
                  <p:nvCxnSpPr>
                    <p:cNvPr id="25" name="Straight Arrow Connector 24">
                      <a:extLst>
                        <a:ext uri="{FF2B5EF4-FFF2-40B4-BE49-F238E27FC236}">
                          <a16:creationId xmlns:a16="http://schemas.microsoft.com/office/drawing/2014/main" id="{08086F52-DA38-5CBF-EE1D-28C770DB6D31}"/>
                        </a:ext>
                      </a:extLst>
                    </p:cNvPr>
                    <p:cNvCxnSpPr>
                      <a:cxnSpLocks/>
                    </p:cNvCxnSpPr>
                    <p:nvPr/>
                  </p:nvCxnSpPr>
                  <p:spPr>
                    <a:xfrm>
                      <a:off x="-542926" y="3171240"/>
                      <a:ext cx="542925" cy="0"/>
                    </a:xfrm>
                    <a:prstGeom prst="straightConnector1">
                      <a:avLst/>
                    </a:prstGeom>
                    <a:noFill/>
                    <a:ln w="25400" cap="flat" cmpd="sng" algn="ctr">
                      <a:solidFill>
                        <a:srgbClr val="FBD8BF"/>
                      </a:solidFill>
                      <a:prstDash val="solid"/>
                      <a:tailEnd type="none" w="lg" len="med"/>
                    </a:ln>
                    <a:effectLst/>
                  </p:spPr>
                </p:cxnSp>
                <p:cxnSp>
                  <p:nvCxnSpPr>
                    <p:cNvPr id="26" name="Straight Arrow Connector 25">
                      <a:extLst>
                        <a:ext uri="{FF2B5EF4-FFF2-40B4-BE49-F238E27FC236}">
                          <a16:creationId xmlns:a16="http://schemas.microsoft.com/office/drawing/2014/main" id="{088D579C-E5A9-5A1E-2CD4-CD7CE2B62920}"/>
                        </a:ext>
                      </a:extLst>
                    </p:cNvPr>
                    <p:cNvCxnSpPr>
                      <a:cxnSpLocks/>
                    </p:cNvCxnSpPr>
                    <p:nvPr/>
                  </p:nvCxnSpPr>
                  <p:spPr>
                    <a:xfrm>
                      <a:off x="-535784" y="3252073"/>
                      <a:ext cx="357190" cy="0"/>
                    </a:xfrm>
                    <a:prstGeom prst="straightConnector1">
                      <a:avLst/>
                    </a:prstGeom>
                    <a:noFill/>
                    <a:ln w="25400" cap="flat" cmpd="sng" algn="ctr">
                      <a:solidFill>
                        <a:srgbClr val="FBD8BF"/>
                      </a:solidFill>
                      <a:prstDash val="solid"/>
                      <a:tailEnd type="none" w="lg" len="med"/>
                    </a:ln>
                    <a:effectLst/>
                  </p:spPr>
                </p:cxnSp>
              </p:grpSp>
            </p:grpSp>
          </p:grpSp>
          <p:grpSp>
            <p:nvGrpSpPr>
              <p:cNvPr id="11" name="Group 10">
                <a:extLst>
                  <a:ext uri="{FF2B5EF4-FFF2-40B4-BE49-F238E27FC236}">
                    <a16:creationId xmlns:a16="http://schemas.microsoft.com/office/drawing/2014/main" id="{6633530E-97B1-C8B6-424A-ECCE1F4447B1}"/>
                  </a:ext>
                </a:extLst>
              </p:cNvPr>
              <p:cNvGrpSpPr/>
              <p:nvPr/>
            </p:nvGrpSpPr>
            <p:grpSpPr>
              <a:xfrm>
                <a:off x="3822943" y="3081384"/>
                <a:ext cx="2011680" cy="1120311"/>
                <a:chOff x="3822943" y="3081384"/>
                <a:chExt cx="2011680" cy="1120311"/>
              </a:xfrm>
            </p:grpSpPr>
            <p:sp>
              <p:nvSpPr>
                <p:cNvPr id="15" name="TextBox 14">
                  <a:extLst>
                    <a:ext uri="{FF2B5EF4-FFF2-40B4-BE49-F238E27FC236}">
                      <a16:creationId xmlns:a16="http://schemas.microsoft.com/office/drawing/2014/main" id="{E1753B09-7CFF-0055-9B95-6AE236EB0DB8}"/>
                    </a:ext>
                  </a:extLst>
                </p:cNvPr>
                <p:cNvSpPr txBox="1"/>
                <p:nvPr/>
              </p:nvSpPr>
              <p:spPr>
                <a:xfrm>
                  <a:off x="3822943" y="3982239"/>
                  <a:ext cx="2011680" cy="219456"/>
                </a:xfrm>
                <a:prstGeom prst="rect">
                  <a:avLst/>
                </a:prstGeom>
                <a:noFill/>
              </p:spPr>
              <p:txBody>
                <a:bodyPr wrap="square" lIns="0" tIns="0" rIns="0" bIns="0" rtlCol="0">
                  <a:spAutoFit/>
                </a:bodyPr>
                <a:lstStyle/>
                <a:p>
                  <a:pPr algn="ctr"/>
                  <a:r>
                    <a:rPr lang="en-US" sz="1400" dirty="0"/>
                    <a:t>In-memory performance</a:t>
                  </a:r>
                </a:p>
              </p:txBody>
            </p:sp>
            <p:pic>
              <p:nvPicPr>
                <p:cNvPr id="16" name="Graphic 15">
                  <a:extLst>
                    <a:ext uri="{FF2B5EF4-FFF2-40B4-BE49-F238E27FC236}">
                      <a16:creationId xmlns:a16="http://schemas.microsoft.com/office/drawing/2014/main" id="{EB884765-67BC-2402-3AE1-E8541C3E043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21411" y="3081384"/>
                  <a:ext cx="614745" cy="713232"/>
                </a:xfrm>
                <a:prstGeom prst="rect">
                  <a:avLst/>
                </a:prstGeom>
              </p:spPr>
            </p:pic>
          </p:grpSp>
          <p:grpSp>
            <p:nvGrpSpPr>
              <p:cNvPr id="12" name="Group 11">
                <a:extLst>
                  <a:ext uri="{FF2B5EF4-FFF2-40B4-BE49-F238E27FC236}">
                    <a16:creationId xmlns:a16="http://schemas.microsoft.com/office/drawing/2014/main" id="{5377A6CE-B33F-CA98-4DF7-11FED83E1EC3}"/>
                  </a:ext>
                </a:extLst>
              </p:cNvPr>
              <p:cNvGrpSpPr/>
              <p:nvPr/>
            </p:nvGrpSpPr>
            <p:grpSpPr>
              <a:xfrm>
                <a:off x="3822943" y="4659490"/>
                <a:ext cx="2011680" cy="1034362"/>
                <a:chOff x="3822943" y="4659490"/>
                <a:chExt cx="2011680" cy="1034362"/>
              </a:xfrm>
            </p:grpSpPr>
            <p:pic>
              <p:nvPicPr>
                <p:cNvPr id="13" name="Picture 12">
                  <a:extLst>
                    <a:ext uri="{FF2B5EF4-FFF2-40B4-BE49-F238E27FC236}">
                      <a16:creationId xmlns:a16="http://schemas.microsoft.com/office/drawing/2014/main" id="{6BDC9E4D-CD87-2233-1CF8-DAF928957941}"/>
                    </a:ext>
                  </a:extLst>
                </p:cNvPr>
                <p:cNvPicPr>
                  <a:picLocks noChangeAspect="1"/>
                </p:cNvPicPr>
                <p:nvPr/>
              </p:nvPicPr>
              <p:blipFill rotWithShape="1">
                <a:blip r:embed="rId9"/>
                <a:srcRect l="23492" t="11469" r="37655" b="41158"/>
                <a:stretch/>
              </p:blipFill>
              <p:spPr>
                <a:xfrm>
                  <a:off x="4501604" y="4659490"/>
                  <a:ext cx="654359" cy="713232"/>
                </a:xfrm>
                <a:prstGeom prst="rect">
                  <a:avLst/>
                </a:prstGeom>
              </p:spPr>
            </p:pic>
            <p:sp>
              <p:nvSpPr>
                <p:cNvPr id="14" name="TextBox 13">
                  <a:extLst>
                    <a:ext uri="{FF2B5EF4-FFF2-40B4-BE49-F238E27FC236}">
                      <a16:creationId xmlns:a16="http://schemas.microsoft.com/office/drawing/2014/main" id="{151D1F70-3E93-0F63-A485-7AE330DCB570}"/>
                    </a:ext>
                  </a:extLst>
                </p:cNvPr>
                <p:cNvSpPr txBox="1"/>
                <p:nvPr/>
              </p:nvSpPr>
              <p:spPr>
                <a:xfrm>
                  <a:off x="3822943" y="5478408"/>
                  <a:ext cx="2011680" cy="215444"/>
                </a:xfrm>
                <a:prstGeom prst="rect">
                  <a:avLst/>
                </a:prstGeom>
                <a:noFill/>
              </p:spPr>
              <p:txBody>
                <a:bodyPr wrap="square" lIns="0" tIns="0" rIns="0" bIns="0" rtlCol="0">
                  <a:spAutoFit/>
                </a:bodyPr>
                <a:lstStyle/>
                <a:p>
                  <a:pPr algn="ctr" defTabSz="914363">
                    <a:defRPr/>
                  </a:pPr>
                  <a:r>
                    <a:rPr lang="en-US" sz="1400" dirty="0">
                      <a:ea typeface="Amazon Ember" panose="02000000000000000000" pitchFamily="2" charset="0"/>
                    </a:rPr>
                    <a:t>ACID transactions</a:t>
                  </a:r>
                </a:p>
              </p:txBody>
            </p:sp>
          </p:grpSp>
        </p:grpSp>
      </p:grpSp>
    </p:spTree>
    <p:extLst>
      <p:ext uri="{BB962C8B-B14F-4D97-AF65-F5344CB8AC3E}">
        <p14:creationId xmlns:p14="http://schemas.microsoft.com/office/powerpoint/2010/main" val="2064552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3292-EE24-C86C-6762-30CF741CDF35}"/>
              </a:ext>
            </a:extLst>
          </p:cNvPr>
          <p:cNvSpPr>
            <a:spLocks noGrp="1"/>
          </p:cNvSpPr>
          <p:nvPr>
            <p:ph type="title"/>
          </p:nvPr>
        </p:nvSpPr>
        <p:spPr/>
        <p:txBody>
          <a:bodyPr/>
          <a:lstStyle/>
          <a:p>
            <a:r>
              <a:rPr lang="en-US" dirty="0"/>
              <a:t>Global Tables: multi-region replication</a:t>
            </a:r>
          </a:p>
        </p:txBody>
      </p:sp>
      <p:grpSp>
        <p:nvGrpSpPr>
          <p:cNvPr id="3" name="Group 2">
            <a:extLst>
              <a:ext uri="{FF2B5EF4-FFF2-40B4-BE49-F238E27FC236}">
                <a16:creationId xmlns:a16="http://schemas.microsoft.com/office/drawing/2014/main" id="{E88EE553-2EBD-D899-A85E-278824933528}"/>
              </a:ext>
            </a:extLst>
          </p:cNvPr>
          <p:cNvGrpSpPr/>
          <p:nvPr/>
        </p:nvGrpSpPr>
        <p:grpSpPr>
          <a:xfrm>
            <a:off x="551518" y="1884352"/>
            <a:ext cx="5899936" cy="3572836"/>
            <a:chOff x="551518" y="1951280"/>
            <a:chExt cx="5899936" cy="3572836"/>
          </a:xfrm>
        </p:grpSpPr>
        <p:pic>
          <p:nvPicPr>
            <p:cNvPr id="4" name="Picture 3">
              <a:extLst>
                <a:ext uri="{FF2B5EF4-FFF2-40B4-BE49-F238E27FC236}">
                  <a16:creationId xmlns:a16="http://schemas.microsoft.com/office/drawing/2014/main" id="{C7BCE303-A753-972B-A3A7-A0ADBE26F76E}"/>
                </a:ext>
              </a:extLst>
            </p:cNvPr>
            <p:cNvPicPr>
              <a:picLocks noChangeAspect="1"/>
            </p:cNvPicPr>
            <p:nvPr/>
          </p:nvPicPr>
          <p:blipFill rotWithShape="1">
            <a:blip r:embed="rId3">
              <a:alphaModFix amt="29000"/>
            </a:blip>
            <a:srcRect l="3099"/>
            <a:stretch/>
          </p:blipFill>
          <p:spPr>
            <a:xfrm>
              <a:off x="551518" y="1951280"/>
              <a:ext cx="5899936" cy="3572836"/>
            </a:xfrm>
            <a:prstGeom prst="rect">
              <a:avLst/>
            </a:prstGeom>
            <a:noFill/>
          </p:spPr>
        </p:pic>
        <p:cxnSp>
          <p:nvCxnSpPr>
            <p:cNvPr id="5" name="Straight Connector 4">
              <a:extLst>
                <a:ext uri="{FF2B5EF4-FFF2-40B4-BE49-F238E27FC236}">
                  <a16:creationId xmlns:a16="http://schemas.microsoft.com/office/drawing/2014/main" id="{39CCD5BE-163C-4F99-759E-FAB5A485A81D}"/>
                </a:ext>
              </a:extLst>
            </p:cNvPr>
            <p:cNvCxnSpPr/>
            <p:nvPr/>
          </p:nvCxnSpPr>
          <p:spPr>
            <a:xfrm flipV="1">
              <a:off x="1067879" y="3291493"/>
              <a:ext cx="779411" cy="121004"/>
            </a:xfrm>
            <a:prstGeom prst="line">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cxnSp>
        <p:cxnSp>
          <p:nvCxnSpPr>
            <p:cNvPr id="6" name="Straight Connector 5">
              <a:extLst>
                <a:ext uri="{FF2B5EF4-FFF2-40B4-BE49-F238E27FC236}">
                  <a16:creationId xmlns:a16="http://schemas.microsoft.com/office/drawing/2014/main" id="{4F84F12D-C98E-79C5-046F-26682578DA66}"/>
                </a:ext>
              </a:extLst>
            </p:cNvPr>
            <p:cNvCxnSpPr>
              <a:cxnSpLocks/>
            </p:cNvCxnSpPr>
            <p:nvPr/>
          </p:nvCxnSpPr>
          <p:spPr>
            <a:xfrm>
              <a:off x="1073012" y="3486883"/>
              <a:ext cx="1319898" cy="1221595"/>
            </a:xfrm>
            <a:prstGeom prst="line">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cxnSp>
        <p:cxnSp>
          <p:nvCxnSpPr>
            <p:cNvPr id="7" name="Straight Connector 6">
              <a:extLst>
                <a:ext uri="{FF2B5EF4-FFF2-40B4-BE49-F238E27FC236}">
                  <a16:creationId xmlns:a16="http://schemas.microsoft.com/office/drawing/2014/main" id="{ECF19B9B-9E26-2E7F-617E-BD4034569355}"/>
                </a:ext>
              </a:extLst>
            </p:cNvPr>
            <p:cNvCxnSpPr>
              <a:cxnSpLocks/>
            </p:cNvCxnSpPr>
            <p:nvPr/>
          </p:nvCxnSpPr>
          <p:spPr>
            <a:xfrm>
              <a:off x="1116802" y="3471936"/>
              <a:ext cx="2954782" cy="390382"/>
            </a:xfrm>
            <a:prstGeom prst="line">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cxnSp>
        <p:cxnSp>
          <p:nvCxnSpPr>
            <p:cNvPr id="8" name="Straight Connector 7">
              <a:extLst>
                <a:ext uri="{FF2B5EF4-FFF2-40B4-BE49-F238E27FC236}">
                  <a16:creationId xmlns:a16="http://schemas.microsoft.com/office/drawing/2014/main" id="{17020EA7-97AA-C3E3-961F-C4637730E972}"/>
                </a:ext>
              </a:extLst>
            </p:cNvPr>
            <p:cNvCxnSpPr>
              <a:cxnSpLocks/>
            </p:cNvCxnSpPr>
            <p:nvPr/>
          </p:nvCxnSpPr>
          <p:spPr>
            <a:xfrm>
              <a:off x="3362163" y="3261973"/>
              <a:ext cx="723067" cy="545753"/>
            </a:xfrm>
            <a:prstGeom prst="line">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cxnSp>
        <p:cxnSp>
          <p:nvCxnSpPr>
            <p:cNvPr id="9" name="Straight Connector 8">
              <a:extLst>
                <a:ext uri="{FF2B5EF4-FFF2-40B4-BE49-F238E27FC236}">
                  <a16:creationId xmlns:a16="http://schemas.microsoft.com/office/drawing/2014/main" id="{435375AD-C896-79B3-E183-6FAA8134D401}"/>
                </a:ext>
              </a:extLst>
            </p:cNvPr>
            <p:cNvCxnSpPr>
              <a:cxnSpLocks/>
            </p:cNvCxnSpPr>
            <p:nvPr/>
          </p:nvCxnSpPr>
          <p:spPr>
            <a:xfrm>
              <a:off x="3662386" y="3131703"/>
              <a:ext cx="472887" cy="621433"/>
            </a:xfrm>
            <a:prstGeom prst="line">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cxnSp>
        <p:cxnSp>
          <p:nvCxnSpPr>
            <p:cNvPr id="10" name="Straight Connector 9">
              <a:extLst>
                <a:ext uri="{FF2B5EF4-FFF2-40B4-BE49-F238E27FC236}">
                  <a16:creationId xmlns:a16="http://schemas.microsoft.com/office/drawing/2014/main" id="{447B4A1F-2088-6157-EE0C-E49619DD34AB}"/>
                </a:ext>
              </a:extLst>
            </p:cNvPr>
            <p:cNvCxnSpPr/>
            <p:nvPr/>
          </p:nvCxnSpPr>
          <p:spPr>
            <a:xfrm>
              <a:off x="3712444" y="3053046"/>
              <a:ext cx="1582836" cy="366895"/>
            </a:xfrm>
            <a:prstGeom prst="line">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cxnSp>
        <p:cxnSp>
          <p:nvCxnSpPr>
            <p:cNvPr id="11" name="Straight Connector 10">
              <a:extLst>
                <a:ext uri="{FF2B5EF4-FFF2-40B4-BE49-F238E27FC236}">
                  <a16:creationId xmlns:a16="http://schemas.microsoft.com/office/drawing/2014/main" id="{D1DF4E8F-AB43-E875-EFE0-B3B8E520E9D7}"/>
                </a:ext>
              </a:extLst>
            </p:cNvPr>
            <p:cNvCxnSpPr>
              <a:cxnSpLocks/>
            </p:cNvCxnSpPr>
            <p:nvPr/>
          </p:nvCxnSpPr>
          <p:spPr>
            <a:xfrm flipV="1">
              <a:off x="2142030" y="3175379"/>
              <a:ext cx="1001505" cy="116825"/>
            </a:xfrm>
            <a:prstGeom prst="line">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cxnSp>
        <p:cxnSp>
          <p:nvCxnSpPr>
            <p:cNvPr id="12" name="Straight Connector 11">
              <a:extLst>
                <a:ext uri="{FF2B5EF4-FFF2-40B4-BE49-F238E27FC236}">
                  <a16:creationId xmlns:a16="http://schemas.microsoft.com/office/drawing/2014/main" id="{2BC5AFC4-C7AD-2CC5-4F58-0772D0DB5349}"/>
                </a:ext>
              </a:extLst>
            </p:cNvPr>
            <p:cNvCxnSpPr>
              <a:cxnSpLocks/>
            </p:cNvCxnSpPr>
            <p:nvPr/>
          </p:nvCxnSpPr>
          <p:spPr>
            <a:xfrm flipV="1">
              <a:off x="2497541" y="4094329"/>
              <a:ext cx="2119952" cy="641447"/>
            </a:xfrm>
            <a:prstGeom prst="line">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cxnSp>
        <p:cxnSp>
          <p:nvCxnSpPr>
            <p:cNvPr id="13" name="Straight Connector 12">
              <a:extLst>
                <a:ext uri="{FF2B5EF4-FFF2-40B4-BE49-F238E27FC236}">
                  <a16:creationId xmlns:a16="http://schemas.microsoft.com/office/drawing/2014/main" id="{CBE660C3-802F-1BF2-E99B-921577BC39E7}"/>
                </a:ext>
              </a:extLst>
            </p:cNvPr>
            <p:cNvCxnSpPr>
              <a:cxnSpLocks/>
            </p:cNvCxnSpPr>
            <p:nvPr/>
          </p:nvCxnSpPr>
          <p:spPr>
            <a:xfrm>
              <a:off x="3712443" y="3085927"/>
              <a:ext cx="936895" cy="885572"/>
            </a:xfrm>
            <a:prstGeom prst="line">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cxnSp>
        <p:cxnSp>
          <p:nvCxnSpPr>
            <p:cNvPr id="14" name="Straight Connector 13">
              <a:extLst>
                <a:ext uri="{FF2B5EF4-FFF2-40B4-BE49-F238E27FC236}">
                  <a16:creationId xmlns:a16="http://schemas.microsoft.com/office/drawing/2014/main" id="{F5887D80-ADE9-85E3-1198-7569FC4155BB}"/>
                </a:ext>
              </a:extLst>
            </p:cNvPr>
            <p:cNvCxnSpPr>
              <a:cxnSpLocks/>
            </p:cNvCxnSpPr>
            <p:nvPr/>
          </p:nvCxnSpPr>
          <p:spPr>
            <a:xfrm flipH="1">
              <a:off x="5308979" y="3565786"/>
              <a:ext cx="49302" cy="728711"/>
            </a:xfrm>
            <a:prstGeom prst="line">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cxnSp>
        <p:cxnSp>
          <p:nvCxnSpPr>
            <p:cNvPr id="15" name="Straight Connector 14">
              <a:extLst>
                <a:ext uri="{FF2B5EF4-FFF2-40B4-BE49-F238E27FC236}">
                  <a16:creationId xmlns:a16="http://schemas.microsoft.com/office/drawing/2014/main" id="{BF183339-43DD-0BD5-C719-D3FA4F7BB26C}"/>
                </a:ext>
              </a:extLst>
            </p:cNvPr>
            <p:cNvCxnSpPr/>
            <p:nvPr/>
          </p:nvCxnSpPr>
          <p:spPr>
            <a:xfrm>
              <a:off x="5482490" y="3510958"/>
              <a:ext cx="513908" cy="1368242"/>
            </a:xfrm>
            <a:prstGeom prst="line">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cxnSp>
        <p:cxnSp>
          <p:nvCxnSpPr>
            <p:cNvPr id="16" name="Straight Connector 15">
              <a:extLst>
                <a:ext uri="{FF2B5EF4-FFF2-40B4-BE49-F238E27FC236}">
                  <a16:creationId xmlns:a16="http://schemas.microsoft.com/office/drawing/2014/main" id="{56439F8E-4F03-8545-6DC1-3316ECAB555B}"/>
                </a:ext>
              </a:extLst>
            </p:cNvPr>
            <p:cNvCxnSpPr>
              <a:cxnSpLocks/>
            </p:cNvCxnSpPr>
            <p:nvPr/>
          </p:nvCxnSpPr>
          <p:spPr>
            <a:xfrm>
              <a:off x="2502090" y="4767619"/>
              <a:ext cx="3360138" cy="263156"/>
            </a:xfrm>
            <a:prstGeom prst="line">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cxnSp>
        <p:cxnSp>
          <p:nvCxnSpPr>
            <p:cNvPr id="17" name="Straight Connector 16">
              <a:extLst>
                <a:ext uri="{FF2B5EF4-FFF2-40B4-BE49-F238E27FC236}">
                  <a16:creationId xmlns:a16="http://schemas.microsoft.com/office/drawing/2014/main" id="{7350A38F-D78E-F5A7-00FD-C64633FB1D45}"/>
                </a:ext>
              </a:extLst>
            </p:cNvPr>
            <p:cNvCxnSpPr>
              <a:cxnSpLocks/>
            </p:cNvCxnSpPr>
            <p:nvPr/>
          </p:nvCxnSpPr>
          <p:spPr>
            <a:xfrm>
              <a:off x="4740324" y="4107977"/>
              <a:ext cx="532263" cy="245660"/>
            </a:xfrm>
            <a:prstGeom prst="line">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cxnSp>
        <p:cxnSp>
          <p:nvCxnSpPr>
            <p:cNvPr id="18" name="Straight Connector 17">
              <a:extLst>
                <a:ext uri="{FF2B5EF4-FFF2-40B4-BE49-F238E27FC236}">
                  <a16:creationId xmlns:a16="http://schemas.microsoft.com/office/drawing/2014/main" id="{917EC9C9-EAEA-D22E-4C15-5014C9A17C68}"/>
                </a:ext>
              </a:extLst>
            </p:cNvPr>
            <p:cNvCxnSpPr>
              <a:cxnSpLocks/>
            </p:cNvCxnSpPr>
            <p:nvPr/>
          </p:nvCxnSpPr>
          <p:spPr>
            <a:xfrm>
              <a:off x="5322628" y="4371834"/>
              <a:ext cx="575975" cy="544765"/>
            </a:xfrm>
            <a:prstGeom prst="line">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cxnSp>
        <p:cxnSp>
          <p:nvCxnSpPr>
            <p:cNvPr id="19" name="Straight Connector 18">
              <a:extLst>
                <a:ext uri="{FF2B5EF4-FFF2-40B4-BE49-F238E27FC236}">
                  <a16:creationId xmlns:a16="http://schemas.microsoft.com/office/drawing/2014/main" id="{B38A90FE-7C01-4DC3-839B-9037F73F4D05}"/>
                </a:ext>
              </a:extLst>
            </p:cNvPr>
            <p:cNvCxnSpPr>
              <a:cxnSpLocks/>
              <a:endCxn id="74" idx="3"/>
            </p:cNvCxnSpPr>
            <p:nvPr/>
          </p:nvCxnSpPr>
          <p:spPr>
            <a:xfrm flipV="1">
              <a:off x="2497541" y="3924871"/>
              <a:ext cx="1574831" cy="760864"/>
            </a:xfrm>
            <a:prstGeom prst="line">
              <a:avLst/>
            </a:prstGeom>
            <a:noFill/>
            <a:ln w="12700" cap="flat">
              <a:solidFill>
                <a:schemeClr val="tx1"/>
              </a:solidFill>
              <a:prstDash val="solid"/>
              <a:round/>
            </a:ln>
            <a:effectLst/>
            <a:sp3d/>
          </p:spPr>
          <p:style>
            <a:lnRef idx="0">
              <a:scrgbClr r="0" g="0" b="0"/>
            </a:lnRef>
            <a:fillRef idx="0">
              <a:scrgbClr r="0" g="0" b="0"/>
            </a:fillRef>
            <a:effectRef idx="0">
              <a:scrgbClr r="0" g="0" b="0"/>
            </a:effectRef>
            <a:fontRef idx="none"/>
          </p:style>
        </p:cxnSp>
        <p:grpSp>
          <p:nvGrpSpPr>
            <p:cNvPr id="20" name="Group 19">
              <a:extLst>
                <a:ext uri="{FF2B5EF4-FFF2-40B4-BE49-F238E27FC236}">
                  <a16:creationId xmlns:a16="http://schemas.microsoft.com/office/drawing/2014/main" id="{D1E5EADB-CA41-D4D7-C10D-E3402E999F2C}"/>
                </a:ext>
              </a:extLst>
            </p:cNvPr>
            <p:cNvGrpSpPr/>
            <p:nvPr/>
          </p:nvGrpSpPr>
          <p:grpSpPr>
            <a:xfrm>
              <a:off x="859599" y="3195352"/>
              <a:ext cx="189756" cy="218325"/>
              <a:chOff x="786472" y="4572218"/>
              <a:chExt cx="459449" cy="528625"/>
            </a:xfrm>
            <a:solidFill>
              <a:srgbClr val="FBD8BF"/>
            </a:solidFill>
          </p:grpSpPr>
          <p:sp>
            <p:nvSpPr>
              <p:cNvPr id="102" name="Freeform 33">
                <a:extLst>
                  <a:ext uri="{FF2B5EF4-FFF2-40B4-BE49-F238E27FC236}">
                    <a16:creationId xmlns:a16="http://schemas.microsoft.com/office/drawing/2014/main" id="{38C320FC-A434-9FF2-8DBE-210B95CCFE99}"/>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103" name="Oval 30">
                <a:extLst>
                  <a:ext uri="{FF2B5EF4-FFF2-40B4-BE49-F238E27FC236}">
                    <a16:creationId xmlns:a16="http://schemas.microsoft.com/office/drawing/2014/main" id="{EDBE5959-4877-ED03-36C1-CA31A78F334E}"/>
                  </a:ext>
                </a:extLst>
              </p:cNvPr>
              <p:cNvSpPr>
                <a:spLocks noChangeArrowheads="1"/>
              </p:cNvSpPr>
              <p:nvPr/>
            </p:nvSpPr>
            <p:spPr bwMode="auto">
              <a:xfrm>
                <a:off x="786472" y="4572218"/>
                <a:ext cx="459449" cy="139898"/>
              </a:xfrm>
              <a:prstGeom prst="ellipse">
                <a:avLst/>
              </a:pr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104" name="Freeform 31">
                <a:extLst>
                  <a:ext uri="{FF2B5EF4-FFF2-40B4-BE49-F238E27FC236}">
                    <a16:creationId xmlns:a16="http://schemas.microsoft.com/office/drawing/2014/main" id="{8B1CF87A-884B-5525-9AD0-122426C4856A}"/>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105" name="Freeform 32">
                <a:extLst>
                  <a:ext uri="{FF2B5EF4-FFF2-40B4-BE49-F238E27FC236}">
                    <a16:creationId xmlns:a16="http://schemas.microsoft.com/office/drawing/2014/main" id="{E7DD4392-6C65-9E37-1BA1-C7250D5F6B4A}"/>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grpSp>
        <p:grpSp>
          <p:nvGrpSpPr>
            <p:cNvPr id="21" name="Group 20">
              <a:extLst>
                <a:ext uri="{FF2B5EF4-FFF2-40B4-BE49-F238E27FC236}">
                  <a16:creationId xmlns:a16="http://schemas.microsoft.com/office/drawing/2014/main" id="{1C3D4536-7D96-DB8F-8B53-DB0DB3B5B63C}"/>
                </a:ext>
              </a:extLst>
            </p:cNvPr>
            <p:cNvGrpSpPr/>
            <p:nvPr/>
          </p:nvGrpSpPr>
          <p:grpSpPr>
            <a:xfrm>
              <a:off x="1019384" y="3170476"/>
              <a:ext cx="189756" cy="218325"/>
              <a:chOff x="786472" y="4572218"/>
              <a:chExt cx="459449" cy="528625"/>
            </a:xfrm>
            <a:solidFill>
              <a:srgbClr val="FBD8BF"/>
            </a:solidFill>
          </p:grpSpPr>
          <p:sp>
            <p:nvSpPr>
              <p:cNvPr id="98" name="Freeform 33">
                <a:extLst>
                  <a:ext uri="{FF2B5EF4-FFF2-40B4-BE49-F238E27FC236}">
                    <a16:creationId xmlns:a16="http://schemas.microsoft.com/office/drawing/2014/main" id="{A6497D66-C259-8FC5-5E66-DE39E1596691}"/>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99" name="Oval 30">
                <a:extLst>
                  <a:ext uri="{FF2B5EF4-FFF2-40B4-BE49-F238E27FC236}">
                    <a16:creationId xmlns:a16="http://schemas.microsoft.com/office/drawing/2014/main" id="{6665BA9C-CEE2-3D90-B6A2-B496907DD289}"/>
                  </a:ext>
                </a:extLst>
              </p:cNvPr>
              <p:cNvSpPr>
                <a:spLocks noChangeArrowheads="1"/>
              </p:cNvSpPr>
              <p:nvPr/>
            </p:nvSpPr>
            <p:spPr bwMode="auto">
              <a:xfrm>
                <a:off x="786472" y="4572218"/>
                <a:ext cx="459449" cy="139898"/>
              </a:xfrm>
              <a:prstGeom prst="ellipse">
                <a:avLst/>
              </a:pr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100" name="Freeform 31">
                <a:extLst>
                  <a:ext uri="{FF2B5EF4-FFF2-40B4-BE49-F238E27FC236}">
                    <a16:creationId xmlns:a16="http://schemas.microsoft.com/office/drawing/2014/main" id="{8A436041-2E7B-0B64-19DA-86CADE9E4084}"/>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101" name="Freeform 32">
                <a:extLst>
                  <a:ext uri="{FF2B5EF4-FFF2-40B4-BE49-F238E27FC236}">
                    <a16:creationId xmlns:a16="http://schemas.microsoft.com/office/drawing/2014/main" id="{2BF8647E-981E-A8CC-B39F-E7AEB44EF1AC}"/>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grpSp>
        <p:grpSp>
          <p:nvGrpSpPr>
            <p:cNvPr id="22" name="Group 21">
              <a:extLst>
                <a:ext uri="{FF2B5EF4-FFF2-40B4-BE49-F238E27FC236}">
                  <a16:creationId xmlns:a16="http://schemas.microsoft.com/office/drawing/2014/main" id="{7B38A83A-A633-063F-846A-72303D744D77}"/>
                </a:ext>
              </a:extLst>
            </p:cNvPr>
            <p:cNvGrpSpPr/>
            <p:nvPr/>
          </p:nvGrpSpPr>
          <p:grpSpPr>
            <a:xfrm>
              <a:off x="915384" y="3306476"/>
              <a:ext cx="189756" cy="218325"/>
              <a:chOff x="786472" y="4572218"/>
              <a:chExt cx="459449" cy="528625"/>
            </a:xfrm>
            <a:solidFill>
              <a:srgbClr val="FBD8BF"/>
            </a:solidFill>
          </p:grpSpPr>
          <p:sp>
            <p:nvSpPr>
              <p:cNvPr id="94" name="Freeform 33">
                <a:extLst>
                  <a:ext uri="{FF2B5EF4-FFF2-40B4-BE49-F238E27FC236}">
                    <a16:creationId xmlns:a16="http://schemas.microsoft.com/office/drawing/2014/main" id="{5F55BA9F-B5FF-8BB1-75CE-6539105A7270}"/>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95" name="Oval 30">
                <a:extLst>
                  <a:ext uri="{FF2B5EF4-FFF2-40B4-BE49-F238E27FC236}">
                    <a16:creationId xmlns:a16="http://schemas.microsoft.com/office/drawing/2014/main" id="{642E6A3E-BBCE-199C-E114-AD79A4CB5D6D}"/>
                  </a:ext>
                </a:extLst>
              </p:cNvPr>
              <p:cNvSpPr>
                <a:spLocks noChangeArrowheads="1"/>
              </p:cNvSpPr>
              <p:nvPr/>
            </p:nvSpPr>
            <p:spPr bwMode="auto">
              <a:xfrm>
                <a:off x="786472" y="4572218"/>
                <a:ext cx="459449" cy="139898"/>
              </a:xfrm>
              <a:prstGeom prst="ellipse">
                <a:avLst/>
              </a:pr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96" name="Freeform 31">
                <a:extLst>
                  <a:ext uri="{FF2B5EF4-FFF2-40B4-BE49-F238E27FC236}">
                    <a16:creationId xmlns:a16="http://schemas.microsoft.com/office/drawing/2014/main" id="{6DFA898B-7F8F-FB34-8599-A8A89EB01FBF}"/>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97" name="Freeform 32">
                <a:extLst>
                  <a:ext uri="{FF2B5EF4-FFF2-40B4-BE49-F238E27FC236}">
                    <a16:creationId xmlns:a16="http://schemas.microsoft.com/office/drawing/2014/main" id="{A5469A75-6B7A-0466-BF09-7587AA27918F}"/>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grpSp>
        <p:grpSp>
          <p:nvGrpSpPr>
            <p:cNvPr id="23" name="Group 22">
              <a:extLst>
                <a:ext uri="{FF2B5EF4-FFF2-40B4-BE49-F238E27FC236}">
                  <a16:creationId xmlns:a16="http://schemas.microsoft.com/office/drawing/2014/main" id="{249D1F70-D6D2-9DA4-DDE9-F5602B1434D4}"/>
                </a:ext>
              </a:extLst>
            </p:cNvPr>
            <p:cNvGrpSpPr/>
            <p:nvPr/>
          </p:nvGrpSpPr>
          <p:grpSpPr>
            <a:xfrm>
              <a:off x="1849820" y="3139245"/>
              <a:ext cx="189756" cy="218325"/>
              <a:chOff x="786472" y="4572218"/>
              <a:chExt cx="459449" cy="528625"/>
            </a:xfrm>
            <a:solidFill>
              <a:srgbClr val="FBD8BF"/>
            </a:solidFill>
          </p:grpSpPr>
          <p:sp>
            <p:nvSpPr>
              <p:cNvPr id="90" name="Freeform 33">
                <a:extLst>
                  <a:ext uri="{FF2B5EF4-FFF2-40B4-BE49-F238E27FC236}">
                    <a16:creationId xmlns:a16="http://schemas.microsoft.com/office/drawing/2014/main" id="{40F21D25-7B43-B454-FAEF-955374445120}"/>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91" name="Oval 30">
                <a:extLst>
                  <a:ext uri="{FF2B5EF4-FFF2-40B4-BE49-F238E27FC236}">
                    <a16:creationId xmlns:a16="http://schemas.microsoft.com/office/drawing/2014/main" id="{0B1F9305-86AE-CC8D-EA9C-04ECB9EBB94A}"/>
                  </a:ext>
                </a:extLst>
              </p:cNvPr>
              <p:cNvSpPr>
                <a:spLocks noChangeArrowheads="1"/>
              </p:cNvSpPr>
              <p:nvPr/>
            </p:nvSpPr>
            <p:spPr bwMode="auto">
              <a:xfrm>
                <a:off x="786472" y="4572218"/>
                <a:ext cx="459449" cy="139898"/>
              </a:xfrm>
              <a:prstGeom prst="ellipse">
                <a:avLst/>
              </a:pr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92" name="Freeform 31">
                <a:extLst>
                  <a:ext uri="{FF2B5EF4-FFF2-40B4-BE49-F238E27FC236}">
                    <a16:creationId xmlns:a16="http://schemas.microsoft.com/office/drawing/2014/main" id="{5322A327-B33C-D1EB-DB11-99D3AEBBB479}"/>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93" name="Freeform 32">
                <a:extLst>
                  <a:ext uri="{FF2B5EF4-FFF2-40B4-BE49-F238E27FC236}">
                    <a16:creationId xmlns:a16="http://schemas.microsoft.com/office/drawing/2014/main" id="{A9319BE7-5154-2C9F-A497-BACE66939164}"/>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grpSp>
        <p:grpSp>
          <p:nvGrpSpPr>
            <p:cNvPr id="24" name="Group 23">
              <a:extLst>
                <a:ext uri="{FF2B5EF4-FFF2-40B4-BE49-F238E27FC236}">
                  <a16:creationId xmlns:a16="http://schemas.microsoft.com/office/drawing/2014/main" id="{CCAB2676-2A57-A59A-E325-3252B0FFC7AC}"/>
                </a:ext>
              </a:extLst>
            </p:cNvPr>
            <p:cNvGrpSpPr/>
            <p:nvPr/>
          </p:nvGrpSpPr>
          <p:grpSpPr>
            <a:xfrm>
              <a:off x="2009605" y="3114369"/>
              <a:ext cx="189756" cy="218325"/>
              <a:chOff x="786472" y="4572218"/>
              <a:chExt cx="459449" cy="528625"/>
            </a:xfrm>
            <a:solidFill>
              <a:srgbClr val="FBD8BF"/>
            </a:solidFill>
          </p:grpSpPr>
          <p:sp>
            <p:nvSpPr>
              <p:cNvPr id="86" name="Freeform 33">
                <a:extLst>
                  <a:ext uri="{FF2B5EF4-FFF2-40B4-BE49-F238E27FC236}">
                    <a16:creationId xmlns:a16="http://schemas.microsoft.com/office/drawing/2014/main" id="{194F6E7F-6293-5FD9-306E-D4C84048EA07}"/>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87" name="Oval 30">
                <a:extLst>
                  <a:ext uri="{FF2B5EF4-FFF2-40B4-BE49-F238E27FC236}">
                    <a16:creationId xmlns:a16="http://schemas.microsoft.com/office/drawing/2014/main" id="{2F6D68DD-BCBF-0207-BF8A-6FAD3CC3FB2D}"/>
                  </a:ext>
                </a:extLst>
              </p:cNvPr>
              <p:cNvSpPr>
                <a:spLocks noChangeArrowheads="1"/>
              </p:cNvSpPr>
              <p:nvPr/>
            </p:nvSpPr>
            <p:spPr bwMode="auto">
              <a:xfrm>
                <a:off x="786472" y="4572218"/>
                <a:ext cx="459449" cy="139898"/>
              </a:xfrm>
              <a:prstGeom prst="ellipse">
                <a:avLst/>
              </a:pr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88" name="Freeform 31">
                <a:extLst>
                  <a:ext uri="{FF2B5EF4-FFF2-40B4-BE49-F238E27FC236}">
                    <a16:creationId xmlns:a16="http://schemas.microsoft.com/office/drawing/2014/main" id="{B6FA6C16-64C3-5AC6-3630-14D46A1D39BB}"/>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89" name="Freeform 32">
                <a:extLst>
                  <a:ext uri="{FF2B5EF4-FFF2-40B4-BE49-F238E27FC236}">
                    <a16:creationId xmlns:a16="http://schemas.microsoft.com/office/drawing/2014/main" id="{2C19D0CE-1E0B-9118-C178-46B83EAEBAB8}"/>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grpSp>
        <p:grpSp>
          <p:nvGrpSpPr>
            <p:cNvPr id="25" name="Group 24">
              <a:extLst>
                <a:ext uri="{FF2B5EF4-FFF2-40B4-BE49-F238E27FC236}">
                  <a16:creationId xmlns:a16="http://schemas.microsoft.com/office/drawing/2014/main" id="{E24E606D-25CF-87C2-6E82-44C1B789EE83}"/>
                </a:ext>
              </a:extLst>
            </p:cNvPr>
            <p:cNvGrpSpPr/>
            <p:nvPr/>
          </p:nvGrpSpPr>
          <p:grpSpPr>
            <a:xfrm>
              <a:off x="1905605" y="3250369"/>
              <a:ext cx="189756" cy="218325"/>
              <a:chOff x="786472" y="4572218"/>
              <a:chExt cx="459449" cy="528625"/>
            </a:xfrm>
            <a:solidFill>
              <a:srgbClr val="FBD8BF"/>
            </a:solidFill>
          </p:grpSpPr>
          <p:sp>
            <p:nvSpPr>
              <p:cNvPr id="82" name="Freeform 33">
                <a:extLst>
                  <a:ext uri="{FF2B5EF4-FFF2-40B4-BE49-F238E27FC236}">
                    <a16:creationId xmlns:a16="http://schemas.microsoft.com/office/drawing/2014/main" id="{10E4BE8F-2B4E-D8BA-2165-BF772690F760}"/>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83" name="Oval 30">
                <a:extLst>
                  <a:ext uri="{FF2B5EF4-FFF2-40B4-BE49-F238E27FC236}">
                    <a16:creationId xmlns:a16="http://schemas.microsoft.com/office/drawing/2014/main" id="{BF2C679B-A8FD-9F69-A2CD-6562014B9E47}"/>
                  </a:ext>
                </a:extLst>
              </p:cNvPr>
              <p:cNvSpPr>
                <a:spLocks noChangeArrowheads="1"/>
              </p:cNvSpPr>
              <p:nvPr/>
            </p:nvSpPr>
            <p:spPr bwMode="auto">
              <a:xfrm>
                <a:off x="786472" y="4572218"/>
                <a:ext cx="459449" cy="139898"/>
              </a:xfrm>
              <a:prstGeom prst="ellipse">
                <a:avLst/>
              </a:pr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84" name="Freeform 31">
                <a:extLst>
                  <a:ext uri="{FF2B5EF4-FFF2-40B4-BE49-F238E27FC236}">
                    <a16:creationId xmlns:a16="http://schemas.microsoft.com/office/drawing/2014/main" id="{707F9FCC-EB28-FD27-F15F-841D1BBD9A19}"/>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85" name="Freeform 32">
                <a:extLst>
                  <a:ext uri="{FF2B5EF4-FFF2-40B4-BE49-F238E27FC236}">
                    <a16:creationId xmlns:a16="http://schemas.microsoft.com/office/drawing/2014/main" id="{960416CA-83DC-B425-6E1F-591E0295D2E4}"/>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grpSp>
        <p:grpSp>
          <p:nvGrpSpPr>
            <p:cNvPr id="26" name="Group 25">
              <a:extLst>
                <a:ext uri="{FF2B5EF4-FFF2-40B4-BE49-F238E27FC236}">
                  <a16:creationId xmlns:a16="http://schemas.microsoft.com/office/drawing/2014/main" id="{39FD1DC2-DB75-BB5E-74E6-27A858B735C2}"/>
                </a:ext>
              </a:extLst>
            </p:cNvPr>
            <p:cNvGrpSpPr/>
            <p:nvPr/>
          </p:nvGrpSpPr>
          <p:grpSpPr>
            <a:xfrm>
              <a:off x="2337784" y="4596946"/>
              <a:ext cx="189756" cy="218325"/>
              <a:chOff x="786472" y="4572218"/>
              <a:chExt cx="459449" cy="528625"/>
            </a:xfrm>
            <a:solidFill>
              <a:srgbClr val="FBD8BF"/>
            </a:solidFill>
          </p:grpSpPr>
          <p:sp>
            <p:nvSpPr>
              <p:cNvPr id="78" name="Freeform 33">
                <a:extLst>
                  <a:ext uri="{FF2B5EF4-FFF2-40B4-BE49-F238E27FC236}">
                    <a16:creationId xmlns:a16="http://schemas.microsoft.com/office/drawing/2014/main" id="{72B26764-4433-7A04-B254-FDBC933D6BA4}"/>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79" name="Oval 30">
                <a:extLst>
                  <a:ext uri="{FF2B5EF4-FFF2-40B4-BE49-F238E27FC236}">
                    <a16:creationId xmlns:a16="http://schemas.microsoft.com/office/drawing/2014/main" id="{5265E2A2-8E9A-5042-F681-1A67150D16BE}"/>
                  </a:ext>
                </a:extLst>
              </p:cNvPr>
              <p:cNvSpPr>
                <a:spLocks noChangeArrowheads="1"/>
              </p:cNvSpPr>
              <p:nvPr/>
            </p:nvSpPr>
            <p:spPr bwMode="auto">
              <a:xfrm>
                <a:off x="786472" y="4572218"/>
                <a:ext cx="459449" cy="139898"/>
              </a:xfrm>
              <a:prstGeom prst="ellipse">
                <a:avLst/>
              </a:pr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80" name="Freeform 31">
                <a:extLst>
                  <a:ext uri="{FF2B5EF4-FFF2-40B4-BE49-F238E27FC236}">
                    <a16:creationId xmlns:a16="http://schemas.microsoft.com/office/drawing/2014/main" id="{DD29DCC4-F621-C561-F8AC-E26D7E7C476D}"/>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81" name="Freeform 32">
                <a:extLst>
                  <a:ext uri="{FF2B5EF4-FFF2-40B4-BE49-F238E27FC236}">
                    <a16:creationId xmlns:a16="http://schemas.microsoft.com/office/drawing/2014/main" id="{29A78705-B83E-1CF0-453E-7DF7076A4DDC}"/>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grpSp>
        <p:grpSp>
          <p:nvGrpSpPr>
            <p:cNvPr id="27" name="Group 26">
              <a:extLst>
                <a:ext uri="{FF2B5EF4-FFF2-40B4-BE49-F238E27FC236}">
                  <a16:creationId xmlns:a16="http://schemas.microsoft.com/office/drawing/2014/main" id="{5EF10D40-E8E8-FACE-8C0B-058B31A24162}"/>
                </a:ext>
              </a:extLst>
            </p:cNvPr>
            <p:cNvGrpSpPr/>
            <p:nvPr/>
          </p:nvGrpSpPr>
          <p:grpSpPr>
            <a:xfrm>
              <a:off x="4072372" y="3735501"/>
              <a:ext cx="189756" cy="218325"/>
              <a:chOff x="786472" y="4572218"/>
              <a:chExt cx="459449" cy="528625"/>
            </a:xfrm>
            <a:solidFill>
              <a:srgbClr val="FBD8BF"/>
            </a:solidFill>
          </p:grpSpPr>
          <p:sp>
            <p:nvSpPr>
              <p:cNvPr id="74" name="Freeform 33">
                <a:extLst>
                  <a:ext uri="{FF2B5EF4-FFF2-40B4-BE49-F238E27FC236}">
                    <a16:creationId xmlns:a16="http://schemas.microsoft.com/office/drawing/2014/main" id="{A7099729-5C8E-C4F7-6BBB-CDC333D0EEF4}"/>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75" name="Oval 30">
                <a:extLst>
                  <a:ext uri="{FF2B5EF4-FFF2-40B4-BE49-F238E27FC236}">
                    <a16:creationId xmlns:a16="http://schemas.microsoft.com/office/drawing/2014/main" id="{0927050A-7C5D-B207-E292-207EC5906FD4}"/>
                  </a:ext>
                </a:extLst>
              </p:cNvPr>
              <p:cNvSpPr>
                <a:spLocks noChangeArrowheads="1"/>
              </p:cNvSpPr>
              <p:nvPr/>
            </p:nvSpPr>
            <p:spPr bwMode="auto">
              <a:xfrm>
                <a:off x="786472" y="4572218"/>
                <a:ext cx="459449" cy="139898"/>
              </a:xfrm>
              <a:prstGeom prst="ellipse">
                <a:avLst/>
              </a:pr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76" name="Freeform 31">
                <a:extLst>
                  <a:ext uri="{FF2B5EF4-FFF2-40B4-BE49-F238E27FC236}">
                    <a16:creationId xmlns:a16="http://schemas.microsoft.com/office/drawing/2014/main" id="{0CE18036-802C-811B-071C-5E14A9707AF1}"/>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77" name="Freeform 32">
                <a:extLst>
                  <a:ext uri="{FF2B5EF4-FFF2-40B4-BE49-F238E27FC236}">
                    <a16:creationId xmlns:a16="http://schemas.microsoft.com/office/drawing/2014/main" id="{982D62B4-F3B4-753C-27A2-20A23864EBD9}"/>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grpSp>
        <p:grpSp>
          <p:nvGrpSpPr>
            <p:cNvPr id="28" name="Group 27">
              <a:extLst>
                <a:ext uri="{FF2B5EF4-FFF2-40B4-BE49-F238E27FC236}">
                  <a16:creationId xmlns:a16="http://schemas.microsoft.com/office/drawing/2014/main" id="{3920AAC7-C151-F441-E9E9-68D820A5A56E}"/>
                </a:ext>
              </a:extLst>
            </p:cNvPr>
            <p:cNvGrpSpPr/>
            <p:nvPr/>
          </p:nvGrpSpPr>
          <p:grpSpPr>
            <a:xfrm>
              <a:off x="3344253" y="3201616"/>
              <a:ext cx="189756" cy="218325"/>
              <a:chOff x="786472" y="4572218"/>
              <a:chExt cx="459449" cy="528625"/>
            </a:xfrm>
            <a:solidFill>
              <a:srgbClr val="FBD8BF"/>
            </a:solidFill>
          </p:grpSpPr>
          <p:sp>
            <p:nvSpPr>
              <p:cNvPr id="70" name="Freeform 33">
                <a:extLst>
                  <a:ext uri="{FF2B5EF4-FFF2-40B4-BE49-F238E27FC236}">
                    <a16:creationId xmlns:a16="http://schemas.microsoft.com/office/drawing/2014/main" id="{9D152ABF-617C-B4A6-4226-0CC7C36E1D94}"/>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71" name="Oval 30">
                <a:extLst>
                  <a:ext uri="{FF2B5EF4-FFF2-40B4-BE49-F238E27FC236}">
                    <a16:creationId xmlns:a16="http://schemas.microsoft.com/office/drawing/2014/main" id="{44B91AAE-0612-0056-CF45-B054E3D59AF4}"/>
                  </a:ext>
                </a:extLst>
              </p:cNvPr>
              <p:cNvSpPr>
                <a:spLocks noChangeArrowheads="1"/>
              </p:cNvSpPr>
              <p:nvPr/>
            </p:nvSpPr>
            <p:spPr bwMode="auto">
              <a:xfrm>
                <a:off x="786472" y="4572218"/>
                <a:ext cx="459449" cy="139898"/>
              </a:xfrm>
              <a:prstGeom prst="ellipse">
                <a:avLst/>
              </a:pr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72" name="Freeform 31">
                <a:extLst>
                  <a:ext uri="{FF2B5EF4-FFF2-40B4-BE49-F238E27FC236}">
                    <a16:creationId xmlns:a16="http://schemas.microsoft.com/office/drawing/2014/main" id="{F040B9C6-E91D-B58D-BB61-376509D97AFD}"/>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73" name="Freeform 32">
                <a:extLst>
                  <a:ext uri="{FF2B5EF4-FFF2-40B4-BE49-F238E27FC236}">
                    <a16:creationId xmlns:a16="http://schemas.microsoft.com/office/drawing/2014/main" id="{0C81ED44-CB43-B29C-62F2-C4E9A3DFED65}"/>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grpSp>
        <p:grpSp>
          <p:nvGrpSpPr>
            <p:cNvPr id="29" name="Group 28">
              <a:extLst>
                <a:ext uri="{FF2B5EF4-FFF2-40B4-BE49-F238E27FC236}">
                  <a16:creationId xmlns:a16="http://schemas.microsoft.com/office/drawing/2014/main" id="{CE22630A-7018-C269-6336-6EC729C014E8}"/>
                </a:ext>
              </a:extLst>
            </p:cNvPr>
            <p:cNvGrpSpPr/>
            <p:nvPr/>
          </p:nvGrpSpPr>
          <p:grpSpPr>
            <a:xfrm>
              <a:off x="3116623" y="3048948"/>
              <a:ext cx="189756" cy="218325"/>
              <a:chOff x="786472" y="4572218"/>
              <a:chExt cx="459449" cy="528625"/>
            </a:xfrm>
            <a:solidFill>
              <a:srgbClr val="FBD8BF"/>
            </a:solidFill>
          </p:grpSpPr>
          <p:sp>
            <p:nvSpPr>
              <p:cNvPr id="66" name="Freeform 33">
                <a:extLst>
                  <a:ext uri="{FF2B5EF4-FFF2-40B4-BE49-F238E27FC236}">
                    <a16:creationId xmlns:a16="http://schemas.microsoft.com/office/drawing/2014/main" id="{35A00CAB-1445-4CF8-D94D-F57B96E4AE2E}"/>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67" name="Oval 30">
                <a:extLst>
                  <a:ext uri="{FF2B5EF4-FFF2-40B4-BE49-F238E27FC236}">
                    <a16:creationId xmlns:a16="http://schemas.microsoft.com/office/drawing/2014/main" id="{73740959-26AF-9644-F0E8-7226B7EC796A}"/>
                  </a:ext>
                </a:extLst>
              </p:cNvPr>
              <p:cNvSpPr>
                <a:spLocks noChangeArrowheads="1"/>
              </p:cNvSpPr>
              <p:nvPr/>
            </p:nvSpPr>
            <p:spPr bwMode="auto">
              <a:xfrm>
                <a:off x="786472" y="4572218"/>
                <a:ext cx="459449" cy="139898"/>
              </a:xfrm>
              <a:prstGeom prst="ellipse">
                <a:avLst/>
              </a:pr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68" name="Freeform 31">
                <a:extLst>
                  <a:ext uri="{FF2B5EF4-FFF2-40B4-BE49-F238E27FC236}">
                    <a16:creationId xmlns:a16="http://schemas.microsoft.com/office/drawing/2014/main" id="{87FBE66F-56C4-928F-40AC-A9F202B471F0}"/>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69" name="Freeform 32">
                <a:extLst>
                  <a:ext uri="{FF2B5EF4-FFF2-40B4-BE49-F238E27FC236}">
                    <a16:creationId xmlns:a16="http://schemas.microsoft.com/office/drawing/2014/main" id="{B5B7B171-02A8-7806-686B-1257F223BF53}"/>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grpSp>
        <p:grpSp>
          <p:nvGrpSpPr>
            <p:cNvPr id="30" name="Group 29">
              <a:extLst>
                <a:ext uri="{FF2B5EF4-FFF2-40B4-BE49-F238E27FC236}">
                  <a16:creationId xmlns:a16="http://schemas.microsoft.com/office/drawing/2014/main" id="{C4E9AB99-69B8-E486-A23A-E395D53A4A7D}"/>
                </a:ext>
              </a:extLst>
            </p:cNvPr>
            <p:cNvGrpSpPr/>
            <p:nvPr/>
          </p:nvGrpSpPr>
          <p:grpSpPr>
            <a:xfrm>
              <a:off x="3518623" y="2952643"/>
              <a:ext cx="189756" cy="218325"/>
              <a:chOff x="786472" y="4572218"/>
              <a:chExt cx="459449" cy="528625"/>
            </a:xfrm>
            <a:solidFill>
              <a:srgbClr val="FBD8BF"/>
            </a:solidFill>
          </p:grpSpPr>
          <p:sp>
            <p:nvSpPr>
              <p:cNvPr id="62" name="Freeform 33">
                <a:extLst>
                  <a:ext uri="{FF2B5EF4-FFF2-40B4-BE49-F238E27FC236}">
                    <a16:creationId xmlns:a16="http://schemas.microsoft.com/office/drawing/2014/main" id="{FA712D3C-D2A2-9D97-4426-260D2573A378}"/>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63" name="Oval 30">
                <a:extLst>
                  <a:ext uri="{FF2B5EF4-FFF2-40B4-BE49-F238E27FC236}">
                    <a16:creationId xmlns:a16="http://schemas.microsoft.com/office/drawing/2014/main" id="{5EFC5887-E5A4-B165-00BA-BCB0C21439CB}"/>
                  </a:ext>
                </a:extLst>
              </p:cNvPr>
              <p:cNvSpPr>
                <a:spLocks noChangeArrowheads="1"/>
              </p:cNvSpPr>
              <p:nvPr/>
            </p:nvSpPr>
            <p:spPr bwMode="auto">
              <a:xfrm>
                <a:off x="786472" y="4572218"/>
                <a:ext cx="459449" cy="139898"/>
              </a:xfrm>
              <a:prstGeom prst="ellipse">
                <a:avLst/>
              </a:pr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64" name="Freeform 31">
                <a:extLst>
                  <a:ext uri="{FF2B5EF4-FFF2-40B4-BE49-F238E27FC236}">
                    <a16:creationId xmlns:a16="http://schemas.microsoft.com/office/drawing/2014/main" id="{5548A39E-FC04-0F7F-51FB-E5548C784E11}"/>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65" name="Freeform 32">
                <a:extLst>
                  <a:ext uri="{FF2B5EF4-FFF2-40B4-BE49-F238E27FC236}">
                    <a16:creationId xmlns:a16="http://schemas.microsoft.com/office/drawing/2014/main" id="{051ACE91-F1E3-79DC-56AB-73F547BC827F}"/>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grpSp>
        <p:grpSp>
          <p:nvGrpSpPr>
            <p:cNvPr id="31" name="Group 30">
              <a:extLst>
                <a:ext uri="{FF2B5EF4-FFF2-40B4-BE49-F238E27FC236}">
                  <a16:creationId xmlns:a16="http://schemas.microsoft.com/office/drawing/2014/main" id="{8F52064C-8E41-FADA-32D8-75183A9FD4B2}"/>
                </a:ext>
              </a:extLst>
            </p:cNvPr>
            <p:cNvGrpSpPr/>
            <p:nvPr/>
          </p:nvGrpSpPr>
          <p:grpSpPr>
            <a:xfrm>
              <a:off x="4580286" y="3969412"/>
              <a:ext cx="189756" cy="218325"/>
              <a:chOff x="786472" y="4572218"/>
              <a:chExt cx="459449" cy="528625"/>
            </a:xfrm>
            <a:solidFill>
              <a:srgbClr val="FBD8BF"/>
            </a:solidFill>
          </p:grpSpPr>
          <p:sp>
            <p:nvSpPr>
              <p:cNvPr id="58" name="Freeform 33">
                <a:extLst>
                  <a:ext uri="{FF2B5EF4-FFF2-40B4-BE49-F238E27FC236}">
                    <a16:creationId xmlns:a16="http://schemas.microsoft.com/office/drawing/2014/main" id="{F2C9AB9C-DF3D-E482-8761-40BC4A138F03}"/>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59" name="Oval 30">
                <a:extLst>
                  <a:ext uri="{FF2B5EF4-FFF2-40B4-BE49-F238E27FC236}">
                    <a16:creationId xmlns:a16="http://schemas.microsoft.com/office/drawing/2014/main" id="{CFF45477-42F8-F24F-2BB1-B7E05878A22B}"/>
                  </a:ext>
                </a:extLst>
              </p:cNvPr>
              <p:cNvSpPr>
                <a:spLocks noChangeArrowheads="1"/>
              </p:cNvSpPr>
              <p:nvPr/>
            </p:nvSpPr>
            <p:spPr bwMode="auto">
              <a:xfrm>
                <a:off x="786472" y="4572218"/>
                <a:ext cx="459449" cy="139898"/>
              </a:xfrm>
              <a:prstGeom prst="ellipse">
                <a:avLst/>
              </a:pr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60" name="Freeform 31">
                <a:extLst>
                  <a:ext uri="{FF2B5EF4-FFF2-40B4-BE49-F238E27FC236}">
                    <a16:creationId xmlns:a16="http://schemas.microsoft.com/office/drawing/2014/main" id="{5461C301-BD8A-30F5-6A0C-D3C170FA91F6}"/>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61" name="Freeform 32">
                <a:extLst>
                  <a:ext uri="{FF2B5EF4-FFF2-40B4-BE49-F238E27FC236}">
                    <a16:creationId xmlns:a16="http://schemas.microsoft.com/office/drawing/2014/main" id="{6E1C49C8-B630-F373-7134-63DCE7C8561D}"/>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grpSp>
        <p:grpSp>
          <p:nvGrpSpPr>
            <p:cNvPr id="32" name="Group 31">
              <a:extLst>
                <a:ext uri="{FF2B5EF4-FFF2-40B4-BE49-F238E27FC236}">
                  <a16:creationId xmlns:a16="http://schemas.microsoft.com/office/drawing/2014/main" id="{7CA79374-02A6-EE05-BE20-3287CBD0A518}"/>
                </a:ext>
              </a:extLst>
            </p:cNvPr>
            <p:cNvGrpSpPr/>
            <p:nvPr/>
          </p:nvGrpSpPr>
          <p:grpSpPr>
            <a:xfrm>
              <a:off x="5197468" y="4231752"/>
              <a:ext cx="189756" cy="218325"/>
              <a:chOff x="786472" y="4572218"/>
              <a:chExt cx="459449" cy="528625"/>
            </a:xfrm>
            <a:solidFill>
              <a:srgbClr val="FBD8BF"/>
            </a:solidFill>
          </p:grpSpPr>
          <p:sp>
            <p:nvSpPr>
              <p:cNvPr id="54" name="Freeform 33">
                <a:extLst>
                  <a:ext uri="{FF2B5EF4-FFF2-40B4-BE49-F238E27FC236}">
                    <a16:creationId xmlns:a16="http://schemas.microsoft.com/office/drawing/2014/main" id="{B21C860F-50F3-C22C-D79C-F36E429558F3}"/>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55" name="Oval 30">
                <a:extLst>
                  <a:ext uri="{FF2B5EF4-FFF2-40B4-BE49-F238E27FC236}">
                    <a16:creationId xmlns:a16="http://schemas.microsoft.com/office/drawing/2014/main" id="{8A9C1FCD-50F1-03C1-DCBC-A2ACB148510F}"/>
                  </a:ext>
                </a:extLst>
              </p:cNvPr>
              <p:cNvSpPr>
                <a:spLocks noChangeArrowheads="1"/>
              </p:cNvSpPr>
              <p:nvPr/>
            </p:nvSpPr>
            <p:spPr bwMode="auto">
              <a:xfrm>
                <a:off x="786472" y="4572218"/>
                <a:ext cx="459449" cy="139898"/>
              </a:xfrm>
              <a:prstGeom prst="ellipse">
                <a:avLst/>
              </a:pr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56" name="Freeform 31">
                <a:extLst>
                  <a:ext uri="{FF2B5EF4-FFF2-40B4-BE49-F238E27FC236}">
                    <a16:creationId xmlns:a16="http://schemas.microsoft.com/office/drawing/2014/main" id="{5B9169E4-4B40-FCAE-767B-6DEEB8751204}"/>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57" name="Freeform 32">
                <a:extLst>
                  <a:ext uri="{FF2B5EF4-FFF2-40B4-BE49-F238E27FC236}">
                    <a16:creationId xmlns:a16="http://schemas.microsoft.com/office/drawing/2014/main" id="{34B5F0A7-4B3A-AFDC-0325-D2B0BE27BD1F}"/>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grpSp>
        <p:grpSp>
          <p:nvGrpSpPr>
            <p:cNvPr id="33" name="Group 32">
              <a:extLst>
                <a:ext uri="{FF2B5EF4-FFF2-40B4-BE49-F238E27FC236}">
                  <a16:creationId xmlns:a16="http://schemas.microsoft.com/office/drawing/2014/main" id="{1B11DD54-0D11-6420-D8AC-DCEFED13A7EE}"/>
                </a:ext>
              </a:extLst>
            </p:cNvPr>
            <p:cNvGrpSpPr/>
            <p:nvPr/>
          </p:nvGrpSpPr>
          <p:grpSpPr>
            <a:xfrm>
              <a:off x="5869241" y="4862581"/>
              <a:ext cx="189756" cy="218325"/>
              <a:chOff x="786472" y="4572218"/>
              <a:chExt cx="459449" cy="528625"/>
            </a:xfrm>
            <a:solidFill>
              <a:srgbClr val="FBD8BF"/>
            </a:solidFill>
          </p:grpSpPr>
          <p:sp>
            <p:nvSpPr>
              <p:cNvPr id="50" name="Freeform 33">
                <a:extLst>
                  <a:ext uri="{FF2B5EF4-FFF2-40B4-BE49-F238E27FC236}">
                    <a16:creationId xmlns:a16="http://schemas.microsoft.com/office/drawing/2014/main" id="{3676A6F6-8ECC-AB49-6A0A-42A6F130FE59}"/>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51" name="Oval 30">
                <a:extLst>
                  <a:ext uri="{FF2B5EF4-FFF2-40B4-BE49-F238E27FC236}">
                    <a16:creationId xmlns:a16="http://schemas.microsoft.com/office/drawing/2014/main" id="{4C21AB33-464F-C527-509D-BE7611F2EDC2}"/>
                  </a:ext>
                </a:extLst>
              </p:cNvPr>
              <p:cNvSpPr>
                <a:spLocks noChangeArrowheads="1"/>
              </p:cNvSpPr>
              <p:nvPr/>
            </p:nvSpPr>
            <p:spPr bwMode="auto">
              <a:xfrm>
                <a:off x="786472" y="4572218"/>
                <a:ext cx="459449" cy="139898"/>
              </a:xfrm>
              <a:prstGeom prst="ellipse">
                <a:avLst/>
              </a:pr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52" name="Freeform 31">
                <a:extLst>
                  <a:ext uri="{FF2B5EF4-FFF2-40B4-BE49-F238E27FC236}">
                    <a16:creationId xmlns:a16="http://schemas.microsoft.com/office/drawing/2014/main" id="{E1DA07FC-EFCD-1263-D91E-CC3AF537D200}"/>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53" name="Freeform 32">
                <a:extLst>
                  <a:ext uri="{FF2B5EF4-FFF2-40B4-BE49-F238E27FC236}">
                    <a16:creationId xmlns:a16="http://schemas.microsoft.com/office/drawing/2014/main" id="{4417E769-7A79-9D42-9BAC-FCA4309E79DC}"/>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grpSp>
        <p:grpSp>
          <p:nvGrpSpPr>
            <p:cNvPr id="34" name="Group 33">
              <a:extLst>
                <a:ext uri="{FF2B5EF4-FFF2-40B4-BE49-F238E27FC236}">
                  <a16:creationId xmlns:a16="http://schemas.microsoft.com/office/drawing/2014/main" id="{12891780-B775-8610-1EA7-261DE6DAF5C1}"/>
                </a:ext>
              </a:extLst>
            </p:cNvPr>
            <p:cNvGrpSpPr/>
            <p:nvPr/>
          </p:nvGrpSpPr>
          <p:grpSpPr>
            <a:xfrm>
              <a:off x="5295279" y="3346295"/>
              <a:ext cx="472372" cy="306704"/>
              <a:chOff x="3971459" y="2509720"/>
              <a:chExt cx="354279" cy="230028"/>
            </a:xfrm>
            <a:solidFill>
              <a:srgbClr val="FBD8BF"/>
            </a:solidFill>
          </p:grpSpPr>
          <p:grpSp>
            <p:nvGrpSpPr>
              <p:cNvPr id="35" name="Group 34">
                <a:extLst>
                  <a:ext uri="{FF2B5EF4-FFF2-40B4-BE49-F238E27FC236}">
                    <a16:creationId xmlns:a16="http://schemas.microsoft.com/office/drawing/2014/main" id="{672DE410-40D5-9D68-4DB0-1037B5287913}"/>
                  </a:ext>
                </a:extLst>
              </p:cNvPr>
              <p:cNvGrpSpPr/>
              <p:nvPr/>
            </p:nvGrpSpPr>
            <p:grpSpPr>
              <a:xfrm>
                <a:off x="3971459" y="2509720"/>
                <a:ext cx="142317" cy="163744"/>
                <a:chOff x="786472" y="4572218"/>
                <a:chExt cx="459449" cy="528625"/>
              </a:xfrm>
              <a:grpFill/>
            </p:grpSpPr>
            <p:sp>
              <p:nvSpPr>
                <p:cNvPr id="46" name="Freeform 33">
                  <a:extLst>
                    <a:ext uri="{FF2B5EF4-FFF2-40B4-BE49-F238E27FC236}">
                      <a16:creationId xmlns:a16="http://schemas.microsoft.com/office/drawing/2014/main" id="{4882E46E-D139-B077-7706-8677993EE4AC}"/>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47" name="Oval 30">
                  <a:extLst>
                    <a:ext uri="{FF2B5EF4-FFF2-40B4-BE49-F238E27FC236}">
                      <a16:creationId xmlns:a16="http://schemas.microsoft.com/office/drawing/2014/main" id="{BDB93C5B-0AA5-9C44-BA8A-E1B21D185576}"/>
                    </a:ext>
                  </a:extLst>
                </p:cNvPr>
                <p:cNvSpPr>
                  <a:spLocks noChangeArrowheads="1"/>
                </p:cNvSpPr>
                <p:nvPr/>
              </p:nvSpPr>
              <p:spPr bwMode="auto">
                <a:xfrm>
                  <a:off x="786472" y="4572218"/>
                  <a:ext cx="459449" cy="139898"/>
                </a:xfrm>
                <a:prstGeom prst="ellipse">
                  <a:avLst/>
                </a:pr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48" name="Freeform 31">
                  <a:extLst>
                    <a:ext uri="{FF2B5EF4-FFF2-40B4-BE49-F238E27FC236}">
                      <a16:creationId xmlns:a16="http://schemas.microsoft.com/office/drawing/2014/main" id="{B6EC5A1B-7A72-E615-BAD8-0D49378B6321}"/>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49" name="Freeform 32">
                  <a:extLst>
                    <a:ext uri="{FF2B5EF4-FFF2-40B4-BE49-F238E27FC236}">
                      <a16:creationId xmlns:a16="http://schemas.microsoft.com/office/drawing/2014/main" id="{038AF88A-4150-1860-20E5-678D9BEB897E}"/>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grpSp>
          <p:grpSp>
            <p:nvGrpSpPr>
              <p:cNvPr id="36" name="Group 35">
                <a:extLst>
                  <a:ext uri="{FF2B5EF4-FFF2-40B4-BE49-F238E27FC236}">
                    <a16:creationId xmlns:a16="http://schemas.microsoft.com/office/drawing/2014/main" id="{ED1D5A9D-0082-C175-F052-60AF5678234A}"/>
                  </a:ext>
                </a:extLst>
              </p:cNvPr>
              <p:cNvGrpSpPr/>
              <p:nvPr/>
            </p:nvGrpSpPr>
            <p:grpSpPr>
              <a:xfrm>
                <a:off x="4183421" y="2538830"/>
                <a:ext cx="142317" cy="163744"/>
                <a:chOff x="786472" y="4572218"/>
                <a:chExt cx="459449" cy="528625"/>
              </a:xfrm>
              <a:grpFill/>
            </p:grpSpPr>
            <p:sp>
              <p:nvSpPr>
                <p:cNvPr id="42" name="Freeform 33">
                  <a:extLst>
                    <a:ext uri="{FF2B5EF4-FFF2-40B4-BE49-F238E27FC236}">
                      <a16:creationId xmlns:a16="http://schemas.microsoft.com/office/drawing/2014/main" id="{185D68F9-19CE-7AEB-A09A-D3E8206F8908}"/>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43" name="Oval 30">
                  <a:extLst>
                    <a:ext uri="{FF2B5EF4-FFF2-40B4-BE49-F238E27FC236}">
                      <a16:creationId xmlns:a16="http://schemas.microsoft.com/office/drawing/2014/main" id="{3BD09C9A-18E2-AE5F-2EF5-CB0811E413DB}"/>
                    </a:ext>
                  </a:extLst>
                </p:cNvPr>
                <p:cNvSpPr>
                  <a:spLocks noChangeArrowheads="1"/>
                </p:cNvSpPr>
                <p:nvPr/>
              </p:nvSpPr>
              <p:spPr bwMode="auto">
                <a:xfrm>
                  <a:off x="786472" y="4572218"/>
                  <a:ext cx="459449" cy="139898"/>
                </a:xfrm>
                <a:prstGeom prst="ellipse">
                  <a:avLst/>
                </a:pr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44" name="Freeform 31">
                  <a:extLst>
                    <a:ext uri="{FF2B5EF4-FFF2-40B4-BE49-F238E27FC236}">
                      <a16:creationId xmlns:a16="http://schemas.microsoft.com/office/drawing/2014/main" id="{9474A250-4260-F80D-2D5C-445DC57601AD}"/>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45" name="Freeform 32">
                  <a:extLst>
                    <a:ext uri="{FF2B5EF4-FFF2-40B4-BE49-F238E27FC236}">
                      <a16:creationId xmlns:a16="http://schemas.microsoft.com/office/drawing/2014/main" id="{A9C1DA56-94FB-A631-F4AB-975AFE4ADFFF}"/>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grpSp>
          <p:grpSp>
            <p:nvGrpSpPr>
              <p:cNvPr id="37" name="Group 36">
                <a:extLst>
                  <a:ext uri="{FF2B5EF4-FFF2-40B4-BE49-F238E27FC236}">
                    <a16:creationId xmlns:a16="http://schemas.microsoft.com/office/drawing/2014/main" id="{99E98EFE-1AC7-A122-20A2-2956BB135B02}"/>
                  </a:ext>
                </a:extLst>
              </p:cNvPr>
              <p:cNvGrpSpPr/>
              <p:nvPr/>
            </p:nvGrpSpPr>
            <p:grpSpPr>
              <a:xfrm>
                <a:off x="4061065" y="2576004"/>
                <a:ext cx="142317" cy="163744"/>
                <a:chOff x="786472" y="4572218"/>
                <a:chExt cx="459449" cy="528625"/>
              </a:xfrm>
              <a:grpFill/>
            </p:grpSpPr>
            <p:sp>
              <p:nvSpPr>
                <p:cNvPr id="38" name="Freeform 33">
                  <a:extLst>
                    <a:ext uri="{FF2B5EF4-FFF2-40B4-BE49-F238E27FC236}">
                      <a16:creationId xmlns:a16="http://schemas.microsoft.com/office/drawing/2014/main" id="{610A01A7-A27E-CC27-0111-D1CF3CA1CC99}"/>
                    </a:ext>
                  </a:extLst>
                </p:cNvPr>
                <p:cNvSpPr>
                  <a:spLocks/>
                </p:cNvSpPr>
                <p:nvPr/>
              </p:nvSpPr>
              <p:spPr bwMode="auto">
                <a:xfrm>
                  <a:off x="786472" y="4642426"/>
                  <a:ext cx="459449" cy="458417"/>
                </a:xfrm>
                <a:custGeom>
                  <a:avLst/>
                  <a:gdLst>
                    <a:gd name="T0" fmla="*/ 426 w 426"/>
                    <a:gd name="T1" fmla="*/ 0 h 425"/>
                    <a:gd name="T2" fmla="*/ 426 w 426"/>
                    <a:gd name="T3" fmla="*/ 360 h 425"/>
                    <a:gd name="T4" fmla="*/ 213 w 426"/>
                    <a:gd name="T5" fmla="*/ 425 h 425"/>
                    <a:gd name="T6" fmla="*/ 0 w 426"/>
                    <a:gd name="T7" fmla="*/ 360 h 425"/>
                    <a:gd name="T8" fmla="*/ 0 w 426"/>
                    <a:gd name="T9" fmla="*/ 0 h 425"/>
                  </a:gdLst>
                  <a:ahLst/>
                  <a:cxnLst>
                    <a:cxn ang="0">
                      <a:pos x="T0" y="T1"/>
                    </a:cxn>
                    <a:cxn ang="0">
                      <a:pos x="T2" y="T3"/>
                    </a:cxn>
                    <a:cxn ang="0">
                      <a:pos x="T4" y="T5"/>
                    </a:cxn>
                    <a:cxn ang="0">
                      <a:pos x="T6" y="T7"/>
                    </a:cxn>
                    <a:cxn ang="0">
                      <a:pos x="T8" y="T9"/>
                    </a:cxn>
                  </a:cxnLst>
                  <a:rect l="0" t="0" r="r" b="b"/>
                  <a:pathLst>
                    <a:path w="426" h="425">
                      <a:moveTo>
                        <a:pt x="426" y="0"/>
                      </a:moveTo>
                      <a:cubicBezTo>
                        <a:pt x="426" y="360"/>
                        <a:pt x="426" y="360"/>
                        <a:pt x="426" y="360"/>
                      </a:cubicBezTo>
                      <a:cubicBezTo>
                        <a:pt x="426" y="396"/>
                        <a:pt x="331" y="425"/>
                        <a:pt x="213" y="425"/>
                      </a:cubicBezTo>
                      <a:cubicBezTo>
                        <a:pt x="95" y="425"/>
                        <a:pt x="0" y="396"/>
                        <a:pt x="0" y="360"/>
                      </a:cubicBezTo>
                      <a:cubicBezTo>
                        <a:pt x="0" y="0"/>
                        <a:pt x="0" y="0"/>
                        <a:pt x="0"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39" name="Oval 30">
                  <a:extLst>
                    <a:ext uri="{FF2B5EF4-FFF2-40B4-BE49-F238E27FC236}">
                      <a16:creationId xmlns:a16="http://schemas.microsoft.com/office/drawing/2014/main" id="{E2C09D9F-C2F4-3001-7C5A-263E74FCEF93}"/>
                    </a:ext>
                  </a:extLst>
                </p:cNvPr>
                <p:cNvSpPr>
                  <a:spLocks noChangeArrowheads="1"/>
                </p:cNvSpPr>
                <p:nvPr/>
              </p:nvSpPr>
              <p:spPr bwMode="auto">
                <a:xfrm>
                  <a:off x="786472" y="4572218"/>
                  <a:ext cx="459449" cy="139898"/>
                </a:xfrm>
                <a:prstGeom prst="ellipse">
                  <a:avLst/>
                </a:pr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40" name="Freeform 31">
                  <a:extLst>
                    <a:ext uri="{FF2B5EF4-FFF2-40B4-BE49-F238E27FC236}">
                      <a16:creationId xmlns:a16="http://schemas.microsoft.com/office/drawing/2014/main" id="{20D837AB-978A-32C9-999A-C2ACD6BDBA89}"/>
                    </a:ext>
                  </a:extLst>
                </p:cNvPr>
                <p:cNvSpPr>
                  <a:spLocks/>
                </p:cNvSpPr>
                <p:nvPr/>
              </p:nvSpPr>
              <p:spPr bwMode="auto">
                <a:xfrm>
                  <a:off x="786472" y="4771484"/>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sp>
              <p:nvSpPr>
                <p:cNvPr id="41" name="Freeform 32">
                  <a:extLst>
                    <a:ext uri="{FF2B5EF4-FFF2-40B4-BE49-F238E27FC236}">
                      <a16:creationId xmlns:a16="http://schemas.microsoft.com/office/drawing/2014/main" id="{1FEB97FE-D5DE-CF7B-84F1-E8AFEC45A986}"/>
                    </a:ext>
                  </a:extLst>
                </p:cNvPr>
                <p:cNvSpPr>
                  <a:spLocks/>
                </p:cNvSpPr>
                <p:nvPr/>
              </p:nvSpPr>
              <p:spPr bwMode="auto">
                <a:xfrm>
                  <a:off x="786472" y="4896931"/>
                  <a:ext cx="459449" cy="70209"/>
                </a:xfrm>
                <a:custGeom>
                  <a:avLst/>
                  <a:gdLst>
                    <a:gd name="T0" fmla="*/ 0 w 426"/>
                    <a:gd name="T1" fmla="*/ 0 h 65"/>
                    <a:gd name="T2" fmla="*/ 213 w 426"/>
                    <a:gd name="T3" fmla="*/ 65 h 65"/>
                    <a:gd name="T4" fmla="*/ 426 w 426"/>
                    <a:gd name="T5" fmla="*/ 0 h 65"/>
                  </a:gdLst>
                  <a:ahLst/>
                  <a:cxnLst>
                    <a:cxn ang="0">
                      <a:pos x="T0" y="T1"/>
                    </a:cxn>
                    <a:cxn ang="0">
                      <a:pos x="T2" y="T3"/>
                    </a:cxn>
                    <a:cxn ang="0">
                      <a:pos x="T4" y="T5"/>
                    </a:cxn>
                  </a:cxnLst>
                  <a:rect l="0" t="0" r="r" b="b"/>
                  <a:pathLst>
                    <a:path w="426" h="65">
                      <a:moveTo>
                        <a:pt x="0" y="0"/>
                      </a:moveTo>
                      <a:cubicBezTo>
                        <a:pt x="0" y="36"/>
                        <a:pt x="95" y="65"/>
                        <a:pt x="213" y="65"/>
                      </a:cubicBezTo>
                      <a:cubicBezTo>
                        <a:pt x="331" y="65"/>
                        <a:pt x="426" y="36"/>
                        <a:pt x="426" y="0"/>
                      </a:cubicBezTo>
                    </a:path>
                  </a:pathLst>
                </a:custGeom>
                <a:grpFill/>
                <a:ln w="15875" cap="rnd">
                  <a:solidFill>
                    <a:schemeClr val="tx1"/>
                  </a:solidFill>
                  <a:prstDash val="solid"/>
                  <a:round/>
                  <a:headEnd/>
                  <a:tailEnd/>
                </a:ln>
              </p:spPr>
              <p:txBody>
                <a:bodyPr vert="horz" wrap="square" lIns="121920" tIns="60960" rIns="121920" bIns="60960" numCol="1" anchor="t" anchorCtr="0" compatLnSpc="1">
                  <a:prstTxWarp prst="textNoShape">
                    <a:avLst/>
                  </a:prstTxWarp>
                </a:bodyPr>
                <a:lstStyle/>
                <a:p>
                  <a:endParaRPr lang="en-US" sz="3840" dirty="0"/>
                </a:p>
              </p:txBody>
            </p:sp>
          </p:grpSp>
        </p:grpSp>
      </p:grpSp>
      <p:cxnSp>
        <p:nvCxnSpPr>
          <p:cNvPr id="106" name="Straight Connector 105">
            <a:extLst>
              <a:ext uri="{FF2B5EF4-FFF2-40B4-BE49-F238E27FC236}">
                <a16:creationId xmlns:a16="http://schemas.microsoft.com/office/drawing/2014/main" id="{6C553A9C-998D-093E-BB06-D9E2F96ED752}"/>
              </a:ext>
            </a:extLst>
          </p:cNvPr>
          <p:cNvCxnSpPr/>
          <p:nvPr/>
        </p:nvCxnSpPr>
        <p:spPr>
          <a:xfrm>
            <a:off x="6712326" y="1704810"/>
            <a:ext cx="0" cy="3931920"/>
          </a:xfrm>
          <a:prstGeom prst="line">
            <a:avLst/>
          </a:prstGeom>
          <a:noFill/>
          <a:ln w="12700" cap="rnd" cmpd="sng" algn="ctr">
            <a:solidFill>
              <a:schemeClr val="accent6">
                <a:lumMod val="20000"/>
                <a:lumOff val="80000"/>
              </a:schemeClr>
            </a:solidFill>
            <a:prstDash val="solid"/>
          </a:ln>
          <a:effectLst/>
        </p:spPr>
      </p:cxnSp>
      <p:sp>
        <p:nvSpPr>
          <p:cNvPr id="107" name="Content Placeholder 2">
            <a:extLst>
              <a:ext uri="{FF2B5EF4-FFF2-40B4-BE49-F238E27FC236}">
                <a16:creationId xmlns:a16="http://schemas.microsoft.com/office/drawing/2014/main" id="{19C79484-177B-682D-B357-118BFE4823C2}"/>
              </a:ext>
            </a:extLst>
          </p:cNvPr>
          <p:cNvSpPr txBox="1">
            <a:spLocks/>
          </p:cNvSpPr>
          <p:nvPr/>
        </p:nvSpPr>
        <p:spPr>
          <a:xfrm>
            <a:off x="6963213" y="1670223"/>
            <a:ext cx="4619188" cy="4001095"/>
          </a:xfrm>
          <a:prstGeom prst="rect">
            <a:avLst/>
          </a:prstGeom>
        </p:spPr>
        <p:txBody>
          <a:bodyPr wrap="square" lIns="0" tIns="0" rIns="0" bIns="0">
            <a:spAutoFit/>
          </a:bodyPr>
          <a:lstStyle>
            <a:lvl1pPr marL="0" indent="0" algn="l" defTabSz="457200" rtl="0" eaLnBrk="1" latinLnBrk="0" hangingPunct="1">
              <a:spcBef>
                <a:spcPct val="20000"/>
              </a:spcBef>
              <a:buFontTx/>
              <a:buNone/>
              <a:defRPr sz="2400" b="0" i="0" kern="1200">
                <a:solidFill>
                  <a:srgbClr val="414042"/>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rgbClr val="414042"/>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rgbClr val="414042"/>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rgbClr val="414042"/>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2000" spc="-27" dirty="0">
                <a:solidFill>
                  <a:schemeClr val="tx1"/>
                </a:solidFill>
                <a:latin typeface="+mn-lt"/>
                <a:ea typeface="Amazon Ember Light" panose="020B0403020204020204" pitchFamily="34" charset="0"/>
                <a:cs typeface="Amazon Ember Light" panose="020B0403020204020204" pitchFamily="34" charset="0"/>
              </a:rPr>
              <a:t>Build high-performance, globally distributed applications</a:t>
            </a:r>
          </a:p>
          <a:p>
            <a:pPr>
              <a:spcBef>
                <a:spcPts val="0"/>
              </a:spcBef>
            </a:pPr>
            <a:endParaRPr lang="en-US" sz="2000" spc="-27" dirty="0">
              <a:solidFill>
                <a:schemeClr val="tx1"/>
              </a:solidFill>
              <a:latin typeface="+mn-lt"/>
              <a:ea typeface="Amazon Ember Light" panose="020B0403020204020204" pitchFamily="34" charset="0"/>
              <a:cs typeface="Amazon Ember Light" panose="020B0403020204020204" pitchFamily="34" charset="0"/>
            </a:endParaRPr>
          </a:p>
          <a:p>
            <a:pPr>
              <a:spcBef>
                <a:spcPts val="0"/>
              </a:spcBef>
            </a:pPr>
            <a:r>
              <a:rPr lang="en-US" sz="2000" spc="-27" dirty="0">
                <a:solidFill>
                  <a:schemeClr val="tx1"/>
                </a:solidFill>
                <a:latin typeface="+mn-lt"/>
                <a:ea typeface="Amazon Ember Light" panose="020B0403020204020204" pitchFamily="34" charset="0"/>
                <a:cs typeface="Amazon Ember Light" panose="020B0403020204020204" pitchFamily="34" charset="0"/>
              </a:rPr>
              <a:t>Low-latency reads and writes </a:t>
            </a:r>
            <a:br>
              <a:rPr lang="en-US" sz="2000" spc="-27" dirty="0">
                <a:solidFill>
                  <a:schemeClr val="tx1"/>
                </a:solidFill>
                <a:latin typeface="+mn-lt"/>
                <a:ea typeface="Amazon Ember Light" panose="020B0403020204020204" pitchFamily="34" charset="0"/>
                <a:cs typeface="Amazon Ember Light" panose="020B0403020204020204" pitchFamily="34" charset="0"/>
              </a:rPr>
            </a:br>
            <a:r>
              <a:rPr lang="en-US" sz="2000" spc="-27" dirty="0">
                <a:solidFill>
                  <a:schemeClr val="tx1"/>
                </a:solidFill>
                <a:latin typeface="+mn-lt"/>
                <a:ea typeface="Amazon Ember Light" panose="020B0403020204020204" pitchFamily="34" charset="0"/>
                <a:cs typeface="Amazon Ember Light" panose="020B0403020204020204" pitchFamily="34" charset="0"/>
              </a:rPr>
              <a:t>to locally available tables</a:t>
            </a:r>
          </a:p>
          <a:p>
            <a:pPr>
              <a:spcBef>
                <a:spcPts val="0"/>
              </a:spcBef>
            </a:pPr>
            <a:endParaRPr lang="en-US" sz="2000" spc="-27" dirty="0">
              <a:solidFill>
                <a:schemeClr val="tx1"/>
              </a:solidFill>
              <a:latin typeface="+mn-lt"/>
              <a:ea typeface="Amazon Ember Light" panose="020B0403020204020204" pitchFamily="34" charset="0"/>
              <a:cs typeface="Amazon Ember Light" panose="020B0403020204020204" pitchFamily="34" charset="0"/>
            </a:endParaRPr>
          </a:p>
          <a:p>
            <a:pPr>
              <a:spcBef>
                <a:spcPts val="0"/>
              </a:spcBef>
            </a:pPr>
            <a:r>
              <a:rPr lang="en-US" sz="2000" spc="-27" dirty="0">
                <a:solidFill>
                  <a:schemeClr val="tx1"/>
                </a:solidFill>
                <a:latin typeface="+mn-lt"/>
                <a:ea typeface="Amazon Ember Light" panose="020B0403020204020204" pitchFamily="34" charset="0"/>
                <a:cs typeface="Amazon Ember Light" panose="020B0403020204020204" pitchFamily="34" charset="0"/>
              </a:rPr>
              <a:t>Multi-Region redundancy and resiliency and 99.999 percent availability</a:t>
            </a:r>
          </a:p>
          <a:p>
            <a:pPr>
              <a:spcBef>
                <a:spcPts val="0"/>
              </a:spcBef>
            </a:pPr>
            <a:endParaRPr lang="en-US" sz="2000" spc="-27" dirty="0">
              <a:solidFill>
                <a:schemeClr val="tx1"/>
              </a:solidFill>
              <a:latin typeface="+mn-lt"/>
              <a:ea typeface="Amazon Ember Light" panose="020B0403020204020204" pitchFamily="34" charset="0"/>
              <a:cs typeface="Amazon Ember Light" panose="020B0403020204020204" pitchFamily="34" charset="0"/>
            </a:endParaRPr>
          </a:p>
          <a:p>
            <a:pPr>
              <a:spcBef>
                <a:spcPts val="0"/>
              </a:spcBef>
            </a:pPr>
            <a:r>
              <a:rPr lang="en-US" sz="2000" spc="-27" dirty="0">
                <a:solidFill>
                  <a:schemeClr val="tx1"/>
                </a:solidFill>
                <a:latin typeface="+mn-lt"/>
                <a:ea typeface="Amazon Ember Light" panose="020B0403020204020204" pitchFamily="34" charset="0"/>
                <a:cs typeface="Amazon Ember Light" panose="020B0403020204020204" pitchFamily="34" charset="0"/>
              </a:rPr>
              <a:t>Multi-active writes from any Region</a:t>
            </a:r>
          </a:p>
          <a:p>
            <a:pPr>
              <a:spcBef>
                <a:spcPts val="0"/>
              </a:spcBef>
            </a:pPr>
            <a:endParaRPr lang="en-US" sz="2000" spc="-27" dirty="0">
              <a:solidFill>
                <a:schemeClr val="tx1"/>
              </a:solidFill>
              <a:latin typeface="+mn-lt"/>
              <a:ea typeface="Amazon Ember Light" panose="020B0403020204020204" pitchFamily="34" charset="0"/>
              <a:cs typeface="Amazon Ember Light" panose="020B0403020204020204" pitchFamily="34" charset="0"/>
            </a:endParaRPr>
          </a:p>
          <a:p>
            <a:pPr>
              <a:spcBef>
                <a:spcPts val="0"/>
              </a:spcBef>
            </a:pPr>
            <a:r>
              <a:rPr lang="en-US" sz="2000" spc="-27" dirty="0">
                <a:solidFill>
                  <a:schemeClr val="tx1"/>
                </a:solidFill>
                <a:latin typeface="+mn-lt"/>
                <a:ea typeface="Amazon Ember Light" panose="020B0403020204020204" pitchFamily="34" charset="0"/>
                <a:cs typeface="Amazon Ember Light" panose="020B0403020204020204" pitchFamily="34" charset="0"/>
              </a:rPr>
              <a:t>Easy to set up and no application rewrites required</a:t>
            </a:r>
          </a:p>
        </p:txBody>
      </p:sp>
    </p:spTree>
    <p:extLst>
      <p:ext uri="{BB962C8B-B14F-4D97-AF65-F5344CB8AC3E}">
        <p14:creationId xmlns:p14="http://schemas.microsoft.com/office/powerpoint/2010/main" val="410688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5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350"/>
                                        <p:tgtEl>
                                          <p:spTgt spid="107"/>
                                        </p:tgtEl>
                                      </p:cBhvr>
                                    </p:animEffect>
                                  </p:childTnLst>
                                </p:cTn>
                              </p:par>
                              <p:par>
                                <p:cTn id="11" presetID="63" presetClass="path" presetSubtype="0" decel="100000" fill="hold" grpId="1" nodeType="withEffect">
                                  <p:stCondLst>
                                    <p:cond delay="250"/>
                                  </p:stCondLst>
                                  <p:childTnLst>
                                    <p:animMotion origin="layout" path="M -4.44444E-6 4.69136E-6 L 0.04757 4.69136E-6 " pathEditMode="relative" rAng="0" ptsTypes="AA">
                                      <p:cBhvr>
                                        <p:cTn id="12" dur="500" spd="-100000" fill="hold"/>
                                        <p:tgtEl>
                                          <p:spTgt spid="107"/>
                                        </p:tgtEl>
                                        <p:attrNameLst>
                                          <p:attrName>ppt_x</p:attrName>
                                          <p:attrName>ppt_y</p:attrName>
                                        </p:attrNameLst>
                                      </p:cBhvr>
                                      <p:rCtr x="23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7"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909B-E197-47E5-9DA3-0DC30FD23AD1}"/>
              </a:ext>
            </a:extLst>
          </p:cNvPr>
          <p:cNvSpPr>
            <a:spLocks noGrp="1"/>
          </p:cNvSpPr>
          <p:nvPr>
            <p:ph type="title"/>
          </p:nvPr>
        </p:nvSpPr>
        <p:spPr/>
        <p:txBody>
          <a:bodyPr/>
          <a:lstStyle/>
          <a:p>
            <a:r>
              <a:rPr lang="en-US" dirty="0"/>
              <a:t>Industry Use Cases</a:t>
            </a:r>
          </a:p>
        </p:txBody>
      </p:sp>
      <p:sp>
        <p:nvSpPr>
          <p:cNvPr id="3" name="Freeform 5">
            <a:extLst>
              <a:ext uri="{FF2B5EF4-FFF2-40B4-BE49-F238E27FC236}">
                <a16:creationId xmlns:a16="http://schemas.microsoft.com/office/drawing/2014/main" id="{688A3B81-3856-9C91-5842-16A2A05D18E7}"/>
              </a:ext>
            </a:extLst>
          </p:cNvPr>
          <p:cNvSpPr>
            <a:spLocks noEditPoints="1"/>
          </p:cNvSpPr>
          <p:nvPr/>
        </p:nvSpPr>
        <p:spPr bwMode="gray">
          <a:xfrm>
            <a:off x="548640" y="2005910"/>
            <a:ext cx="1280160" cy="3383280"/>
          </a:xfrm>
          <a:custGeom>
            <a:avLst/>
            <a:gdLst/>
            <a:ahLst/>
            <a:cxnLst>
              <a:cxn ang="0">
                <a:pos x="144" y="1238"/>
              </a:cxn>
              <a:cxn ang="0">
                <a:pos x="75" y="1234"/>
              </a:cxn>
              <a:cxn ang="0">
                <a:pos x="46" y="1213"/>
              </a:cxn>
              <a:cxn ang="0">
                <a:pos x="48" y="1187"/>
              </a:cxn>
              <a:cxn ang="0">
                <a:pos x="48" y="1111"/>
              </a:cxn>
              <a:cxn ang="0">
                <a:pos x="48" y="933"/>
              </a:cxn>
              <a:cxn ang="0">
                <a:pos x="64" y="862"/>
              </a:cxn>
              <a:cxn ang="0">
                <a:pos x="80" y="763"/>
              </a:cxn>
              <a:cxn ang="0">
                <a:pos x="74" y="676"/>
              </a:cxn>
              <a:cxn ang="0">
                <a:pos x="61" y="628"/>
              </a:cxn>
              <a:cxn ang="0">
                <a:pos x="62" y="554"/>
              </a:cxn>
              <a:cxn ang="0">
                <a:pos x="66" y="505"/>
              </a:cxn>
              <a:cxn ang="0">
                <a:pos x="51" y="436"/>
              </a:cxn>
              <a:cxn ang="0">
                <a:pos x="19" y="346"/>
              </a:cxn>
              <a:cxn ang="0">
                <a:pos x="2" y="255"/>
              </a:cxn>
              <a:cxn ang="0">
                <a:pos x="59" y="181"/>
              </a:cxn>
              <a:cxn ang="0">
                <a:pos x="80" y="154"/>
              </a:cxn>
              <a:cxn ang="0">
                <a:pos x="72" y="104"/>
              </a:cxn>
              <a:cxn ang="0">
                <a:pos x="75" y="48"/>
              </a:cxn>
              <a:cxn ang="0">
                <a:pos x="88" y="25"/>
              </a:cxn>
              <a:cxn ang="0">
                <a:pos x="145" y="2"/>
              </a:cxn>
              <a:cxn ang="0">
                <a:pos x="176" y="10"/>
              </a:cxn>
              <a:cxn ang="0">
                <a:pos x="200" y="18"/>
              </a:cxn>
              <a:cxn ang="0">
                <a:pos x="205" y="50"/>
              </a:cxn>
              <a:cxn ang="0">
                <a:pos x="216" y="86"/>
              </a:cxn>
              <a:cxn ang="0">
                <a:pos x="220" y="124"/>
              </a:cxn>
              <a:cxn ang="0">
                <a:pos x="208" y="149"/>
              </a:cxn>
              <a:cxn ang="0">
                <a:pos x="179" y="173"/>
              </a:cxn>
              <a:cxn ang="0">
                <a:pos x="158" y="213"/>
              </a:cxn>
              <a:cxn ang="0">
                <a:pos x="217" y="256"/>
              </a:cxn>
              <a:cxn ang="0">
                <a:pos x="243" y="320"/>
              </a:cxn>
              <a:cxn ang="0">
                <a:pos x="254" y="341"/>
              </a:cxn>
              <a:cxn ang="0">
                <a:pos x="330" y="311"/>
              </a:cxn>
              <a:cxn ang="0">
                <a:pos x="357" y="317"/>
              </a:cxn>
              <a:cxn ang="0">
                <a:pos x="439" y="268"/>
              </a:cxn>
              <a:cxn ang="0">
                <a:pos x="453" y="298"/>
              </a:cxn>
              <a:cxn ang="0">
                <a:pos x="417" y="380"/>
              </a:cxn>
              <a:cxn ang="0">
                <a:pos x="363" y="422"/>
              </a:cxn>
              <a:cxn ang="0">
                <a:pos x="253" y="461"/>
              </a:cxn>
              <a:cxn ang="0">
                <a:pos x="260" y="522"/>
              </a:cxn>
              <a:cxn ang="0">
                <a:pos x="270" y="554"/>
              </a:cxn>
              <a:cxn ang="0">
                <a:pos x="262" y="569"/>
              </a:cxn>
              <a:cxn ang="0">
                <a:pos x="264" y="677"/>
              </a:cxn>
              <a:cxn ang="0">
                <a:pos x="241" y="814"/>
              </a:cxn>
              <a:cxn ang="0">
                <a:pos x="210" y="899"/>
              </a:cxn>
              <a:cxn ang="0">
                <a:pos x="200" y="1023"/>
              </a:cxn>
              <a:cxn ang="0">
                <a:pos x="215" y="1109"/>
              </a:cxn>
              <a:cxn ang="0">
                <a:pos x="248" y="1159"/>
              </a:cxn>
              <a:cxn ang="0">
                <a:pos x="323" y="1186"/>
              </a:cxn>
              <a:cxn ang="0">
                <a:pos x="304" y="1205"/>
              </a:cxn>
              <a:cxn ang="0">
                <a:pos x="188" y="1205"/>
              </a:cxn>
              <a:cxn ang="0">
                <a:pos x="358" y="330"/>
              </a:cxn>
              <a:cxn ang="0">
                <a:pos x="335" y="360"/>
              </a:cxn>
              <a:cxn ang="0">
                <a:pos x="300" y="363"/>
              </a:cxn>
              <a:cxn ang="0">
                <a:pos x="275" y="396"/>
              </a:cxn>
              <a:cxn ang="0">
                <a:pos x="355" y="388"/>
              </a:cxn>
              <a:cxn ang="0">
                <a:pos x="350" y="373"/>
              </a:cxn>
              <a:cxn ang="0">
                <a:pos x="358" y="329"/>
              </a:cxn>
              <a:cxn ang="0">
                <a:pos x="446" y="290"/>
              </a:cxn>
              <a:cxn ang="0">
                <a:pos x="453" y="262"/>
              </a:cxn>
            </a:cxnLst>
            <a:rect l="0" t="0" r="r" b="b"/>
            <a:pathLst>
              <a:path w="470" h="1243">
                <a:moveTo>
                  <a:pt x="188" y="1223"/>
                </a:moveTo>
                <a:cubicBezTo>
                  <a:pt x="189" y="1226"/>
                  <a:pt x="187" y="1227"/>
                  <a:pt x="185" y="1228"/>
                </a:cubicBezTo>
                <a:cubicBezTo>
                  <a:pt x="172" y="1234"/>
                  <a:pt x="158" y="1238"/>
                  <a:pt x="144" y="1238"/>
                </a:cubicBezTo>
                <a:cubicBezTo>
                  <a:pt x="127" y="1239"/>
                  <a:pt x="110" y="1243"/>
                  <a:pt x="93" y="1235"/>
                </a:cubicBezTo>
                <a:cubicBezTo>
                  <a:pt x="90" y="1234"/>
                  <a:pt x="86" y="1233"/>
                  <a:pt x="82" y="1232"/>
                </a:cubicBezTo>
                <a:cubicBezTo>
                  <a:pt x="79" y="1231"/>
                  <a:pt x="77" y="1231"/>
                  <a:pt x="75" y="1234"/>
                </a:cubicBezTo>
                <a:cubicBezTo>
                  <a:pt x="74" y="1236"/>
                  <a:pt x="72" y="1236"/>
                  <a:pt x="69" y="1234"/>
                </a:cubicBezTo>
                <a:cubicBezTo>
                  <a:pt x="65" y="1232"/>
                  <a:pt x="60" y="1230"/>
                  <a:pt x="55" y="1227"/>
                </a:cubicBezTo>
                <a:cubicBezTo>
                  <a:pt x="46" y="1223"/>
                  <a:pt x="46" y="1223"/>
                  <a:pt x="46" y="1213"/>
                </a:cubicBezTo>
                <a:cubicBezTo>
                  <a:pt x="46" y="1211"/>
                  <a:pt x="47" y="1209"/>
                  <a:pt x="48" y="1206"/>
                </a:cubicBezTo>
                <a:cubicBezTo>
                  <a:pt x="48" y="1202"/>
                  <a:pt x="48" y="1197"/>
                  <a:pt x="48" y="1192"/>
                </a:cubicBezTo>
                <a:cubicBezTo>
                  <a:pt x="48" y="1190"/>
                  <a:pt x="49" y="1189"/>
                  <a:pt x="48" y="1187"/>
                </a:cubicBezTo>
                <a:cubicBezTo>
                  <a:pt x="47" y="1174"/>
                  <a:pt x="46" y="1162"/>
                  <a:pt x="45" y="1149"/>
                </a:cubicBezTo>
                <a:cubicBezTo>
                  <a:pt x="45" y="1143"/>
                  <a:pt x="44" y="1136"/>
                  <a:pt x="46" y="1131"/>
                </a:cubicBezTo>
                <a:cubicBezTo>
                  <a:pt x="48" y="1124"/>
                  <a:pt x="48" y="1118"/>
                  <a:pt x="48" y="1111"/>
                </a:cubicBezTo>
                <a:cubicBezTo>
                  <a:pt x="46" y="1094"/>
                  <a:pt x="42" y="1077"/>
                  <a:pt x="41" y="1060"/>
                </a:cubicBezTo>
                <a:cubicBezTo>
                  <a:pt x="41" y="1037"/>
                  <a:pt x="42" y="1015"/>
                  <a:pt x="43" y="993"/>
                </a:cubicBezTo>
                <a:cubicBezTo>
                  <a:pt x="45" y="973"/>
                  <a:pt x="46" y="953"/>
                  <a:pt x="48" y="933"/>
                </a:cubicBezTo>
                <a:cubicBezTo>
                  <a:pt x="49" y="924"/>
                  <a:pt x="50" y="914"/>
                  <a:pt x="52" y="905"/>
                </a:cubicBezTo>
                <a:cubicBezTo>
                  <a:pt x="55" y="895"/>
                  <a:pt x="59" y="886"/>
                  <a:pt x="62" y="877"/>
                </a:cubicBezTo>
                <a:cubicBezTo>
                  <a:pt x="63" y="872"/>
                  <a:pt x="63" y="867"/>
                  <a:pt x="64" y="862"/>
                </a:cubicBezTo>
                <a:cubicBezTo>
                  <a:pt x="64" y="857"/>
                  <a:pt x="63" y="851"/>
                  <a:pt x="64" y="845"/>
                </a:cubicBezTo>
                <a:cubicBezTo>
                  <a:pt x="65" y="824"/>
                  <a:pt x="68" y="803"/>
                  <a:pt x="76" y="784"/>
                </a:cubicBezTo>
                <a:cubicBezTo>
                  <a:pt x="78" y="777"/>
                  <a:pt x="80" y="770"/>
                  <a:pt x="80" y="763"/>
                </a:cubicBezTo>
                <a:cubicBezTo>
                  <a:pt x="79" y="759"/>
                  <a:pt x="78" y="756"/>
                  <a:pt x="79" y="752"/>
                </a:cubicBezTo>
                <a:cubicBezTo>
                  <a:pt x="80" y="745"/>
                  <a:pt x="80" y="738"/>
                  <a:pt x="77" y="731"/>
                </a:cubicBezTo>
                <a:cubicBezTo>
                  <a:pt x="72" y="713"/>
                  <a:pt x="75" y="694"/>
                  <a:pt x="74" y="676"/>
                </a:cubicBezTo>
                <a:cubicBezTo>
                  <a:pt x="74" y="671"/>
                  <a:pt x="74" y="667"/>
                  <a:pt x="71" y="662"/>
                </a:cubicBezTo>
                <a:cubicBezTo>
                  <a:pt x="70" y="661"/>
                  <a:pt x="70" y="660"/>
                  <a:pt x="70" y="659"/>
                </a:cubicBezTo>
                <a:cubicBezTo>
                  <a:pt x="66" y="649"/>
                  <a:pt x="66" y="638"/>
                  <a:pt x="61" y="628"/>
                </a:cubicBezTo>
                <a:cubicBezTo>
                  <a:pt x="60" y="627"/>
                  <a:pt x="59" y="625"/>
                  <a:pt x="59" y="623"/>
                </a:cubicBezTo>
                <a:cubicBezTo>
                  <a:pt x="58" y="607"/>
                  <a:pt x="57" y="592"/>
                  <a:pt x="57" y="577"/>
                </a:cubicBezTo>
                <a:cubicBezTo>
                  <a:pt x="57" y="569"/>
                  <a:pt x="61" y="561"/>
                  <a:pt x="62" y="554"/>
                </a:cubicBezTo>
                <a:cubicBezTo>
                  <a:pt x="63" y="548"/>
                  <a:pt x="63" y="543"/>
                  <a:pt x="64" y="538"/>
                </a:cubicBezTo>
                <a:cubicBezTo>
                  <a:pt x="64" y="532"/>
                  <a:pt x="64" y="526"/>
                  <a:pt x="65" y="520"/>
                </a:cubicBezTo>
                <a:cubicBezTo>
                  <a:pt x="66" y="515"/>
                  <a:pt x="67" y="511"/>
                  <a:pt x="66" y="505"/>
                </a:cubicBezTo>
                <a:cubicBezTo>
                  <a:pt x="63" y="496"/>
                  <a:pt x="65" y="488"/>
                  <a:pt x="69" y="480"/>
                </a:cubicBezTo>
                <a:cubicBezTo>
                  <a:pt x="70" y="478"/>
                  <a:pt x="69" y="475"/>
                  <a:pt x="68" y="473"/>
                </a:cubicBezTo>
                <a:cubicBezTo>
                  <a:pt x="63" y="461"/>
                  <a:pt x="56" y="449"/>
                  <a:pt x="51" y="436"/>
                </a:cubicBezTo>
                <a:cubicBezTo>
                  <a:pt x="48" y="426"/>
                  <a:pt x="47" y="415"/>
                  <a:pt x="44" y="405"/>
                </a:cubicBezTo>
                <a:cubicBezTo>
                  <a:pt x="41" y="397"/>
                  <a:pt x="38" y="389"/>
                  <a:pt x="35" y="382"/>
                </a:cubicBezTo>
                <a:cubicBezTo>
                  <a:pt x="30" y="370"/>
                  <a:pt x="25" y="358"/>
                  <a:pt x="19" y="346"/>
                </a:cubicBezTo>
                <a:cubicBezTo>
                  <a:pt x="17" y="341"/>
                  <a:pt x="14" y="336"/>
                  <a:pt x="11" y="331"/>
                </a:cubicBezTo>
                <a:cubicBezTo>
                  <a:pt x="7" y="320"/>
                  <a:pt x="6" y="309"/>
                  <a:pt x="4" y="298"/>
                </a:cubicBezTo>
                <a:cubicBezTo>
                  <a:pt x="1" y="284"/>
                  <a:pt x="0" y="269"/>
                  <a:pt x="2" y="255"/>
                </a:cubicBezTo>
                <a:cubicBezTo>
                  <a:pt x="6" y="234"/>
                  <a:pt x="18" y="217"/>
                  <a:pt x="35" y="203"/>
                </a:cubicBezTo>
                <a:cubicBezTo>
                  <a:pt x="41" y="200"/>
                  <a:pt x="45" y="194"/>
                  <a:pt x="50" y="190"/>
                </a:cubicBezTo>
                <a:cubicBezTo>
                  <a:pt x="53" y="187"/>
                  <a:pt x="56" y="184"/>
                  <a:pt x="59" y="181"/>
                </a:cubicBezTo>
                <a:cubicBezTo>
                  <a:pt x="62" y="179"/>
                  <a:pt x="66" y="178"/>
                  <a:pt x="70" y="176"/>
                </a:cubicBezTo>
                <a:cubicBezTo>
                  <a:pt x="70" y="176"/>
                  <a:pt x="71" y="174"/>
                  <a:pt x="72" y="173"/>
                </a:cubicBezTo>
                <a:cubicBezTo>
                  <a:pt x="75" y="167"/>
                  <a:pt x="78" y="161"/>
                  <a:pt x="80" y="154"/>
                </a:cubicBezTo>
                <a:cubicBezTo>
                  <a:pt x="83" y="148"/>
                  <a:pt x="86" y="142"/>
                  <a:pt x="81" y="135"/>
                </a:cubicBezTo>
                <a:cubicBezTo>
                  <a:pt x="78" y="131"/>
                  <a:pt x="78" y="125"/>
                  <a:pt x="77" y="120"/>
                </a:cubicBezTo>
                <a:cubicBezTo>
                  <a:pt x="75" y="114"/>
                  <a:pt x="73" y="109"/>
                  <a:pt x="72" y="104"/>
                </a:cubicBezTo>
                <a:cubicBezTo>
                  <a:pt x="70" y="92"/>
                  <a:pt x="70" y="80"/>
                  <a:pt x="72" y="69"/>
                </a:cubicBezTo>
                <a:cubicBezTo>
                  <a:pt x="73" y="66"/>
                  <a:pt x="74" y="62"/>
                  <a:pt x="74" y="59"/>
                </a:cubicBezTo>
                <a:cubicBezTo>
                  <a:pt x="74" y="56"/>
                  <a:pt x="74" y="52"/>
                  <a:pt x="75" y="48"/>
                </a:cubicBezTo>
                <a:cubicBezTo>
                  <a:pt x="76" y="46"/>
                  <a:pt x="77" y="43"/>
                  <a:pt x="77" y="41"/>
                </a:cubicBezTo>
                <a:cubicBezTo>
                  <a:pt x="78" y="36"/>
                  <a:pt x="80" y="32"/>
                  <a:pt x="85" y="31"/>
                </a:cubicBezTo>
                <a:cubicBezTo>
                  <a:pt x="90" y="30"/>
                  <a:pt x="90" y="29"/>
                  <a:pt x="88" y="25"/>
                </a:cubicBezTo>
                <a:cubicBezTo>
                  <a:pt x="91" y="24"/>
                  <a:pt x="95" y="23"/>
                  <a:pt x="100" y="22"/>
                </a:cubicBezTo>
                <a:cubicBezTo>
                  <a:pt x="101" y="20"/>
                  <a:pt x="104" y="15"/>
                  <a:pt x="107" y="12"/>
                </a:cubicBezTo>
                <a:cubicBezTo>
                  <a:pt x="118" y="2"/>
                  <a:pt x="131" y="0"/>
                  <a:pt x="145" y="2"/>
                </a:cubicBezTo>
                <a:cubicBezTo>
                  <a:pt x="147" y="3"/>
                  <a:pt x="149" y="3"/>
                  <a:pt x="151" y="3"/>
                </a:cubicBezTo>
                <a:cubicBezTo>
                  <a:pt x="154" y="4"/>
                  <a:pt x="158" y="6"/>
                  <a:pt x="161" y="5"/>
                </a:cubicBezTo>
                <a:cubicBezTo>
                  <a:pt x="167" y="5"/>
                  <a:pt x="172" y="7"/>
                  <a:pt x="176" y="10"/>
                </a:cubicBezTo>
                <a:cubicBezTo>
                  <a:pt x="177" y="11"/>
                  <a:pt x="179" y="11"/>
                  <a:pt x="180" y="12"/>
                </a:cubicBezTo>
                <a:cubicBezTo>
                  <a:pt x="182" y="12"/>
                  <a:pt x="185" y="12"/>
                  <a:pt x="187" y="13"/>
                </a:cubicBezTo>
                <a:cubicBezTo>
                  <a:pt x="191" y="14"/>
                  <a:pt x="195" y="16"/>
                  <a:pt x="200" y="18"/>
                </a:cubicBezTo>
                <a:cubicBezTo>
                  <a:pt x="203" y="19"/>
                  <a:pt x="206" y="21"/>
                  <a:pt x="208" y="23"/>
                </a:cubicBezTo>
                <a:cubicBezTo>
                  <a:pt x="215" y="27"/>
                  <a:pt x="214" y="37"/>
                  <a:pt x="208" y="40"/>
                </a:cubicBezTo>
                <a:cubicBezTo>
                  <a:pt x="204" y="43"/>
                  <a:pt x="203" y="46"/>
                  <a:pt x="205" y="50"/>
                </a:cubicBezTo>
                <a:cubicBezTo>
                  <a:pt x="207" y="54"/>
                  <a:pt x="208" y="58"/>
                  <a:pt x="210" y="63"/>
                </a:cubicBezTo>
                <a:cubicBezTo>
                  <a:pt x="212" y="68"/>
                  <a:pt x="214" y="73"/>
                  <a:pt x="215" y="78"/>
                </a:cubicBezTo>
                <a:cubicBezTo>
                  <a:pt x="216" y="81"/>
                  <a:pt x="217" y="85"/>
                  <a:pt x="216" y="86"/>
                </a:cubicBezTo>
                <a:cubicBezTo>
                  <a:pt x="213" y="90"/>
                  <a:pt x="214" y="92"/>
                  <a:pt x="216" y="95"/>
                </a:cubicBezTo>
                <a:cubicBezTo>
                  <a:pt x="219" y="100"/>
                  <a:pt x="223" y="106"/>
                  <a:pt x="226" y="112"/>
                </a:cubicBezTo>
                <a:cubicBezTo>
                  <a:pt x="230" y="120"/>
                  <a:pt x="227" y="124"/>
                  <a:pt x="220" y="124"/>
                </a:cubicBezTo>
                <a:cubicBezTo>
                  <a:pt x="214" y="124"/>
                  <a:pt x="213" y="127"/>
                  <a:pt x="213" y="131"/>
                </a:cubicBezTo>
                <a:cubicBezTo>
                  <a:pt x="214" y="137"/>
                  <a:pt x="207" y="141"/>
                  <a:pt x="209" y="147"/>
                </a:cubicBezTo>
                <a:cubicBezTo>
                  <a:pt x="209" y="147"/>
                  <a:pt x="209" y="148"/>
                  <a:pt x="208" y="149"/>
                </a:cubicBezTo>
                <a:cubicBezTo>
                  <a:pt x="203" y="152"/>
                  <a:pt x="205" y="157"/>
                  <a:pt x="206" y="162"/>
                </a:cubicBezTo>
                <a:cubicBezTo>
                  <a:pt x="208" y="168"/>
                  <a:pt x="204" y="175"/>
                  <a:pt x="197" y="175"/>
                </a:cubicBezTo>
                <a:cubicBezTo>
                  <a:pt x="191" y="175"/>
                  <a:pt x="185" y="174"/>
                  <a:pt x="179" y="173"/>
                </a:cubicBezTo>
                <a:cubicBezTo>
                  <a:pt x="162" y="170"/>
                  <a:pt x="156" y="185"/>
                  <a:pt x="158" y="197"/>
                </a:cubicBezTo>
                <a:cubicBezTo>
                  <a:pt x="159" y="201"/>
                  <a:pt x="158" y="203"/>
                  <a:pt x="158" y="207"/>
                </a:cubicBezTo>
                <a:cubicBezTo>
                  <a:pt x="158" y="209"/>
                  <a:pt x="157" y="212"/>
                  <a:pt x="158" y="213"/>
                </a:cubicBezTo>
                <a:cubicBezTo>
                  <a:pt x="163" y="218"/>
                  <a:pt x="169" y="222"/>
                  <a:pt x="175" y="225"/>
                </a:cubicBezTo>
                <a:cubicBezTo>
                  <a:pt x="180" y="228"/>
                  <a:pt x="186" y="228"/>
                  <a:pt x="191" y="230"/>
                </a:cubicBezTo>
                <a:cubicBezTo>
                  <a:pt x="203" y="235"/>
                  <a:pt x="211" y="246"/>
                  <a:pt x="217" y="256"/>
                </a:cubicBezTo>
                <a:cubicBezTo>
                  <a:pt x="224" y="266"/>
                  <a:pt x="226" y="278"/>
                  <a:pt x="231" y="289"/>
                </a:cubicBezTo>
                <a:cubicBezTo>
                  <a:pt x="234" y="298"/>
                  <a:pt x="238" y="307"/>
                  <a:pt x="242" y="317"/>
                </a:cubicBezTo>
                <a:cubicBezTo>
                  <a:pt x="243" y="318"/>
                  <a:pt x="243" y="319"/>
                  <a:pt x="243" y="320"/>
                </a:cubicBezTo>
                <a:cubicBezTo>
                  <a:pt x="243" y="322"/>
                  <a:pt x="243" y="324"/>
                  <a:pt x="244" y="326"/>
                </a:cubicBezTo>
                <a:cubicBezTo>
                  <a:pt x="246" y="330"/>
                  <a:pt x="248" y="334"/>
                  <a:pt x="250" y="338"/>
                </a:cubicBezTo>
                <a:cubicBezTo>
                  <a:pt x="251" y="339"/>
                  <a:pt x="253" y="341"/>
                  <a:pt x="254" y="341"/>
                </a:cubicBezTo>
                <a:cubicBezTo>
                  <a:pt x="257" y="341"/>
                  <a:pt x="261" y="342"/>
                  <a:pt x="264" y="341"/>
                </a:cubicBezTo>
                <a:cubicBezTo>
                  <a:pt x="272" y="338"/>
                  <a:pt x="280" y="336"/>
                  <a:pt x="288" y="333"/>
                </a:cubicBezTo>
                <a:cubicBezTo>
                  <a:pt x="302" y="326"/>
                  <a:pt x="316" y="318"/>
                  <a:pt x="330" y="311"/>
                </a:cubicBezTo>
                <a:cubicBezTo>
                  <a:pt x="333" y="310"/>
                  <a:pt x="336" y="309"/>
                  <a:pt x="338" y="312"/>
                </a:cubicBezTo>
                <a:cubicBezTo>
                  <a:pt x="341" y="315"/>
                  <a:pt x="344" y="316"/>
                  <a:pt x="348" y="316"/>
                </a:cubicBezTo>
                <a:cubicBezTo>
                  <a:pt x="351" y="316"/>
                  <a:pt x="354" y="316"/>
                  <a:pt x="357" y="317"/>
                </a:cubicBezTo>
                <a:cubicBezTo>
                  <a:pt x="365" y="319"/>
                  <a:pt x="373" y="321"/>
                  <a:pt x="382" y="323"/>
                </a:cubicBezTo>
                <a:cubicBezTo>
                  <a:pt x="385" y="324"/>
                  <a:pt x="388" y="324"/>
                  <a:pt x="391" y="321"/>
                </a:cubicBezTo>
                <a:cubicBezTo>
                  <a:pt x="407" y="303"/>
                  <a:pt x="423" y="286"/>
                  <a:pt x="439" y="268"/>
                </a:cubicBezTo>
                <a:cubicBezTo>
                  <a:pt x="443" y="264"/>
                  <a:pt x="446" y="260"/>
                  <a:pt x="450" y="256"/>
                </a:cubicBezTo>
                <a:cubicBezTo>
                  <a:pt x="457" y="263"/>
                  <a:pt x="463" y="270"/>
                  <a:pt x="470" y="278"/>
                </a:cubicBezTo>
                <a:cubicBezTo>
                  <a:pt x="464" y="285"/>
                  <a:pt x="459" y="292"/>
                  <a:pt x="453" y="298"/>
                </a:cubicBezTo>
                <a:cubicBezTo>
                  <a:pt x="442" y="308"/>
                  <a:pt x="438" y="322"/>
                  <a:pt x="435" y="335"/>
                </a:cubicBezTo>
                <a:cubicBezTo>
                  <a:pt x="433" y="344"/>
                  <a:pt x="428" y="352"/>
                  <a:pt x="426" y="361"/>
                </a:cubicBezTo>
                <a:cubicBezTo>
                  <a:pt x="424" y="368"/>
                  <a:pt x="420" y="374"/>
                  <a:pt x="417" y="380"/>
                </a:cubicBezTo>
                <a:cubicBezTo>
                  <a:pt x="414" y="387"/>
                  <a:pt x="413" y="395"/>
                  <a:pt x="405" y="399"/>
                </a:cubicBezTo>
                <a:cubicBezTo>
                  <a:pt x="399" y="401"/>
                  <a:pt x="395" y="405"/>
                  <a:pt x="389" y="408"/>
                </a:cubicBezTo>
                <a:cubicBezTo>
                  <a:pt x="381" y="413"/>
                  <a:pt x="372" y="417"/>
                  <a:pt x="363" y="422"/>
                </a:cubicBezTo>
                <a:cubicBezTo>
                  <a:pt x="348" y="431"/>
                  <a:pt x="332" y="439"/>
                  <a:pt x="314" y="444"/>
                </a:cubicBezTo>
                <a:cubicBezTo>
                  <a:pt x="305" y="446"/>
                  <a:pt x="297" y="449"/>
                  <a:pt x="288" y="450"/>
                </a:cubicBezTo>
                <a:cubicBezTo>
                  <a:pt x="276" y="453"/>
                  <a:pt x="264" y="455"/>
                  <a:pt x="253" y="461"/>
                </a:cubicBezTo>
                <a:cubicBezTo>
                  <a:pt x="252" y="462"/>
                  <a:pt x="250" y="464"/>
                  <a:pt x="250" y="466"/>
                </a:cubicBezTo>
                <a:cubicBezTo>
                  <a:pt x="250" y="470"/>
                  <a:pt x="251" y="474"/>
                  <a:pt x="251" y="478"/>
                </a:cubicBezTo>
                <a:cubicBezTo>
                  <a:pt x="251" y="493"/>
                  <a:pt x="255" y="508"/>
                  <a:pt x="260" y="522"/>
                </a:cubicBezTo>
                <a:cubicBezTo>
                  <a:pt x="262" y="527"/>
                  <a:pt x="263" y="532"/>
                  <a:pt x="264" y="537"/>
                </a:cubicBezTo>
                <a:cubicBezTo>
                  <a:pt x="265" y="540"/>
                  <a:pt x="266" y="543"/>
                  <a:pt x="267" y="546"/>
                </a:cubicBezTo>
                <a:cubicBezTo>
                  <a:pt x="268" y="549"/>
                  <a:pt x="269" y="551"/>
                  <a:pt x="270" y="554"/>
                </a:cubicBezTo>
                <a:cubicBezTo>
                  <a:pt x="270" y="557"/>
                  <a:pt x="270" y="561"/>
                  <a:pt x="270" y="564"/>
                </a:cubicBezTo>
                <a:cubicBezTo>
                  <a:pt x="269" y="564"/>
                  <a:pt x="267" y="565"/>
                  <a:pt x="266" y="565"/>
                </a:cubicBezTo>
                <a:cubicBezTo>
                  <a:pt x="265" y="566"/>
                  <a:pt x="262" y="567"/>
                  <a:pt x="262" y="569"/>
                </a:cubicBezTo>
                <a:cubicBezTo>
                  <a:pt x="261" y="573"/>
                  <a:pt x="261" y="577"/>
                  <a:pt x="261" y="581"/>
                </a:cubicBezTo>
                <a:cubicBezTo>
                  <a:pt x="264" y="597"/>
                  <a:pt x="266" y="612"/>
                  <a:pt x="265" y="628"/>
                </a:cubicBezTo>
                <a:cubicBezTo>
                  <a:pt x="265" y="645"/>
                  <a:pt x="264" y="661"/>
                  <a:pt x="264" y="677"/>
                </a:cubicBezTo>
                <a:cubicBezTo>
                  <a:pt x="263" y="683"/>
                  <a:pt x="263" y="690"/>
                  <a:pt x="262" y="696"/>
                </a:cubicBezTo>
                <a:cubicBezTo>
                  <a:pt x="259" y="713"/>
                  <a:pt x="256" y="730"/>
                  <a:pt x="253" y="748"/>
                </a:cubicBezTo>
                <a:cubicBezTo>
                  <a:pt x="249" y="770"/>
                  <a:pt x="245" y="792"/>
                  <a:pt x="241" y="814"/>
                </a:cubicBezTo>
                <a:cubicBezTo>
                  <a:pt x="237" y="832"/>
                  <a:pt x="233" y="849"/>
                  <a:pt x="229" y="867"/>
                </a:cubicBezTo>
                <a:cubicBezTo>
                  <a:pt x="226" y="879"/>
                  <a:pt x="222" y="891"/>
                  <a:pt x="211" y="898"/>
                </a:cubicBezTo>
                <a:cubicBezTo>
                  <a:pt x="211" y="898"/>
                  <a:pt x="210" y="899"/>
                  <a:pt x="210" y="899"/>
                </a:cubicBezTo>
                <a:cubicBezTo>
                  <a:pt x="209" y="904"/>
                  <a:pt x="206" y="910"/>
                  <a:pt x="206" y="915"/>
                </a:cubicBezTo>
                <a:cubicBezTo>
                  <a:pt x="204" y="942"/>
                  <a:pt x="203" y="969"/>
                  <a:pt x="202" y="996"/>
                </a:cubicBezTo>
                <a:cubicBezTo>
                  <a:pt x="201" y="1005"/>
                  <a:pt x="202" y="1014"/>
                  <a:pt x="200" y="1023"/>
                </a:cubicBezTo>
                <a:cubicBezTo>
                  <a:pt x="198" y="1036"/>
                  <a:pt x="202" y="1048"/>
                  <a:pt x="202" y="1060"/>
                </a:cubicBezTo>
                <a:cubicBezTo>
                  <a:pt x="203" y="1065"/>
                  <a:pt x="204" y="1070"/>
                  <a:pt x="205" y="1076"/>
                </a:cubicBezTo>
                <a:cubicBezTo>
                  <a:pt x="206" y="1087"/>
                  <a:pt x="208" y="1099"/>
                  <a:pt x="215" y="1109"/>
                </a:cubicBezTo>
                <a:cubicBezTo>
                  <a:pt x="222" y="1118"/>
                  <a:pt x="227" y="1129"/>
                  <a:pt x="232" y="1139"/>
                </a:cubicBezTo>
                <a:cubicBezTo>
                  <a:pt x="235" y="1143"/>
                  <a:pt x="236" y="1149"/>
                  <a:pt x="241" y="1151"/>
                </a:cubicBezTo>
                <a:cubicBezTo>
                  <a:pt x="244" y="1153"/>
                  <a:pt x="247" y="1156"/>
                  <a:pt x="248" y="1159"/>
                </a:cubicBezTo>
                <a:cubicBezTo>
                  <a:pt x="254" y="1171"/>
                  <a:pt x="266" y="1176"/>
                  <a:pt x="278" y="1180"/>
                </a:cubicBezTo>
                <a:cubicBezTo>
                  <a:pt x="285" y="1182"/>
                  <a:pt x="294" y="1180"/>
                  <a:pt x="302" y="1180"/>
                </a:cubicBezTo>
                <a:cubicBezTo>
                  <a:pt x="310" y="1179"/>
                  <a:pt x="317" y="1179"/>
                  <a:pt x="323" y="1186"/>
                </a:cubicBezTo>
                <a:cubicBezTo>
                  <a:pt x="324" y="1187"/>
                  <a:pt x="324" y="1190"/>
                  <a:pt x="324" y="1191"/>
                </a:cubicBezTo>
                <a:cubicBezTo>
                  <a:pt x="324" y="1198"/>
                  <a:pt x="317" y="1205"/>
                  <a:pt x="311" y="1206"/>
                </a:cubicBezTo>
                <a:cubicBezTo>
                  <a:pt x="308" y="1206"/>
                  <a:pt x="306" y="1205"/>
                  <a:pt x="304" y="1205"/>
                </a:cubicBezTo>
                <a:cubicBezTo>
                  <a:pt x="291" y="1206"/>
                  <a:pt x="278" y="1207"/>
                  <a:pt x="265" y="1208"/>
                </a:cubicBezTo>
                <a:cubicBezTo>
                  <a:pt x="247" y="1210"/>
                  <a:pt x="229" y="1211"/>
                  <a:pt x="211" y="1208"/>
                </a:cubicBezTo>
                <a:cubicBezTo>
                  <a:pt x="204" y="1207"/>
                  <a:pt x="196" y="1206"/>
                  <a:pt x="188" y="1205"/>
                </a:cubicBezTo>
                <a:cubicBezTo>
                  <a:pt x="188" y="1211"/>
                  <a:pt x="188" y="1217"/>
                  <a:pt x="188" y="1223"/>
                </a:cubicBezTo>
                <a:close/>
                <a:moveTo>
                  <a:pt x="358" y="329"/>
                </a:moveTo>
                <a:cubicBezTo>
                  <a:pt x="358" y="330"/>
                  <a:pt x="358" y="330"/>
                  <a:pt x="358" y="330"/>
                </a:cubicBezTo>
                <a:cubicBezTo>
                  <a:pt x="360" y="334"/>
                  <a:pt x="364" y="338"/>
                  <a:pt x="363" y="340"/>
                </a:cubicBezTo>
                <a:cubicBezTo>
                  <a:pt x="361" y="347"/>
                  <a:pt x="357" y="354"/>
                  <a:pt x="351" y="358"/>
                </a:cubicBezTo>
                <a:cubicBezTo>
                  <a:pt x="348" y="361"/>
                  <a:pt x="341" y="360"/>
                  <a:pt x="335" y="360"/>
                </a:cubicBezTo>
                <a:cubicBezTo>
                  <a:pt x="335" y="360"/>
                  <a:pt x="334" y="359"/>
                  <a:pt x="334" y="359"/>
                </a:cubicBezTo>
                <a:cubicBezTo>
                  <a:pt x="331" y="354"/>
                  <a:pt x="325" y="353"/>
                  <a:pt x="321" y="357"/>
                </a:cubicBezTo>
                <a:cubicBezTo>
                  <a:pt x="315" y="362"/>
                  <a:pt x="308" y="364"/>
                  <a:pt x="300" y="363"/>
                </a:cubicBezTo>
                <a:cubicBezTo>
                  <a:pt x="295" y="362"/>
                  <a:pt x="290" y="363"/>
                  <a:pt x="285" y="366"/>
                </a:cubicBezTo>
                <a:cubicBezTo>
                  <a:pt x="279" y="370"/>
                  <a:pt x="272" y="375"/>
                  <a:pt x="266" y="380"/>
                </a:cubicBezTo>
                <a:cubicBezTo>
                  <a:pt x="269" y="385"/>
                  <a:pt x="272" y="391"/>
                  <a:pt x="275" y="396"/>
                </a:cubicBezTo>
                <a:cubicBezTo>
                  <a:pt x="275" y="396"/>
                  <a:pt x="277" y="397"/>
                  <a:pt x="279" y="397"/>
                </a:cubicBezTo>
                <a:cubicBezTo>
                  <a:pt x="298" y="395"/>
                  <a:pt x="318" y="393"/>
                  <a:pt x="337" y="391"/>
                </a:cubicBezTo>
                <a:cubicBezTo>
                  <a:pt x="343" y="391"/>
                  <a:pt x="348" y="389"/>
                  <a:pt x="355" y="388"/>
                </a:cubicBezTo>
                <a:cubicBezTo>
                  <a:pt x="355" y="384"/>
                  <a:pt x="355" y="379"/>
                  <a:pt x="355" y="375"/>
                </a:cubicBezTo>
                <a:cubicBezTo>
                  <a:pt x="355" y="374"/>
                  <a:pt x="354" y="372"/>
                  <a:pt x="353" y="372"/>
                </a:cubicBezTo>
                <a:cubicBezTo>
                  <a:pt x="352" y="372"/>
                  <a:pt x="351" y="372"/>
                  <a:pt x="350" y="373"/>
                </a:cubicBezTo>
                <a:cubicBezTo>
                  <a:pt x="347" y="376"/>
                  <a:pt x="344" y="378"/>
                  <a:pt x="338" y="377"/>
                </a:cubicBezTo>
                <a:cubicBezTo>
                  <a:pt x="352" y="362"/>
                  <a:pt x="366" y="347"/>
                  <a:pt x="380" y="332"/>
                </a:cubicBezTo>
                <a:cubicBezTo>
                  <a:pt x="372" y="330"/>
                  <a:pt x="365" y="330"/>
                  <a:pt x="358" y="329"/>
                </a:cubicBezTo>
                <a:close/>
                <a:moveTo>
                  <a:pt x="439" y="286"/>
                </a:moveTo>
                <a:cubicBezTo>
                  <a:pt x="439" y="286"/>
                  <a:pt x="442" y="285"/>
                  <a:pt x="443" y="286"/>
                </a:cubicBezTo>
                <a:cubicBezTo>
                  <a:pt x="445" y="287"/>
                  <a:pt x="445" y="288"/>
                  <a:pt x="446" y="290"/>
                </a:cubicBezTo>
                <a:cubicBezTo>
                  <a:pt x="448" y="291"/>
                  <a:pt x="450" y="292"/>
                  <a:pt x="453" y="293"/>
                </a:cubicBezTo>
                <a:cubicBezTo>
                  <a:pt x="457" y="289"/>
                  <a:pt x="461" y="283"/>
                  <a:pt x="466" y="277"/>
                </a:cubicBezTo>
                <a:cubicBezTo>
                  <a:pt x="462" y="272"/>
                  <a:pt x="457" y="267"/>
                  <a:pt x="453" y="262"/>
                </a:cubicBezTo>
                <a:cubicBezTo>
                  <a:pt x="444" y="271"/>
                  <a:pt x="435" y="280"/>
                  <a:pt x="428" y="290"/>
                </a:cubicBezTo>
                <a:cubicBezTo>
                  <a:pt x="432" y="289"/>
                  <a:pt x="436" y="291"/>
                  <a:pt x="439" y="286"/>
                </a:cubicBezTo>
                <a:close/>
              </a:path>
            </a:pathLst>
          </a:custGeom>
          <a:solidFill>
            <a:schemeClr val="tx1"/>
          </a:solidFill>
          <a:ln w="11113" cap="flat">
            <a:noFill/>
            <a:prstDash val="solid"/>
            <a:miter lim="800000"/>
            <a:headEnd/>
            <a:tailEnd/>
          </a:ln>
        </p:spPr>
        <p:txBody>
          <a:bodyPr vert="horz" wrap="square" lIns="76162" tIns="38082" rIns="76162" bIns="38082" numCol="1" anchor="t" anchorCtr="0" compatLnSpc="1">
            <a:prstTxWarp prst="textNoShape">
              <a:avLst/>
            </a:prstTxWarp>
          </a:bodyPr>
          <a:lstStyle/>
          <a:p>
            <a:endParaRPr lang="en-US" sz="2880" dirty="0">
              <a:solidFill>
                <a:srgbClr val="5F5F5F"/>
              </a:solidFill>
              <a:latin typeface="Amazon Ember Cd RC Light" panose="020B0406020204020204" pitchFamily="34" charset="0"/>
              <a:ea typeface="Amazon Ember Cd RC Light" panose="020B0406020204020204" pitchFamily="34" charset="0"/>
              <a:cs typeface="Amazon Ember Cd RC Light" panose="020B0406020204020204" pitchFamily="34" charset="0"/>
            </a:endParaRPr>
          </a:p>
        </p:txBody>
      </p:sp>
      <p:grpSp>
        <p:nvGrpSpPr>
          <p:cNvPr id="4" name="Group 3">
            <a:extLst>
              <a:ext uri="{FF2B5EF4-FFF2-40B4-BE49-F238E27FC236}">
                <a16:creationId xmlns:a16="http://schemas.microsoft.com/office/drawing/2014/main" id="{FCF54D76-5FAE-E82C-323E-9222BCBB1981}"/>
              </a:ext>
            </a:extLst>
          </p:cNvPr>
          <p:cNvGrpSpPr/>
          <p:nvPr/>
        </p:nvGrpSpPr>
        <p:grpSpPr>
          <a:xfrm>
            <a:off x="1803056" y="1415623"/>
            <a:ext cx="3200400" cy="4391635"/>
            <a:chOff x="1803056" y="1415623"/>
            <a:chExt cx="3200400" cy="4391635"/>
          </a:xfrm>
        </p:grpSpPr>
        <p:sp>
          <p:nvSpPr>
            <p:cNvPr id="5" name="TextBox 4">
              <a:extLst>
                <a:ext uri="{FF2B5EF4-FFF2-40B4-BE49-F238E27FC236}">
                  <a16:creationId xmlns:a16="http://schemas.microsoft.com/office/drawing/2014/main" id="{69A3F20A-BEE0-B647-F3BC-2B12768D1CD5}"/>
                </a:ext>
              </a:extLst>
            </p:cNvPr>
            <p:cNvSpPr txBox="1"/>
            <p:nvPr/>
          </p:nvSpPr>
          <p:spPr>
            <a:xfrm>
              <a:off x="1803056" y="4435658"/>
              <a:ext cx="3200400" cy="1371600"/>
            </a:xfrm>
            <a:prstGeom prst="rect">
              <a:avLst/>
            </a:prstGeom>
            <a:noFill/>
          </p:spPr>
          <p:txBody>
            <a:bodyPr wrap="square" lIns="0" tIns="0" rIns="0" bIns="0" rtlCol="0">
              <a:spAutoFit/>
            </a:bodyPr>
            <a:lstStyle/>
            <a:p>
              <a:pPr algn="ctr" defTabSz="914363">
                <a:defRPr/>
              </a:pPr>
              <a:r>
                <a:rPr lang="en-US" sz="1600" b="1"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Ad tech</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User profile stores</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Metadata stores for assets</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Popular-item cache</a:t>
              </a:r>
            </a:p>
            <a:p>
              <a:pPr algn="ctr" defTabSz="609561">
                <a:defRPr/>
              </a:pPr>
              <a:r>
                <a:rPr lang="en-US" sz="1400"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(AdRoll, </a:t>
              </a:r>
              <a:r>
                <a:rPr lang="en-US" sz="1400" dirty="0" err="1">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GumGum</a:t>
              </a:r>
              <a:r>
                <a:rPr lang="en-US" sz="1400"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 Branch, </a:t>
              </a:r>
              <a:r>
                <a:rPr lang="en-US" sz="1400" dirty="0" err="1">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DataXu</a:t>
              </a:r>
              <a:r>
                <a:rPr lang="en-US" sz="1400"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a:t>
              </a:r>
            </a:p>
          </p:txBody>
        </p:sp>
        <p:sp>
          <p:nvSpPr>
            <p:cNvPr id="6" name="TextBox 5">
              <a:extLst>
                <a:ext uri="{FF2B5EF4-FFF2-40B4-BE49-F238E27FC236}">
                  <a16:creationId xmlns:a16="http://schemas.microsoft.com/office/drawing/2014/main" id="{67731913-3AED-2FCC-1A94-6B05A88EC9C3}"/>
                </a:ext>
              </a:extLst>
            </p:cNvPr>
            <p:cNvSpPr txBox="1"/>
            <p:nvPr/>
          </p:nvSpPr>
          <p:spPr>
            <a:xfrm>
              <a:off x="1803056" y="2206251"/>
              <a:ext cx="3200400" cy="1107996"/>
            </a:xfrm>
            <a:prstGeom prst="rect">
              <a:avLst/>
            </a:prstGeom>
            <a:noFill/>
          </p:spPr>
          <p:txBody>
            <a:bodyPr wrap="square" lIns="0" tIns="0" rIns="0" bIns="0" rtlCol="0">
              <a:spAutoFit/>
            </a:bodyPr>
            <a:lstStyle/>
            <a:p>
              <a:pPr algn="ctr" defTabSz="914363">
                <a:defRPr/>
              </a:pPr>
              <a:r>
                <a:rPr lang="en-US" sz="1600" b="1"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Finance</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Fraud detection</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User transactions</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Mainframe offloading</a:t>
              </a:r>
            </a:p>
            <a:p>
              <a:pPr algn="ctr" defTabSz="609561">
                <a:defRPr/>
              </a:pPr>
              <a:r>
                <a:rPr lang="en-US" sz="1400"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(Capital One, Vanguard, Fannie Mae)</a:t>
              </a:r>
            </a:p>
          </p:txBody>
        </p:sp>
        <p:pic>
          <p:nvPicPr>
            <p:cNvPr id="7" name="Graphic 6" descr="Money">
              <a:extLst>
                <a:ext uri="{FF2B5EF4-FFF2-40B4-BE49-F238E27FC236}">
                  <a16:creationId xmlns:a16="http://schemas.microsoft.com/office/drawing/2014/main" id="{87C9F46C-1ACC-5F58-1BC2-3875F31BC3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37496" y="1415623"/>
              <a:ext cx="731520" cy="731520"/>
            </a:xfrm>
            <a:prstGeom prst="rect">
              <a:avLst/>
            </a:prstGeom>
          </p:spPr>
        </p:pic>
        <p:pic>
          <p:nvPicPr>
            <p:cNvPr id="8" name="Graphic 7" descr="Target Audience">
              <a:extLst>
                <a:ext uri="{FF2B5EF4-FFF2-40B4-BE49-F238E27FC236}">
                  <a16:creationId xmlns:a16="http://schemas.microsoft.com/office/drawing/2014/main" id="{26F38214-A490-C936-AD77-BB41A46ADE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037496" y="3665014"/>
              <a:ext cx="731520" cy="731520"/>
            </a:xfrm>
            <a:prstGeom prst="rect">
              <a:avLst/>
            </a:prstGeom>
          </p:spPr>
        </p:pic>
      </p:grpSp>
      <p:grpSp>
        <p:nvGrpSpPr>
          <p:cNvPr id="9" name="Group 8">
            <a:extLst>
              <a:ext uri="{FF2B5EF4-FFF2-40B4-BE49-F238E27FC236}">
                <a16:creationId xmlns:a16="http://schemas.microsoft.com/office/drawing/2014/main" id="{2F4D47EB-560F-D2E3-A7A1-E2A67F5D38AA}"/>
              </a:ext>
            </a:extLst>
          </p:cNvPr>
          <p:cNvGrpSpPr/>
          <p:nvPr/>
        </p:nvGrpSpPr>
        <p:grpSpPr>
          <a:xfrm>
            <a:off x="5246586" y="1379784"/>
            <a:ext cx="3200400" cy="4427474"/>
            <a:chOff x="5246586" y="1379784"/>
            <a:chExt cx="3200400" cy="4427474"/>
          </a:xfrm>
        </p:grpSpPr>
        <p:sp>
          <p:nvSpPr>
            <p:cNvPr id="10" name="TextBox 9">
              <a:extLst>
                <a:ext uri="{FF2B5EF4-FFF2-40B4-BE49-F238E27FC236}">
                  <a16:creationId xmlns:a16="http://schemas.microsoft.com/office/drawing/2014/main" id="{B2BC1166-E9BD-76DF-6F4B-00F5A69252EC}"/>
                </a:ext>
              </a:extLst>
            </p:cNvPr>
            <p:cNvSpPr txBox="1"/>
            <p:nvPr/>
          </p:nvSpPr>
          <p:spPr>
            <a:xfrm>
              <a:off x="5246586" y="2206251"/>
              <a:ext cx="3200400" cy="1188720"/>
            </a:xfrm>
            <a:prstGeom prst="rect">
              <a:avLst/>
            </a:prstGeom>
            <a:noFill/>
          </p:spPr>
          <p:txBody>
            <a:bodyPr wrap="square" lIns="0" tIns="0" rIns="0" bIns="0" rtlCol="0">
              <a:spAutoFit/>
            </a:bodyPr>
            <a:lstStyle/>
            <a:p>
              <a:pPr algn="ctr" defTabSz="914363">
                <a:defRPr/>
              </a:pPr>
              <a:r>
                <a:rPr lang="en-US" sz="1600" b="1"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Gaming</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Game states</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Leaderboards</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Player data stores</a:t>
              </a:r>
            </a:p>
            <a:p>
              <a:pPr algn="ctr" defTabSz="609561">
                <a:defRPr/>
              </a:pPr>
              <a:r>
                <a:rPr lang="en-US" sz="1400"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(Riot Games, Electronic Arts, </a:t>
              </a:r>
              <a:r>
                <a:rPr lang="en-US" sz="1400" dirty="0" err="1">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PennyPop</a:t>
              </a:r>
              <a:r>
                <a:rPr lang="en-US" sz="1400"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a:t>
              </a:r>
              <a:endParaRPr lang="en-US" sz="1100"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1" name="TextBox 10">
              <a:extLst>
                <a:ext uri="{FF2B5EF4-FFF2-40B4-BE49-F238E27FC236}">
                  <a16:creationId xmlns:a16="http://schemas.microsoft.com/office/drawing/2014/main" id="{41B4AD32-582F-E37D-C7AD-343B1606E2B3}"/>
                </a:ext>
              </a:extLst>
            </p:cNvPr>
            <p:cNvSpPr txBox="1"/>
            <p:nvPr/>
          </p:nvSpPr>
          <p:spPr>
            <a:xfrm>
              <a:off x="5246586" y="4435658"/>
              <a:ext cx="3200400" cy="1371600"/>
            </a:xfrm>
            <a:prstGeom prst="rect">
              <a:avLst/>
            </a:prstGeom>
            <a:noFill/>
          </p:spPr>
          <p:txBody>
            <a:bodyPr wrap="square" lIns="0" tIns="0" rIns="0" bIns="0" rtlCol="0">
              <a:spAutoFit/>
            </a:bodyPr>
            <a:lstStyle/>
            <a:p>
              <a:pPr algn="ctr" defTabSz="914363">
                <a:defRPr/>
              </a:pPr>
              <a:r>
                <a:rPr lang="en-US" sz="1600" b="1"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Retail</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Shopping carts</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Workflow engines</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Customer profiles</a:t>
              </a:r>
            </a:p>
            <a:p>
              <a:pPr algn="ctr" defTabSz="609561">
                <a:defRPr/>
              </a:pPr>
              <a:r>
                <a:rPr lang="en-US" sz="1400"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(Nordstrom, Nike, Zalando, </a:t>
              </a:r>
              <a:br>
                <a:rPr lang="en-US" sz="1400"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br>
              <a:r>
                <a:rPr lang="en-US" sz="1400"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Mercado Libre)</a:t>
              </a:r>
            </a:p>
          </p:txBody>
        </p:sp>
        <p:pic>
          <p:nvPicPr>
            <p:cNvPr id="12" name="Graphic 11" descr="Game controller">
              <a:extLst>
                <a:ext uri="{FF2B5EF4-FFF2-40B4-BE49-F238E27FC236}">
                  <a16:creationId xmlns:a16="http://schemas.microsoft.com/office/drawing/2014/main" id="{9511D71E-0F1D-C57A-EA41-EA4974257C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45187" y="1379784"/>
              <a:ext cx="803198" cy="803198"/>
            </a:xfrm>
            <a:prstGeom prst="rect">
              <a:avLst/>
            </a:prstGeom>
          </p:spPr>
        </p:pic>
        <p:pic>
          <p:nvPicPr>
            <p:cNvPr id="13" name="Graphic 12" descr="Shopping cart">
              <a:extLst>
                <a:ext uri="{FF2B5EF4-FFF2-40B4-BE49-F238E27FC236}">
                  <a16:creationId xmlns:a16="http://schemas.microsoft.com/office/drawing/2014/main" id="{0D325379-EA14-D775-53F9-2B11308D0269}"/>
                </a:ext>
              </a:extLst>
            </p:cNvPr>
            <p:cNvPicPr>
              <a:picLocks noChangeAspect="1"/>
            </p:cNvPicPr>
            <p:nvPr/>
          </p:nvPicPr>
          <p:blipFill>
            <a:blip r:embed="rId9" cstate="email">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6555785" y="3739773"/>
              <a:ext cx="582002" cy="582002"/>
            </a:xfrm>
            <a:prstGeom prst="rect">
              <a:avLst/>
            </a:prstGeom>
          </p:spPr>
        </p:pic>
      </p:grpSp>
      <p:grpSp>
        <p:nvGrpSpPr>
          <p:cNvPr id="14" name="Group 13">
            <a:extLst>
              <a:ext uri="{FF2B5EF4-FFF2-40B4-BE49-F238E27FC236}">
                <a16:creationId xmlns:a16="http://schemas.microsoft.com/office/drawing/2014/main" id="{93B16A06-D478-35B9-B698-1C240844DFD5}"/>
              </a:ext>
            </a:extLst>
          </p:cNvPr>
          <p:cNvGrpSpPr/>
          <p:nvPr/>
        </p:nvGrpSpPr>
        <p:grpSpPr>
          <a:xfrm>
            <a:off x="8595547" y="1380237"/>
            <a:ext cx="3200400" cy="4427021"/>
            <a:chOff x="8595547" y="1380237"/>
            <a:chExt cx="3200400" cy="4427021"/>
          </a:xfrm>
        </p:grpSpPr>
        <p:sp>
          <p:nvSpPr>
            <p:cNvPr id="15" name="TextBox 14">
              <a:extLst>
                <a:ext uri="{FF2B5EF4-FFF2-40B4-BE49-F238E27FC236}">
                  <a16:creationId xmlns:a16="http://schemas.microsoft.com/office/drawing/2014/main" id="{77402375-8483-DB86-4CBA-C14F38CEB062}"/>
                </a:ext>
              </a:extLst>
            </p:cNvPr>
            <p:cNvSpPr txBox="1"/>
            <p:nvPr/>
          </p:nvSpPr>
          <p:spPr>
            <a:xfrm>
              <a:off x="8595547" y="4435658"/>
              <a:ext cx="3200400" cy="1371600"/>
            </a:xfrm>
            <a:prstGeom prst="rect">
              <a:avLst/>
            </a:prstGeom>
            <a:noFill/>
          </p:spPr>
          <p:txBody>
            <a:bodyPr wrap="square" lIns="0" tIns="0" rIns="0" bIns="0" rtlCol="0">
              <a:spAutoFit/>
            </a:bodyPr>
            <a:lstStyle/>
            <a:p>
              <a:pPr algn="ctr" defTabSz="914363">
                <a:defRPr/>
              </a:pPr>
              <a:r>
                <a:rPr lang="en-US" sz="1600" b="1"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Media and Entertainment</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User data stores</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Media metadata stores</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Digital rights management stores</a:t>
              </a:r>
            </a:p>
            <a:p>
              <a:pPr algn="ctr" defTabSz="609561">
                <a:defRPr/>
              </a:pPr>
              <a:r>
                <a:rPr lang="en-US" sz="1400"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(Airtel </a:t>
              </a:r>
              <a:r>
                <a:rPr lang="en-US" sz="1400" dirty="0" err="1">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Wynk</a:t>
              </a:r>
              <a:r>
                <a:rPr lang="en-US" sz="1400"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 Amazon Prime, Netflix</a:t>
              </a:r>
              <a:r>
                <a:rPr lang="en-US" sz="1100"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a:t>
              </a:r>
            </a:p>
          </p:txBody>
        </p:sp>
        <p:sp>
          <p:nvSpPr>
            <p:cNvPr id="16" name="TextBox 15">
              <a:extLst>
                <a:ext uri="{FF2B5EF4-FFF2-40B4-BE49-F238E27FC236}">
                  <a16:creationId xmlns:a16="http://schemas.microsoft.com/office/drawing/2014/main" id="{C0725873-B719-ED7A-D863-B65746AC73B6}"/>
                </a:ext>
              </a:extLst>
            </p:cNvPr>
            <p:cNvSpPr txBox="1"/>
            <p:nvPr/>
          </p:nvSpPr>
          <p:spPr>
            <a:xfrm>
              <a:off x="8595547" y="2206251"/>
              <a:ext cx="3200400" cy="1188720"/>
            </a:xfrm>
            <a:prstGeom prst="rect">
              <a:avLst/>
            </a:prstGeom>
            <a:noFill/>
          </p:spPr>
          <p:txBody>
            <a:bodyPr wrap="square" lIns="0" tIns="0" rIns="0" bIns="0" rtlCol="0">
              <a:spAutoFit/>
            </a:bodyPr>
            <a:lstStyle/>
            <a:p>
              <a:pPr algn="ctr" defTabSz="914363">
                <a:defRPr/>
              </a:pPr>
              <a:r>
                <a:rPr lang="en-US" sz="1600" b="1"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Software and Internet</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Metadata caches</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Ride-tracking data stores</a:t>
              </a:r>
            </a:p>
            <a:p>
              <a:pPr algn="ctr" defTabSz="609561">
                <a:defRPr/>
              </a:pPr>
              <a:r>
                <a:rPr lang="en-US" sz="1400" dirty="0">
                  <a:latin typeface="Amazon Ember Display" panose="020F0603020204020204" pitchFamily="34" charset="0"/>
                  <a:ea typeface="Amazon Ember Display" panose="020F0603020204020204" pitchFamily="34" charset="0"/>
                  <a:cs typeface="Amazon Ember Display" panose="020F0603020204020204" pitchFamily="34" charset="0"/>
                </a:rPr>
                <a:t>Relationship graph data stores</a:t>
              </a:r>
            </a:p>
            <a:p>
              <a:pPr algn="ctr" defTabSz="609561">
                <a:defRPr/>
              </a:pPr>
              <a:r>
                <a:rPr lang="en-US" sz="1400"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(Uber, Lyft, </a:t>
              </a:r>
              <a:r>
                <a:rPr lang="en-US" sz="1400" dirty="0" err="1">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Swiggy</a:t>
              </a:r>
              <a:r>
                <a:rPr lang="en-US" sz="1400" dirty="0">
                  <a:solidFill>
                    <a:srgbClr val="FBD8BF"/>
                  </a:solidFill>
                  <a:latin typeface="Amazon Ember Display" panose="020F0603020204020204" pitchFamily="34" charset="0"/>
                  <a:ea typeface="Amazon Ember Display" panose="020F0603020204020204" pitchFamily="34" charset="0"/>
                  <a:cs typeface="Amazon Ember Display" panose="020F0603020204020204" pitchFamily="34" charset="0"/>
                </a:rPr>
                <a:t>, Snap, Duolingo)</a:t>
              </a:r>
            </a:p>
          </p:txBody>
        </p:sp>
        <p:pic>
          <p:nvPicPr>
            <p:cNvPr id="17" name="Graphic 16" descr="Internet">
              <a:extLst>
                <a:ext uri="{FF2B5EF4-FFF2-40B4-BE49-F238E27FC236}">
                  <a16:creationId xmlns:a16="http://schemas.microsoft.com/office/drawing/2014/main" id="{2E729D3B-2BE4-107A-1D4E-F805F217679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794601" y="1380237"/>
              <a:ext cx="802292" cy="802292"/>
            </a:xfrm>
            <a:prstGeom prst="rect">
              <a:avLst/>
            </a:prstGeom>
          </p:spPr>
        </p:pic>
        <p:pic>
          <p:nvPicPr>
            <p:cNvPr id="18" name="Graphic 17" descr="Video camera">
              <a:extLst>
                <a:ext uri="{FF2B5EF4-FFF2-40B4-BE49-F238E27FC236}">
                  <a16:creationId xmlns:a16="http://schemas.microsoft.com/office/drawing/2014/main" id="{1A2903B7-1990-5812-2D7E-87E6AAC6A37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829987" y="3665014"/>
              <a:ext cx="731520" cy="731520"/>
            </a:xfrm>
            <a:prstGeom prst="rect">
              <a:avLst/>
            </a:prstGeom>
          </p:spPr>
        </p:pic>
      </p:grpSp>
    </p:spTree>
    <p:extLst>
      <p:ext uri="{BB962C8B-B14F-4D97-AF65-F5344CB8AC3E}">
        <p14:creationId xmlns:p14="http://schemas.microsoft.com/office/powerpoint/2010/main" val="3419139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Open book with pen on desk">
            <a:extLst>
              <a:ext uri="{FF2B5EF4-FFF2-40B4-BE49-F238E27FC236}">
                <a16:creationId xmlns:a16="http://schemas.microsoft.com/office/drawing/2014/main" id="{D5A9921F-9EFF-2831-0716-C3C56B0F3456}"/>
              </a:ext>
            </a:extLst>
          </p:cNvPr>
          <p:cNvPicPr>
            <a:picLocks noChangeAspect="1"/>
          </p:cNvPicPr>
          <p:nvPr/>
        </p:nvPicPr>
        <p:blipFill rotWithShape="1">
          <a:blip r:embed="rId2"/>
          <a:srcRect l="3047" r="12897"/>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77981" y="1122363"/>
            <a:ext cx="4023360" cy="3204134"/>
          </a:xfrm>
        </p:spPr>
        <p:txBody>
          <a:bodyPr vert="horz" lIns="91440" tIns="45720" rIns="91440" bIns="45720" rtlCol="0" anchor="b">
            <a:normAutofit/>
          </a:bodyPr>
          <a:lstStyle/>
          <a:p>
            <a:pPr>
              <a:lnSpc>
                <a:spcPct val="90000"/>
              </a:lnSpc>
              <a:spcBef>
                <a:spcPct val="0"/>
              </a:spcBef>
            </a:pPr>
            <a:r>
              <a:rPr lang="en-US" sz="4800"/>
              <a:t>DynamoDB Workbook Demonstration</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8755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Do not forget to reset your lab</a:t>
            </a:r>
            <a:endParaRPr lang="en-I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495" y="1533525"/>
            <a:ext cx="10621010" cy="4800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169</TotalTime>
  <Words>3365</Words>
  <Application>Microsoft Macintosh PowerPoint</Application>
  <PresentationFormat>Widescreen</PresentationFormat>
  <Paragraphs>265</Paragraphs>
  <Slides>11</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Amazon Ember</vt:lpstr>
      <vt:lpstr>Amazon Ember Cd RC Light</vt:lpstr>
      <vt:lpstr>Amazon Ember Display</vt:lpstr>
      <vt:lpstr>Amazon Ember Light</vt:lpstr>
      <vt:lpstr>Amazon Ember Medium</vt:lpstr>
      <vt:lpstr>Amazon Ember Regular</vt:lpstr>
      <vt:lpstr>Arial</vt:lpstr>
      <vt:lpstr>Arial Black</vt:lpstr>
      <vt:lpstr>Calibri</vt:lpstr>
      <vt:lpstr>Calibri Light</vt:lpstr>
      <vt:lpstr>Wingdings</vt:lpstr>
      <vt:lpstr>Office Theme</vt:lpstr>
      <vt:lpstr>Great Learnings - Mentor session</vt:lpstr>
      <vt:lpstr>Evolving Application Architecture &amp; Patterns</vt:lpstr>
      <vt:lpstr>Purpose-built Databases</vt:lpstr>
      <vt:lpstr>Amazon DynamoDB</vt:lpstr>
      <vt:lpstr>Amazon DynamoDB Features</vt:lpstr>
      <vt:lpstr>Global Tables: multi-region replication</vt:lpstr>
      <vt:lpstr>Industry Use Cases</vt:lpstr>
      <vt:lpstr>DynamoDB Workbook Demonstration</vt:lpstr>
      <vt:lpstr>Do not forget to reset your lab</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PGPCC - Mentor session</dc:title>
  <dc:creator>Prashant Bharadwaj</dc:creator>
  <cp:lastModifiedBy>Stuart Wong</cp:lastModifiedBy>
  <cp:revision>17</cp:revision>
  <dcterms:created xsi:type="dcterms:W3CDTF">2022-03-02T06:51:28Z</dcterms:created>
  <dcterms:modified xsi:type="dcterms:W3CDTF">2023-03-04T21:51:57Z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