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embeddedFontLst>
    <p:embeddedFont>
      <p:font typeface="Arial Black"/>
      <p:regular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gFCQjB0Bmti+zXkZWWUuHlF36D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544371D-8A25-4FD4-AA37-AC4167B7D217}">
  <a:tblStyle styleId="{8544371D-8A25-4FD4-AA37-AC4167B7D217}"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ArialBlack-regular.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adec65f24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22adec65f24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Answer - d) The microservice needs to perform a complex function which takes a sizable amount of time. Serverless is designed to execute small units of work (functions) that neither take up a lot of memory nor a lot of time. Almost all cloud providers have a hard upper limit of memory and execution duration. If a function looks to take more memory or time, it is likely to get terminated/killed by the serverless environment.</a:t>
            </a:r>
            <a:endParaRPr/>
          </a:p>
        </p:txBody>
      </p:sp>
      <p:sp>
        <p:nvSpPr>
          <p:cNvPr id="156" name="Google Shape;156;g22adec65f24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Cloud providers may present the service in different ways via the web console but concepts are similar. For example both providers have the same attributes - ip, tag, location, status, network, subnet etc</a:t>
            </a:r>
            <a:endParaRPr/>
          </a:p>
        </p:txBody>
      </p:sp>
      <p:sp>
        <p:nvSpPr>
          <p:cNvPr id="163" name="Google Shape;16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5" name="Google Shape;22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adca571f9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22adca571f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2ae099425c_0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2ae099425c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ae099425c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g22ae099425c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 - https://www.mckinsey.com/business-functions/mckinsey-digital/our-insights/capturing-value-in-the-cloud</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2ae099425c_0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2ae099425c_0_2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 - https://www.mckinsey.com/business-functions/mckinsey-digital/our-insights/how-cios-and-ctos-can-accelerate-digital-transformations-through-cloud-platforms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2ae099425c_0_2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g22ae099425c_0_2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 - https://www.mckinsey.com/business-functions/mckinsey-digital/our-insights/how-cios-and-ctos-can-accelerate-digital-transformations-through-cloud-platforms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ae099425c_0_2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g22ae099425c_0_2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Reference - https://www.mckinsey.com/business-functions/mckinsey-digital/our-insights/how-cios-and-ctos-can-accelerate-digital-transformations-through-cloud-platforms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2ae099425c_0_3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8" name="Google Shape;268;g22ae099425c_0_3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2ae099425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g22ae099425c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Harvard Business Review - “Research: Cloud Computing Is Helping Smaller, Newer Firms Compete” https://hbr.org/2018/08/research-cloud-computing-is-helping-smaller-newer-firms-compete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You know cloud is not just a big boys game! The corporations with deep pockets! Not at all! What you and I have as individuals is the SAME as that of GE, Unilever, you name it!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Remember on thing though - is cloud the differentiator? NO, it provides the tools which can be used to create that “differentiator” quickly, and to fail fast so that you can pivot quickly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2ae099425c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0" name="Google Shape;280;g22ae099425c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Gartner - “The everywhere enterprise” https://www.gartner.com/en/conferences/hub/cloud-conferences/insights/swg-the-everywhere-enterprise-a-gartner-qa-with-david-cappuccio</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Q: Have you noticed a common theme in all these case studies - “Doing something FAST, be agile &amp; not fragile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Another important point - Historically enterprises that were restricted by the complexity of data center ops worldwide have broken free! Indeed it is now a level playing field.</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2ae099425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22ae099425c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Harvard Business Review - “How Cloud Computing Is Changing Management” https://hbr.org/2018/02/how-cloud-computing-is-changing-management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likely outcomes of the move to cloud include changing how products are designed; where we can experience closer collaboration between IT and other business units, including sales, finance and forecasting; and more customer interaction, even to a point of jointly developing products with their consumers. In particular, new ways of writing and deploying software will encourage new types of faster-acting organizational designs.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And this is a big one - historically IT has been looked at as a cost center (INTERNAL: describe what a cost center is), now there is a distinct shift where IT is generating business again by providing the tools that is allowing the business to grow and innovate at an unprecidented velocity! Revenue transfer to cloud teams/business unit is a reality.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 shift to “cloud native” organizations - “Cloud native” software approaches stresses ease of use and low-impact alteration of components of any given software application. Massive applications are subdivided into a series of “microservices” that can be tweaked with little effect on a running piece of software.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 have to say this - “IT seems to be not just supporting the business but is helping defining it as well”! Well this is good for us!</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ae099425c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g22ae099425c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Answer - The database connections will have to be redirected to the new endpoints on the cloud deployment, but everything else can remain the same. Interacting with a cloud database is no different than interacting with an on-premises setup. The same drivers and connection strings will be used, with a different endpoint URL.</a:t>
            </a:r>
            <a:endParaRPr/>
          </a:p>
        </p:txBody>
      </p:sp>
      <p:sp>
        <p:nvSpPr>
          <p:cNvPr id="109" name="Google Shape;109;g22ae099425c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2ae099425c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22ae099425c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Gartner - “Setup your organization for cloud adoption success” https://www.gartner.com/en/conferences/hub/cloud-conferences/insights/how-to-build-a-cloud-center-of-excellence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“Enterprise architecture” was and “is” all about business and less about tech. Do you think there is a stark similarity of the enterprise architecture charter with CCOE?</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It is also about “Citizen driven development”, give the power at the hands of the grass root foot soldiers, you know like you and me, the people who deliver stuff for our customers. We know what it takes, we know what the problems and how to tackle them. All this knowledge was bottled up, now with democratized tech, we can be product creators! Creators of reusable assets, define best practices, define automation, limitless possibilities! Isn’t it?</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ae099425c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g22ae099425c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US"/>
              <a:t>Answer - The microservice needs to perform a complex function which takes a sizable amount of time. Serverless is designed to execute small units of work (functions) that neither take up a lot of memory nor a lot of time. Almost all cloud providers have a hard upper limit of memory and execution duration. If a function looks to take more memory or time, it is likely to get terminated/killed by the serverless environment.</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400"/>
              <a:buNone/>
            </a:pPr>
            <a:r>
              <a:t/>
            </a:r>
            <a:endParaRPr/>
          </a:p>
        </p:txBody>
      </p:sp>
      <p:sp>
        <p:nvSpPr>
          <p:cNvPr id="116" name="Google Shape;116;g22ae099425c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ae099425c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g22ae099425c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Answer - IaaS. Infrastructure as a service will allow lift and shift to quickly adopt cloud. The architecture can be updated later to leverage managed services apart from evaluating PaaS.</a:t>
            </a:r>
            <a:endParaRPr/>
          </a:p>
        </p:txBody>
      </p:sp>
      <p:sp>
        <p:nvSpPr>
          <p:cNvPr id="123" name="Google Shape;123;g22ae099425c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2adca571f9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g22adca571f9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2adec65f24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22adec65f24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Answer - b) IaaS.  Infrastructure as a service will allow lift and shift to quickly adopt cloud. The architecture can be updated later to leverage managed services apart from evaluating PaaS.</a:t>
            </a:r>
            <a:endParaRPr/>
          </a:p>
        </p:txBody>
      </p:sp>
      <p:sp>
        <p:nvSpPr>
          <p:cNvPr id="135" name="Google Shape;135;g22adec65f24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2adec65f24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g22adec65f24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Answer - b) Capital Expenditure. The school will not have to pay any upfront costs for the infrastructure, therefore no capital is required. The only expenses will be the recurring runtime expenditure based on usage, human resources costs and their one time training needs.</a:t>
            </a:r>
            <a:endParaRPr/>
          </a:p>
        </p:txBody>
      </p:sp>
      <p:sp>
        <p:nvSpPr>
          <p:cNvPr id="142" name="Google Shape;142;g22adec65f24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2adec65f24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22adec65f24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Answer - c) The database connections will have to be redirected to the new endpoints on the cloud deployment, but everything else can remain the same.  Interacting with a cloud database is no different than interacting with an on-premises setup. The same drivers and connection strings will be used, with a different endpoint URL.</a:t>
            </a:r>
            <a:endParaRPr/>
          </a:p>
        </p:txBody>
      </p:sp>
      <p:sp>
        <p:nvSpPr>
          <p:cNvPr id="149" name="Google Shape;149;g22adec65f24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8"/>
          <p:cNvSpPr/>
          <p:nvPr>
            <p:ph idx="2" type="pic"/>
          </p:nvPr>
        </p:nvSpPr>
        <p:spPr>
          <a:xfrm>
            <a:off x="5183188" y="987425"/>
            <a:ext cx="6172200" cy="4873625"/>
          </a:xfrm>
          <a:prstGeom prst="rect">
            <a:avLst/>
          </a:prstGeom>
          <a:noFill/>
          <a:ln>
            <a:noFill/>
          </a:ln>
        </p:spPr>
      </p:sp>
      <p:sp>
        <p:nvSpPr>
          <p:cNvPr id="79" name="Google Shape;79;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0" name="Google Shape;8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2" name="Google Shape;9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19" name="Shape 19"/>
        <p:cNvGrpSpPr/>
        <p:nvPr/>
      </p:nvGrpSpPr>
      <p:grpSpPr>
        <a:xfrm>
          <a:off x="0" y="0"/>
          <a:ext cx="0" cy="0"/>
          <a:chOff x="0" y="0"/>
          <a:chExt cx="0" cy="0"/>
        </a:xfrm>
      </p:grpSpPr>
      <p:sp>
        <p:nvSpPr>
          <p:cNvPr id="20" name="Google Shape;20;p32"/>
          <p:cNvSpPr txBox="1"/>
          <p:nvPr>
            <p:ph type="title"/>
          </p:nvPr>
        </p:nvSpPr>
        <p:spPr>
          <a:xfrm>
            <a:off x="338455" y="258445"/>
            <a:ext cx="11506835" cy="61150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2"/>
          <p:cNvSpPr txBox="1"/>
          <p:nvPr>
            <p:ph idx="1" type="body"/>
          </p:nvPr>
        </p:nvSpPr>
        <p:spPr>
          <a:xfrm>
            <a:off x="338455" y="1048385"/>
            <a:ext cx="11506835" cy="5128895"/>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rgbClr val="3F3F3F"/>
              </a:buClr>
              <a:buSzPts val="2000"/>
              <a:buChar char="•"/>
              <a:defRPr sz="2000">
                <a:solidFill>
                  <a:srgbClr val="3F3F3F"/>
                </a:solidFill>
              </a:defRPr>
            </a:lvl1pPr>
            <a:lvl2pPr indent="-342900" lvl="1" marL="914400" algn="l">
              <a:lnSpc>
                <a:spcPct val="90000"/>
              </a:lnSpc>
              <a:spcBef>
                <a:spcPts val="500"/>
              </a:spcBef>
              <a:spcAft>
                <a:spcPts val="0"/>
              </a:spcAft>
              <a:buClr>
                <a:srgbClr val="3F3F3F"/>
              </a:buClr>
              <a:buSzPts val="1800"/>
              <a:buChar char="•"/>
              <a:defRPr sz="1800">
                <a:solidFill>
                  <a:srgbClr val="3F3F3F"/>
                </a:solidFill>
              </a:defRPr>
            </a:lvl2pPr>
            <a:lvl3pPr indent="-330200" lvl="2" marL="1371600" algn="l">
              <a:lnSpc>
                <a:spcPct val="90000"/>
              </a:lnSpc>
              <a:spcBef>
                <a:spcPts val="500"/>
              </a:spcBef>
              <a:spcAft>
                <a:spcPts val="0"/>
              </a:spcAft>
              <a:buClr>
                <a:srgbClr val="3F3F3F"/>
              </a:buClr>
              <a:buSzPts val="1600"/>
              <a:buChar char="•"/>
              <a:defRPr sz="1600">
                <a:solidFill>
                  <a:srgbClr val="3F3F3F"/>
                </a:solidFill>
              </a:defRPr>
            </a:lvl3pPr>
            <a:lvl4pPr indent="-330200" lvl="3" marL="1828800" algn="l">
              <a:lnSpc>
                <a:spcPct val="90000"/>
              </a:lnSpc>
              <a:spcBef>
                <a:spcPts val="500"/>
              </a:spcBef>
              <a:spcAft>
                <a:spcPts val="0"/>
              </a:spcAft>
              <a:buClr>
                <a:srgbClr val="3F3F3F"/>
              </a:buClr>
              <a:buSzPts val="1600"/>
              <a:buChar char="•"/>
              <a:defRPr sz="1600">
                <a:solidFill>
                  <a:srgbClr val="3F3F3F"/>
                </a:solidFill>
              </a:defRPr>
            </a:lvl4pPr>
            <a:lvl5pPr indent="-330200" lvl="4" marL="2286000" algn="l">
              <a:lnSpc>
                <a:spcPct val="90000"/>
              </a:lnSpc>
              <a:spcBef>
                <a:spcPts val="500"/>
              </a:spcBef>
              <a:spcAft>
                <a:spcPts val="0"/>
              </a:spcAft>
              <a:buClr>
                <a:srgbClr val="3F3F3F"/>
              </a:buClr>
              <a:buSzPts val="1600"/>
              <a:buChar char="•"/>
              <a:defRPr sz="1600">
                <a:solidFill>
                  <a:srgbClr val="3F3F3F"/>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sp>
        <p:nvSpPr>
          <p:cNvPr id="26" name="Google Shape;2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30" name="Google Shape;30;p30"/>
          <p:cNvCxnSpPr/>
          <p:nvPr/>
        </p:nvCxnSpPr>
        <p:spPr>
          <a:xfrm>
            <a:off x="2955934" y="2353801"/>
            <a:ext cx="2357160" cy="0"/>
          </a:xfrm>
          <a:prstGeom prst="straightConnector1">
            <a:avLst/>
          </a:prstGeom>
          <a:noFill/>
          <a:ln cap="flat" cmpd="sng" w="38100">
            <a:solidFill>
              <a:schemeClr val="accent1"/>
            </a:solidFill>
            <a:prstDash val="solid"/>
            <a:miter lim="800000"/>
            <a:headEnd len="sm" w="sm" type="none"/>
            <a:tailEnd len="med" w="med" type="triangle"/>
          </a:ln>
        </p:spPr>
      </p:cxnSp>
      <p:cxnSp>
        <p:nvCxnSpPr>
          <p:cNvPr id="31" name="Google Shape;31;p30"/>
          <p:cNvCxnSpPr/>
          <p:nvPr/>
        </p:nvCxnSpPr>
        <p:spPr>
          <a:xfrm flipH="1" rot="10800000">
            <a:off x="2237344" y="2348886"/>
            <a:ext cx="727286" cy="1649624"/>
          </a:xfrm>
          <a:prstGeom prst="straightConnector1">
            <a:avLst/>
          </a:prstGeom>
          <a:noFill/>
          <a:ln cap="flat" cmpd="sng" w="38100">
            <a:solidFill>
              <a:schemeClr val="accent1"/>
            </a:solidFill>
            <a:prstDash val="solid"/>
            <a:miter lim="800000"/>
            <a:headEnd len="sm" w="sm" type="none"/>
            <a:tailEnd len="sm" w="sm" type="none"/>
          </a:ln>
        </p:spPr>
      </p:cxnSp>
      <p:cxnSp>
        <p:nvCxnSpPr>
          <p:cNvPr id="32" name="Google Shape;32;p30"/>
          <p:cNvCxnSpPr/>
          <p:nvPr/>
        </p:nvCxnSpPr>
        <p:spPr>
          <a:xfrm rot="10800000">
            <a:off x="2237344" y="4003936"/>
            <a:ext cx="658235" cy="1881959"/>
          </a:xfrm>
          <a:prstGeom prst="straightConnector1">
            <a:avLst/>
          </a:prstGeom>
          <a:noFill/>
          <a:ln cap="flat" cmpd="sng" w="38100">
            <a:solidFill>
              <a:schemeClr val="accent1"/>
            </a:solidFill>
            <a:prstDash val="solid"/>
            <a:miter lim="800000"/>
            <a:headEnd len="sm" w="sm" type="none"/>
            <a:tailEnd len="sm" w="sm" type="none"/>
          </a:ln>
        </p:spPr>
      </p:cxnSp>
      <p:cxnSp>
        <p:nvCxnSpPr>
          <p:cNvPr id="33" name="Google Shape;33;p30"/>
          <p:cNvCxnSpPr/>
          <p:nvPr/>
        </p:nvCxnSpPr>
        <p:spPr>
          <a:xfrm>
            <a:off x="2895579" y="5885895"/>
            <a:ext cx="2608064" cy="0"/>
          </a:xfrm>
          <a:prstGeom prst="straightConnector1">
            <a:avLst/>
          </a:prstGeom>
          <a:noFill/>
          <a:ln cap="flat" cmpd="sng" w="38100">
            <a:solidFill>
              <a:schemeClr val="accent1"/>
            </a:solidFill>
            <a:prstDash val="solid"/>
            <a:miter lim="800000"/>
            <a:headEnd len="sm" w="sm" type="none"/>
            <a:tailEnd len="med" w="med" type="triangle"/>
          </a:ln>
        </p:spPr>
      </p:cxnSp>
      <p:sp>
        <p:nvSpPr>
          <p:cNvPr id="34" name="Google Shape;34;p30"/>
          <p:cNvSpPr txBox="1"/>
          <p:nvPr/>
        </p:nvSpPr>
        <p:spPr>
          <a:xfrm>
            <a:off x="3729314" y="2348886"/>
            <a:ext cx="103632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AWS</a:t>
            </a:r>
            <a:endParaRPr b="0" i="0" sz="1400" u="none" cap="none" strike="noStrike">
              <a:solidFill>
                <a:srgbClr val="000000"/>
              </a:solidFill>
              <a:latin typeface="Arial"/>
              <a:ea typeface="Arial"/>
              <a:cs typeface="Arial"/>
              <a:sym typeface="Arial"/>
            </a:endParaRPr>
          </a:p>
        </p:txBody>
      </p:sp>
      <p:sp>
        <p:nvSpPr>
          <p:cNvPr id="35" name="Google Shape;35;p30"/>
          <p:cNvSpPr txBox="1"/>
          <p:nvPr/>
        </p:nvSpPr>
        <p:spPr>
          <a:xfrm>
            <a:off x="3662661" y="5341725"/>
            <a:ext cx="124206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Azure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3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3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7" name="Google Shape;5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3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3" name="Google Shape;63;p3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3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5" name="Google Shape;65;p3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2" name="Google Shape;72;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3" name="Google Shape;7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hyperlink" Target="https://calculator.aws/#/" TargetMode="External"/><Relationship Id="rId4" Type="http://schemas.openxmlformats.org/officeDocument/2006/relationships/hyperlink" Target="https://docs.aws.amazon.com/pricing-calculator/latest/userguide/getting-started.html" TargetMode="External"/><Relationship Id="rId5" Type="http://schemas.openxmlformats.org/officeDocument/2006/relationships/hyperlink" Target="https://azure.microsoft.com/en-in/pricing/calculator/" TargetMode="External"/><Relationship Id="rId6" Type="http://schemas.openxmlformats.org/officeDocument/2006/relationships/hyperlink" Target="https://microsoftlearning.github.io/AZ-900T0x-MicrosoftAzureFundamentals/Instructions/Walkthroughs/19-Use%20the%20Azure%20Pricing%20Calculator.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
          <p:cNvPicPr preferRelativeResize="0"/>
          <p:nvPr/>
        </p:nvPicPr>
        <p:blipFill rotWithShape="1">
          <a:blip r:embed="rId3">
            <a:alphaModFix/>
          </a:blip>
          <a:srcRect b="0" l="0" r="0" t="0"/>
          <a:stretch/>
        </p:blipFill>
        <p:spPr>
          <a:xfrm>
            <a:off x="804672" y="2125345"/>
            <a:ext cx="9961372" cy="4290031"/>
          </a:xfrm>
          <a:prstGeom prst="rect">
            <a:avLst/>
          </a:prstGeom>
          <a:noFill/>
          <a:ln>
            <a:noFill/>
          </a:ln>
        </p:spPr>
      </p:pic>
      <p:pic>
        <p:nvPicPr>
          <p:cNvPr id="100" name="Google Shape;100;p1"/>
          <p:cNvPicPr preferRelativeResize="0"/>
          <p:nvPr/>
        </p:nvPicPr>
        <p:blipFill rotWithShape="1">
          <a:blip r:embed="rId4">
            <a:alphaModFix/>
          </a:blip>
          <a:srcRect b="0" l="0" r="0" t="0"/>
          <a:stretch/>
        </p:blipFill>
        <p:spPr>
          <a:xfrm>
            <a:off x="21745702" y="-2382647"/>
            <a:ext cx="14287500" cy="2686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2adec65f24_0_18"/>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Weekly Recap</a:t>
            </a:r>
            <a:endParaRPr/>
          </a:p>
        </p:txBody>
      </p:sp>
      <p:sp>
        <p:nvSpPr>
          <p:cNvPr id="159" name="Google Shape;159;g22adec65f24_0_18"/>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t>Your organization wants to restructure its proprietary monolithic ERP system which is hosted on a set of on-premises servers into a set of microservices hosted on a cloud provider. Some of the microservices will be implemented using containers while the others will be deployed using serverless.</a:t>
            </a:r>
            <a:endParaRPr/>
          </a:p>
          <a:p>
            <a:pPr indent="0" lvl="0" marL="0" rtl="0" algn="l">
              <a:lnSpc>
                <a:spcPct val="90000"/>
              </a:lnSpc>
              <a:spcBef>
                <a:spcPts val="1000"/>
              </a:spcBef>
              <a:spcAft>
                <a:spcPts val="0"/>
              </a:spcAft>
              <a:buSzPts val="2000"/>
              <a:buNone/>
            </a:pPr>
            <a:r>
              <a:rPr lang="en-US"/>
              <a:t>What is the rationale for using a container for a particular microservice as opposed to using  serverless deployment?</a:t>
            </a:r>
            <a:endParaRPr/>
          </a:p>
          <a:p>
            <a:pPr indent="0" lvl="0" marL="457200" rtl="0" algn="l">
              <a:lnSpc>
                <a:spcPct val="90000"/>
              </a:lnSpc>
              <a:spcBef>
                <a:spcPts val="1000"/>
              </a:spcBef>
              <a:spcAft>
                <a:spcPts val="0"/>
              </a:spcAft>
              <a:buSzPts val="2000"/>
              <a:buNone/>
            </a:pPr>
            <a:r>
              <a:t/>
            </a:r>
            <a:endParaRPr/>
          </a:p>
          <a:p>
            <a:pPr indent="-355600" lvl="0" marL="457200" rtl="0" algn="l">
              <a:lnSpc>
                <a:spcPct val="90000"/>
              </a:lnSpc>
              <a:spcBef>
                <a:spcPts val="1000"/>
              </a:spcBef>
              <a:spcAft>
                <a:spcPts val="0"/>
              </a:spcAft>
              <a:buSzPts val="2000"/>
              <a:buAutoNum type="alphaLcParenR"/>
            </a:pPr>
            <a:r>
              <a:rPr lang="en-US"/>
              <a:t>The runtime environment needed is highly specific and has proprietary layers</a:t>
            </a:r>
            <a:endParaRPr/>
          </a:p>
          <a:p>
            <a:pPr indent="-355600" lvl="0" marL="457200" rtl="0" algn="l">
              <a:lnSpc>
                <a:spcPct val="90000"/>
              </a:lnSpc>
              <a:spcBef>
                <a:spcPts val="0"/>
              </a:spcBef>
              <a:spcAft>
                <a:spcPts val="0"/>
              </a:spcAft>
              <a:buSzPts val="2000"/>
              <a:buAutoNum type="alphaLcParenR"/>
            </a:pPr>
            <a:r>
              <a:rPr lang="en-US"/>
              <a:t>The microservice does not need its own storage as all generated data is offloaded to a cloud storage system</a:t>
            </a:r>
            <a:endParaRPr/>
          </a:p>
          <a:p>
            <a:pPr indent="-355600" lvl="0" marL="457200" rtl="0" algn="l">
              <a:lnSpc>
                <a:spcPct val="90000"/>
              </a:lnSpc>
              <a:spcBef>
                <a:spcPts val="0"/>
              </a:spcBef>
              <a:spcAft>
                <a:spcPts val="0"/>
              </a:spcAft>
              <a:buSzPts val="2000"/>
              <a:buAutoNum type="alphaLcParenR"/>
            </a:pPr>
            <a:r>
              <a:rPr lang="en-US"/>
              <a:t>The microservice runs very rarely and for a very short period of time</a:t>
            </a:r>
            <a:endParaRPr/>
          </a:p>
          <a:p>
            <a:pPr indent="-355600" lvl="0" marL="457200" rtl="0" algn="l">
              <a:lnSpc>
                <a:spcPct val="90000"/>
              </a:lnSpc>
              <a:spcBef>
                <a:spcPts val="0"/>
              </a:spcBef>
              <a:spcAft>
                <a:spcPts val="0"/>
              </a:spcAft>
              <a:buSzPts val="2000"/>
              <a:buAutoNum type="alphaLcParenR"/>
            </a:pPr>
            <a:r>
              <a:rPr lang="en-US"/>
              <a:t>The microservice needs to perform a complex function which takes a sizable amount of time</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Virtual Machines</a:t>
            </a:r>
            <a:endParaRPr/>
          </a:p>
        </p:txBody>
      </p:sp>
      <p:sp>
        <p:nvSpPr>
          <p:cNvPr id="166" name="Google Shape;166;p2"/>
          <p:cNvSpPr txBox="1"/>
          <p:nvPr/>
        </p:nvSpPr>
        <p:spPr>
          <a:xfrm>
            <a:off x="26634" y="3728631"/>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Virtual Machines</a:t>
            </a:r>
            <a:endParaRPr b="0" i="0" sz="2400" u="none" cap="none" strike="noStrike">
              <a:solidFill>
                <a:schemeClr val="dk1"/>
              </a:solidFill>
              <a:latin typeface="Calibri"/>
              <a:ea typeface="Calibri"/>
              <a:cs typeface="Calibri"/>
              <a:sym typeface="Calibri"/>
            </a:endParaRPr>
          </a:p>
        </p:txBody>
      </p:sp>
      <p:sp>
        <p:nvSpPr>
          <p:cNvPr id="167" name="Google Shape;167;p2"/>
          <p:cNvSpPr txBox="1"/>
          <p:nvPr/>
        </p:nvSpPr>
        <p:spPr>
          <a:xfrm>
            <a:off x="4023062" y="4399962"/>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Azure VMs</a:t>
            </a:r>
            <a:endParaRPr b="0" i="0" sz="2400" u="none" cap="none" strike="noStrike">
              <a:solidFill>
                <a:schemeClr val="dk1"/>
              </a:solidFill>
              <a:latin typeface="Calibri"/>
              <a:ea typeface="Calibri"/>
              <a:cs typeface="Calibri"/>
              <a:sym typeface="Calibri"/>
            </a:endParaRPr>
          </a:p>
        </p:txBody>
      </p:sp>
      <p:sp>
        <p:nvSpPr>
          <p:cNvPr id="168" name="Google Shape;168;p2"/>
          <p:cNvSpPr txBox="1"/>
          <p:nvPr/>
        </p:nvSpPr>
        <p:spPr>
          <a:xfrm>
            <a:off x="4828712" y="1665694"/>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EC2</a:t>
            </a:r>
            <a:endParaRPr b="0" i="0" sz="2400" u="none" cap="none" strike="noStrike">
              <a:solidFill>
                <a:schemeClr val="dk1"/>
              </a:solidFill>
              <a:latin typeface="Calibri"/>
              <a:ea typeface="Calibri"/>
              <a:cs typeface="Calibri"/>
              <a:sym typeface="Calibri"/>
            </a:endParaRPr>
          </a:p>
        </p:txBody>
      </p:sp>
      <p:pic>
        <p:nvPicPr>
          <p:cNvPr id="169" name="Google Shape;169;p2"/>
          <p:cNvPicPr preferRelativeResize="0"/>
          <p:nvPr/>
        </p:nvPicPr>
        <p:blipFill rotWithShape="1">
          <a:blip r:embed="rId3">
            <a:alphaModFix/>
          </a:blip>
          <a:srcRect b="0" l="0" r="0" t="0"/>
          <a:stretch/>
        </p:blipFill>
        <p:spPr>
          <a:xfrm>
            <a:off x="5407979" y="3748494"/>
            <a:ext cx="6462297" cy="3109506"/>
          </a:xfrm>
          <a:prstGeom prst="rect">
            <a:avLst/>
          </a:prstGeom>
          <a:noFill/>
          <a:ln>
            <a:noFill/>
          </a:ln>
        </p:spPr>
      </p:pic>
      <p:pic>
        <p:nvPicPr>
          <p:cNvPr id="170" name="Google Shape;170;p2"/>
          <p:cNvPicPr preferRelativeResize="0"/>
          <p:nvPr/>
        </p:nvPicPr>
        <p:blipFill rotWithShape="1">
          <a:blip r:embed="rId4">
            <a:alphaModFix/>
          </a:blip>
          <a:srcRect b="0" l="0" r="0" t="0"/>
          <a:stretch/>
        </p:blipFill>
        <p:spPr>
          <a:xfrm>
            <a:off x="5407979" y="0"/>
            <a:ext cx="5943600" cy="3724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Elasticity</a:t>
            </a:r>
            <a:endParaRPr/>
          </a:p>
        </p:txBody>
      </p:sp>
      <p:sp>
        <p:nvSpPr>
          <p:cNvPr id="176" name="Google Shape;176;p3"/>
          <p:cNvSpPr txBox="1"/>
          <p:nvPr/>
        </p:nvSpPr>
        <p:spPr>
          <a:xfrm>
            <a:off x="914404" y="3844043"/>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Elasticity</a:t>
            </a:r>
            <a:endParaRPr b="0" i="0" sz="2400" u="none" cap="none" strike="noStrike">
              <a:solidFill>
                <a:schemeClr val="dk1"/>
              </a:solidFill>
              <a:latin typeface="Calibri"/>
              <a:ea typeface="Calibri"/>
              <a:cs typeface="Calibri"/>
              <a:sym typeface="Calibri"/>
            </a:endParaRPr>
          </a:p>
        </p:txBody>
      </p:sp>
      <p:sp>
        <p:nvSpPr>
          <p:cNvPr id="177" name="Google Shape;177;p3"/>
          <p:cNvSpPr txBox="1"/>
          <p:nvPr/>
        </p:nvSpPr>
        <p:spPr>
          <a:xfrm>
            <a:off x="5514511" y="4431438"/>
            <a:ext cx="5839289"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VM Scale Sets</a:t>
            </a:r>
            <a:r>
              <a:rPr b="0" i="0" lang="en-US" sz="2400" u="none" cap="none" strike="noStrike">
                <a:solidFill>
                  <a:schemeClr val="dk1"/>
                </a:solidFill>
                <a:latin typeface="Calibri"/>
                <a:ea typeface="Calibri"/>
                <a:cs typeface="Calibri"/>
                <a:sym typeface="Calibri"/>
              </a:rPr>
              <a:t> : Azure virtual machine scale sets let you create and manage a group of load balanced VMs. The number of VM instances can automatically increase or decrease in response to demand or a defined schedule. </a:t>
            </a:r>
            <a:endParaRPr b="0" i="0" sz="2400" u="none" cap="none" strike="noStrike">
              <a:solidFill>
                <a:schemeClr val="dk1"/>
              </a:solidFill>
              <a:latin typeface="Calibri"/>
              <a:ea typeface="Calibri"/>
              <a:cs typeface="Calibri"/>
              <a:sym typeface="Calibri"/>
            </a:endParaRPr>
          </a:p>
        </p:txBody>
      </p:sp>
      <p:sp>
        <p:nvSpPr>
          <p:cNvPr id="178" name="Google Shape;178;p3"/>
          <p:cNvSpPr txBox="1"/>
          <p:nvPr/>
        </p:nvSpPr>
        <p:spPr>
          <a:xfrm>
            <a:off x="5270376" y="1415852"/>
            <a:ext cx="6921624"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Autoscaling Groups</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16191F"/>
                </a:solidFill>
                <a:latin typeface="Calibri"/>
                <a:ea typeface="Calibri"/>
                <a:cs typeface="Calibri"/>
                <a:sym typeface="Calibri"/>
              </a:rPr>
              <a:t>Amazon EC2 Auto Scaling helps you ensure that you have the correct number of Amazon EC2 instances available to handle the load for your application. You create collections of EC2 instances, called </a:t>
            </a:r>
            <a:r>
              <a:rPr b="0" i="1" lang="en-US" sz="2400" u="none" cap="none" strike="noStrike">
                <a:solidFill>
                  <a:srgbClr val="16191F"/>
                </a:solidFill>
                <a:latin typeface="Calibri"/>
                <a:ea typeface="Calibri"/>
                <a:cs typeface="Calibri"/>
                <a:sym typeface="Calibri"/>
              </a:rPr>
              <a:t>Auto Scaling groups</a:t>
            </a:r>
            <a:r>
              <a:rPr b="0" i="0" lang="en-US" sz="2400" u="none" cap="none" strike="noStrike">
                <a:solidFill>
                  <a:srgbClr val="16191F"/>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Load Balancing</a:t>
            </a:r>
            <a:endParaRPr/>
          </a:p>
        </p:txBody>
      </p:sp>
      <p:sp>
        <p:nvSpPr>
          <p:cNvPr id="184" name="Google Shape;184;p4"/>
          <p:cNvSpPr txBox="1"/>
          <p:nvPr/>
        </p:nvSpPr>
        <p:spPr>
          <a:xfrm>
            <a:off x="257454" y="3746388"/>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Load Balancing</a:t>
            </a:r>
            <a:endParaRPr b="0" i="0" sz="2400" u="none" cap="none" strike="noStrike">
              <a:solidFill>
                <a:schemeClr val="dk1"/>
              </a:solidFill>
              <a:latin typeface="Calibri"/>
              <a:ea typeface="Calibri"/>
              <a:cs typeface="Calibri"/>
              <a:sym typeface="Calibri"/>
            </a:endParaRPr>
          </a:p>
        </p:txBody>
      </p:sp>
      <p:sp>
        <p:nvSpPr>
          <p:cNvPr id="185" name="Google Shape;185;p4"/>
          <p:cNvSpPr txBox="1"/>
          <p:nvPr/>
        </p:nvSpPr>
        <p:spPr>
          <a:xfrm>
            <a:off x="5243744" y="4316031"/>
            <a:ext cx="6482178"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Azure Load Balancer</a:t>
            </a:r>
            <a:r>
              <a:rPr b="0" i="0" lang="en-US" sz="2400" u="none" cap="none" strike="noStrike">
                <a:solidFill>
                  <a:schemeClr val="dk1"/>
                </a:solidFill>
                <a:latin typeface="Calibri"/>
                <a:ea typeface="Calibri"/>
                <a:cs typeface="Calibri"/>
                <a:sym typeface="Calibri"/>
              </a:rPr>
              <a:t> : An Azure load balancer is a Layer-4 (TCP, UDP) load balancer that provides high availability by distributing incoming traffic among healthy VMs. A load balancer health probe monitors a given port on each VM and only distributes traffic to an operational VM.</a:t>
            </a:r>
            <a:endParaRPr b="0" i="0" sz="2400" u="none" cap="none" strike="noStrike">
              <a:solidFill>
                <a:schemeClr val="dk1"/>
              </a:solidFill>
              <a:latin typeface="Calibri"/>
              <a:ea typeface="Calibri"/>
              <a:cs typeface="Calibri"/>
              <a:sym typeface="Calibri"/>
            </a:endParaRPr>
          </a:p>
        </p:txBody>
      </p:sp>
      <p:sp>
        <p:nvSpPr>
          <p:cNvPr id="186" name="Google Shape;186;p4"/>
          <p:cNvSpPr txBox="1"/>
          <p:nvPr/>
        </p:nvSpPr>
        <p:spPr>
          <a:xfrm>
            <a:off x="5243744" y="1068732"/>
            <a:ext cx="6690802"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Elastic Load Balancer</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16191F"/>
                </a:solidFill>
                <a:latin typeface="Arial"/>
                <a:ea typeface="Arial"/>
                <a:cs typeface="Arial"/>
                <a:sym typeface="Arial"/>
              </a:rPr>
              <a:t>Elastic Load Balancing automatically distributes your incoming traffic across multiple targets, such as EC2 instances, containers, and IP addresses, in one or more Availability Zones. It monitors the health of its registered targets, and routes traffic only to the healthy targets.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Object Storage</a:t>
            </a:r>
            <a:endParaRPr/>
          </a:p>
        </p:txBody>
      </p:sp>
      <p:sp>
        <p:nvSpPr>
          <p:cNvPr id="192" name="Google Shape;192;p5"/>
          <p:cNvSpPr txBox="1"/>
          <p:nvPr/>
        </p:nvSpPr>
        <p:spPr>
          <a:xfrm>
            <a:off x="257454" y="3737511"/>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Object Storage</a:t>
            </a:r>
            <a:endParaRPr b="0" i="0" sz="2400" u="none" cap="none" strike="noStrike">
              <a:solidFill>
                <a:schemeClr val="dk1"/>
              </a:solidFill>
              <a:latin typeface="Calibri"/>
              <a:ea typeface="Calibri"/>
              <a:cs typeface="Calibri"/>
              <a:sym typeface="Calibri"/>
            </a:endParaRPr>
          </a:p>
        </p:txBody>
      </p:sp>
      <p:sp>
        <p:nvSpPr>
          <p:cNvPr id="193" name="Google Shape;193;p5"/>
          <p:cNvSpPr txBox="1"/>
          <p:nvPr/>
        </p:nvSpPr>
        <p:spPr>
          <a:xfrm>
            <a:off x="5541143" y="4573484"/>
            <a:ext cx="6390445"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Blob Storage</a:t>
            </a:r>
            <a:r>
              <a:rPr b="0" i="0" lang="en-US" sz="2400" u="none" cap="none" strike="noStrike">
                <a:solidFill>
                  <a:schemeClr val="dk1"/>
                </a:solidFill>
                <a:latin typeface="Calibri"/>
                <a:ea typeface="Calibri"/>
                <a:cs typeface="Calibri"/>
                <a:sym typeface="Calibri"/>
              </a:rPr>
              <a:t> : Azure Blob storage is Microsoft's object storage solution for the cloud. Blob storage is optimized for storing massive amounts of unstructured data. Unstructured data is data that doesn't adhere to a particular data model or definition, such as text or binary data.</a:t>
            </a:r>
            <a:endParaRPr b="0" i="0" sz="2400" u="none" cap="none" strike="noStrike">
              <a:solidFill>
                <a:schemeClr val="dk1"/>
              </a:solidFill>
              <a:latin typeface="Calibri"/>
              <a:ea typeface="Calibri"/>
              <a:cs typeface="Calibri"/>
              <a:sym typeface="Calibri"/>
            </a:endParaRPr>
          </a:p>
        </p:txBody>
      </p:sp>
      <p:sp>
        <p:nvSpPr>
          <p:cNvPr id="194" name="Google Shape;194;p5"/>
          <p:cNvSpPr txBox="1"/>
          <p:nvPr/>
        </p:nvSpPr>
        <p:spPr>
          <a:xfrm>
            <a:off x="5323643" y="1027906"/>
            <a:ext cx="6510291" cy="3046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AWS S3</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16191F"/>
                </a:solidFill>
                <a:latin typeface="Calibri"/>
                <a:ea typeface="Calibri"/>
                <a:cs typeface="Calibri"/>
                <a:sym typeface="Calibri"/>
              </a:rPr>
              <a:t>Amazon Simple Storage Service (Amazon S3) is an object storage service that offers industry-leading scalability, data availability, security, and performance. Amazon S3 provides management features so that you can optimize, organize, and configure access to your data to meet your specific business, organizational, and compliance requirements.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RDBMS</a:t>
            </a:r>
            <a:endParaRPr/>
          </a:p>
        </p:txBody>
      </p:sp>
      <p:sp>
        <p:nvSpPr>
          <p:cNvPr id="200" name="Google Shape;200;p6"/>
          <p:cNvSpPr txBox="1"/>
          <p:nvPr/>
        </p:nvSpPr>
        <p:spPr>
          <a:xfrm>
            <a:off x="1056444" y="3781899"/>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RDBMS</a:t>
            </a:r>
            <a:endParaRPr b="0" i="0" sz="2400" u="none" cap="none" strike="noStrike">
              <a:solidFill>
                <a:schemeClr val="dk1"/>
              </a:solidFill>
              <a:latin typeface="Calibri"/>
              <a:ea typeface="Calibri"/>
              <a:cs typeface="Calibri"/>
              <a:sym typeface="Calibri"/>
            </a:endParaRPr>
          </a:p>
        </p:txBody>
      </p:sp>
      <p:sp>
        <p:nvSpPr>
          <p:cNvPr id="201" name="Google Shape;201;p6"/>
          <p:cNvSpPr txBox="1"/>
          <p:nvPr/>
        </p:nvSpPr>
        <p:spPr>
          <a:xfrm>
            <a:off x="5612164" y="5203797"/>
            <a:ext cx="6204015"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Azure SQL</a:t>
            </a:r>
            <a:r>
              <a:rPr b="0" i="0" lang="en-US" sz="2400" u="none" cap="none" strike="noStrike">
                <a:solidFill>
                  <a:schemeClr val="dk1"/>
                </a:solidFill>
                <a:latin typeface="Calibri"/>
                <a:ea typeface="Calibri"/>
                <a:cs typeface="Calibri"/>
                <a:sym typeface="Calibri"/>
              </a:rPr>
              <a:t> : Azure SQL is a family of managed, secure, and intelligent products that use the SQL Server database engine in the Azure cloud.</a:t>
            </a:r>
            <a:endParaRPr b="0" i="0" sz="2400" u="none" cap="none" strike="noStrike">
              <a:solidFill>
                <a:schemeClr val="dk1"/>
              </a:solidFill>
              <a:latin typeface="Calibri"/>
              <a:ea typeface="Calibri"/>
              <a:cs typeface="Calibri"/>
              <a:sym typeface="Calibri"/>
            </a:endParaRPr>
          </a:p>
        </p:txBody>
      </p:sp>
      <p:sp>
        <p:nvSpPr>
          <p:cNvPr id="202" name="Google Shape;202;p6"/>
          <p:cNvSpPr txBox="1"/>
          <p:nvPr/>
        </p:nvSpPr>
        <p:spPr>
          <a:xfrm>
            <a:off x="5217109" y="1473575"/>
            <a:ext cx="6599070"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RDS</a:t>
            </a:r>
            <a:r>
              <a:rPr b="0" i="0" lang="en-US" sz="2400" u="none" cap="none" strike="noStrike">
                <a:solidFill>
                  <a:schemeClr val="dk1"/>
                </a:solidFill>
                <a:latin typeface="Calibri"/>
                <a:ea typeface="Calibri"/>
                <a:cs typeface="Calibri"/>
                <a:sym typeface="Calibri"/>
              </a:rPr>
              <a:t> : </a:t>
            </a:r>
            <a:r>
              <a:rPr b="0" i="0" lang="en-US" sz="2400" u="none" cap="none" strike="noStrike">
                <a:solidFill>
                  <a:srgbClr val="16191F"/>
                </a:solidFill>
                <a:latin typeface="Calibri"/>
                <a:ea typeface="Calibri"/>
                <a:cs typeface="Calibri"/>
                <a:sym typeface="Calibri"/>
              </a:rPr>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Code Repository</a:t>
            </a:r>
            <a:endParaRPr/>
          </a:p>
        </p:txBody>
      </p:sp>
      <p:sp>
        <p:nvSpPr>
          <p:cNvPr id="208" name="Google Shape;208;p7"/>
          <p:cNvSpPr txBox="1"/>
          <p:nvPr/>
        </p:nvSpPr>
        <p:spPr>
          <a:xfrm>
            <a:off x="0" y="3781900"/>
            <a:ext cx="238809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Code Repository</a:t>
            </a:r>
            <a:endParaRPr b="0" i="0" sz="2400" u="none" cap="none" strike="noStrike">
              <a:solidFill>
                <a:schemeClr val="dk1"/>
              </a:solidFill>
              <a:latin typeface="Calibri"/>
              <a:ea typeface="Calibri"/>
              <a:cs typeface="Calibri"/>
              <a:sym typeface="Calibri"/>
            </a:endParaRPr>
          </a:p>
        </p:txBody>
      </p:sp>
      <p:sp>
        <p:nvSpPr>
          <p:cNvPr id="209" name="Google Shape;209;p7"/>
          <p:cNvSpPr txBox="1"/>
          <p:nvPr/>
        </p:nvSpPr>
        <p:spPr>
          <a:xfrm>
            <a:off x="5478999" y="4750332"/>
            <a:ext cx="6354932"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Azure Repos </a:t>
            </a:r>
            <a:r>
              <a:rPr b="0" i="0" lang="en-US" sz="2400" u="none" cap="none" strike="noStrike">
                <a:solidFill>
                  <a:schemeClr val="dk1"/>
                </a:solidFill>
                <a:latin typeface="Calibri"/>
                <a:ea typeface="Calibri"/>
                <a:cs typeface="Calibri"/>
                <a:sym typeface="Calibri"/>
              </a:rPr>
              <a:t>: Azure Repos is a set of version control tools that you can use to manage your code. Version control systems are software that help you track changes you make in your code over time</a:t>
            </a:r>
            <a:endParaRPr b="0" i="0" sz="2400" u="none" cap="none" strike="noStrike">
              <a:solidFill>
                <a:schemeClr val="dk1"/>
              </a:solidFill>
              <a:latin typeface="Calibri"/>
              <a:ea typeface="Calibri"/>
              <a:cs typeface="Calibri"/>
              <a:sym typeface="Calibri"/>
            </a:endParaRPr>
          </a:p>
        </p:txBody>
      </p:sp>
      <p:sp>
        <p:nvSpPr>
          <p:cNvPr id="210" name="Google Shape;210;p7"/>
          <p:cNvSpPr txBox="1"/>
          <p:nvPr/>
        </p:nvSpPr>
        <p:spPr>
          <a:xfrm>
            <a:off x="5288133" y="2108311"/>
            <a:ext cx="6634578"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CodeCommit</a:t>
            </a:r>
            <a:r>
              <a:rPr b="0" i="0" lang="en-US" sz="2400" u="none" cap="none" strike="noStrike">
                <a:solidFill>
                  <a:schemeClr val="dk1"/>
                </a:solidFill>
                <a:latin typeface="Calibri"/>
                <a:ea typeface="Calibri"/>
                <a:cs typeface="Calibri"/>
                <a:sym typeface="Calibri"/>
              </a:rPr>
              <a:t> : AWS CodeCommit is a secure, highly scalable, managed source control service that hosts private Git repositories. It makes it easy for teams to securely collaborate on code with contributions encrypted in transit and at rest.</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3"/>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Cloud Deployment Models</a:t>
            </a:r>
            <a:endParaRPr b="0" i="0" sz="4400" u="none" cap="none" strike="noStrike">
              <a:solidFill>
                <a:schemeClr val="dk1"/>
              </a:solidFill>
              <a:latin typeface="Calibri"/>
              <a:ea typeface="Calibri"/>
              <a:cs typeface="Calibri"/>
              <a:sym typeface="Calibri"/>
            </a:endParaRPr>
          </a:p>
        </p:txBody>
      </p:sp>
      <p:sp>
        <p:nvSpPr>
          <p:cNvPr id="216" name="Google Shape;216;p13"/>
          <p:cNvSpPr txBox="1"/>
          <p:nvPr/>
        </p:nvSpPr>
        <p:spPr>
          <a:xfrm>
            <a:off x="838199" y="1310720"/>
            <a:ext cx="10515599"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Infrastructure as a Service(IaaS)</a:t>
            </a:r>
            <a:r>
              <a:rPr b="0" i="0" lang="en-US" sz="2400" u="none" cap="none" strike="noStrike">
                <a:solidFill>
                  <a:schemeClr val="dk1"/>
                </a:solidFill>
                <a:latin typeface="Calibri"/>
                <a:ea typeface="Calibri"/>
                <a:cs typeface="Calibri"/>
                <a:sym typeface="Calibri"/>
              </a:rPr>
              <a:t> :A cloud computing service where enterprises rent or lease servers for compute and storage in the cloud.  </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Platform as a Service (PaaS)</a:t>
            </a:r>
            <a:r>
              <a:rPr b="0" i="0" lang="en-US" sz="2400" u="none" cap="none" strike="noStrike">
                <a:solidFill>
                  <a:schemeClr val="dk1"/>
                </a:solidFill>
                <a:latin typeface="Calibri"/>
                <a:ea typeface="Calibri"/>
                <a:cs typeface="Calibri"/>
                <a:sym typeface="Calibri"/>
              </a:rPr>
              <a:t> : A cloud computing model where a third-party provider delivers hardware and software tools to users over the internet.</a:t>
            </a:r>
            <a:endParaRPr b="0" i="0" sz="24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Software as a Service (SaaS)</a:t>
            </a:r>
            <a:r>
              <a:rPr b="0" i="0" lang="en-US" sz="2400" u="none" cap="none" strike="noStrike">
                <a:solidFill>
                  <a:schemeClr val="dk1"/>
                </a:solidFill>
                <a:latin typeface="Calibri"/>
                <a:ea typeface="Calibri"/>
                <a:cs typeface="Calibri"/>
                <a:sym typeface="Calibri"/>
              </a:rPr>
              <a:t> : A method of software delivery and licensing in which software is accessed online via a subscription, rather than bought and installed on an individual computer</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Container as a Service (CaaS)</a:t>
            </a:r>
            <a:r>
              <a:rPr b="0" i="0" lang="en-US" sz="2400" u="none" cap="none" strike="noStrike">
                <a:solidFill>
                  <a:schemeClr val="dk1"/>
                </a:solidFill>
                <a:latin typeface="Calibri"/>
                <a:ea typeface="Calibri"/>
                <a:cs typeface="Calibri"/>
                <a:sym typeface="Calibri"/>
              </a:rPr>
              <a:t> : Containers as a service ( CaaS ) is a cloud-based service that allows software developers and IT departments to upload, organize, run, scale, and manage containers by using container-based virtualization.</a:t>
            </a:r>
            <a:endParaRPr b="0" i="0" sz="1400" u="none" cap="none" strike="noStrike">
              <a:solidFill>
                <a:srgbClr val="000000"/>
              </a:solidFill>
              <a:latin typeface="Arial"/>
              <a:ea typeface="Arial"/>
              <a:cs typeface="Arial"/>
              <a:sym typeface="Arial"/>
            </a:endParaRPr>
          </a:p>
          <a:p>
            <a:pPr indent="-228600" lvl="0" marL="228600" marR="0" rtl="0" algn="l">
              <a:lnSpc>
                <a:spcPct val="90000"/>
              </a:lnSpc>
              <a:spcBef>
                <a:spcPts val="10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Serverless Deployment</a:t>
            </a:r>
            <a:r>
              <a:rPr b="0" i="0" lang="en-US" sz="2400" u="none" cap="none" strike="noStrike">
                <a:solidFill>
                  <a:schemeClr val="dk1"/>
                </a:solidFill>
                <a:latin typeface="Calibri"/>
                <a:ea typeface="Calibri"/>
                <a:cs typeface="Calibri"/>
                <a:sym typeface="Calibri"/>
              </a:rPr>
              <a:t> : Serverless is a cloud-native development model that allows developers to build and run applications without having to manage servers. There are still servers in serverless, but they are abstracted away from app development</a:t>
            </a:r>
            <a:endParaRPr b="0" i="0" sz="1400" u="none" cap="none" strike="noStrike">
              <a:solidFill>
                <a:srgbClr val="000000"/>
              </a:solidFill>
              <a:latin typeface="Arial"/>
              <a:ea typeface="Arial"/>
              <a:cs typeface="Arial"/>
              <a:sym typeface="Arial"/>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4"/>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Cloud Service Models</a:t>
            </a:r>
            <a:endParaRPr b="0" i="0" sz="4400" u="none" cap="none" strike="noStrike">
              <a:solidFill>
                <a:schemeClr val="dk1"/>
              </a:solidFill>
              <a:latin typeface="Calibri"/>
              <a:ea typeface="Calibri"/>
              <a:cs typeface="Calibri"/>
              <a:sym typeface="Calibri"/>
            </a:endParaRPr>
          </a:p>
        </p:txBody>
      </p:sp>
      <p:sp>
        <p:nvSpPr>
          <p:cNvPr id="222" name="Google Shape;222;p14"/>
          <p:cNvSpPr txBox="1"/>
          <p:nvPr/>
        </p:nvSpPr>
        <p:spPr>
          <a:xfrm>
            <a:off x="838199" y="1825625"/>
            <a:ext cx="10515599"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Public Cloud : A model where a service provider makes resources, such as applications and storage, available to the general public over the internet</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Private Cloud : A set of cloud computing services enabled in an internal data center of an organization</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Hybrid Cloud : Any combination of Public, Private &amp; Community. </a:t>
            </a:r>
            <a:br>
              <a:rPr b="0" i="0" lang="en-US" sz="2800" u="none" cap="none" strike="noStrike">
                <a:solidFill>
                  <a:schemeClr val="dk1"/>
                </a:solidFill>
                <a:latin typeface="Calibri"/>
                <a:ea typeface="Calibri"/>
                <a:cs typeface="Calibri"/>
                <a:sym typeface="Calibri"/>
              </a:rPr>
            </a:br>
            <a:r>
              <a:rPr b="0" i="0" lang="en-US" sz="2800" u="none" cap="none" strike="noStrike">
                <a:solidFill>
                  <a:schemeClr val="dk1"/>
                </a:solidFill>
                <a:latin typeface="Calibri"/>
                <a:ea typeface="Calibri"/>
                <a:cs typeface="Calibri"/>
                <a:sym typeface="Calibri"/>
              </a:rPr>
              <a:t>Eg. -  any cloud (one or more) along with any static in-house data center (one or more) are integrated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5"/>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Managed Services</a:t>
            </a:r>
            <a:endParaRPr b="0" i="0" sz="4400" u="none" cap="none" strike="noStrike">
              <a:solidFill>
                <a:schemeClr val="dk1"/>
              </a:solidFill>
              <a:latin typeface="Calibri"/>
              <a:ea typeface="Calibri"/>
              <a:cs typeface="Calibri"/>
              <a:sym typeface="Calibri"/>
            </a:endParaRPr>
          </a:p>
        </p:txBody>
      </p:sp>
      <p:sp>
        <p:nvSpPr>
          <p:cNvPr id="228" name="Google Shape;228;p15"/>
          <p:cNvSpPr txBox="1"/>
          <p:nvPr/>
        </p:nvSpPr>
        <p:spPr>
          <a:xfrm>
            <a:off x="838199" y="1825625"/>
            <a:ext cx="10515599"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rgbClr val="212529"/>
              </a:buClr>
              <a:buSzPts val="2800"/>
              <a:buFont typeface="Arial"/>
              <a:buChar char="•"/>
            </a:pPr>
            <a:r>
              <a:rPr b="0" i="0" lang="en-US" sz="2800" u="none" cap="none" strike="noStrike">
                <a:solidFill>
                  <a:srgbClr val="212529"/>
                </a:solidFill>
                <a:latin typeface="Calibri"/>
                <a:ea typeface="Calibri"/>
                <a:cs typeface="Calibri"/>
                <a:sym typeface="Calibri"/>
              </a:rPr>
              <a:t>Managed cloud services are services that offer partial or complete management of a client’s cloud resources or infrastructure.</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Provides out-of-the-box solutions for multiple use-cases. </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Multiple configurations and pricing models are available so that you can select the one which is the best fit for your use-case.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2adca571f9_0_0"/>
          <p:cNvSpPr txBox="1"/>
          <p:nvPr>
            <p:ph type="title"/>
          </p:nvPr>
        </p:nvSpPr>
        <p:spPr>
          <a:xfrm>
            <a:off x="838200" y="242474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800"/>
              <a:buFont typeface="Arial Black"/>
              <a:buNone/>
            </a:pPr>
            <a:r>
              <a:rPr lang="en-US" sz="4800">
                <a:solidFill>
                  <a:srgbClr val="000000"/>
                </a:solidFill>
                <a:latin typeface="Arial Black"/>
                <a:ea typeface="Arial Black"/>
                <a:cs typeface="Arial Black"/>
                <a:sym typeface="Arial Black"/>
              </a:rPr>
              <a:t>Questions to Ponder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000"/>
              <a:buFont typeface="Calibri"/>
              <a:buNone/>
            </a:pPr>
            <a:r>
              <a:rPr lang="en-US"/>
              <a:t>Thank you</a:t>
            </a:r>
            <a:endParaRPr/>
          </a:p>
        </p:txBody>
      </p:sp>
      <p:sp>
        <p:nvSpPr>
          <p:cNvPr id="234" name="Google Shape;234;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2400"/>
              <a:buNone/>
            </a:pPr>
            <a:r>
              <a:rPr lang="en-US"/>
              <a:t>Happy Learning!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2ae099425c_0_324"/>
          <p:cNvSpPr txBox="1"/>
          <p:nvPr>
            <p:ph type="title"/>
          </p:nvPr>
        </p:nvSpPr>
        <p:spPr>
          <a:xfrm>
            <a:off x="838200" y="242474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800"/>
              <a:buFont typeface="Arial Black"/>
              <a:buNone/>
            </a:pPr>
            <a:r>
              <a:rPr lang="en-US" sz="4800">
                <a:solidFill>
                  <a:srgbClr val="000000"/>
                </a:solidFill>
                <a:latin typeface="Arial Black"/>
                <a:ea typeface="Arial Black"/>
                <a:cs typeface="Arial Black"/>
                <a:sym typeface="Arial Black"/>
              </a:rPr>
              <a:t>Advanced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2ae099425c_0_212"/>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Capturing the value of the cloud - 1 of 4</a:t>
            </a:r>
            <a:endParaRPr/>
          </a:p>
        </p:txBody>
      </p:sp>
      <p:sp>
        <p:nvSpPr>
          <p:cNvPr id="245" name="Google Shape;245;g22ae099425c_0_212"/>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McKinsey - “Capturing the value of the cloud” from the cloud consumer’s perspective</a:t>
            </a:r>
            <a:endParaRPr/>
          </a:p>
          <a:p>
            <a:pPr indent="-228600" lvl="1" marL="685800" rtl="0" algn="l">
              <a:lnSpc>
                <a:spcPct val="90000"/>
              </a:lnSpc>
              <a:spcBef>
                <a:spcPts val="500"/>
              </a:spcBef>
              <a:spcAft>
                <a:spcPts val="0"/>
              </a:spcAft>
              <a:buClr>
                <a:srgbClr val="3F3F3F"/>
              </a:buClr>
              <a:buSzPts val="1800"/>
              <a:buChar char="•"/>
            </a:pPr>
            <a:r>
              <a:rPr lang="en-US"/>
              <a:t>https://www.mckinsey.com/business-functions/mckinsey-digital/our-insights/how-cios-and-ctos-can-accelerate-digital-transformations-through-cloud-platforms</a:t>
            </a:r>
            <a:endParaRPr/>
          </a:p>
          <a:p>
            <a:pPr indent="-101600" lvl="0" marL="228600" rtl="0" algn="l">
              <a:lnSpc>
                <a:spcPct val="90000"/>
              </a:lnSpc>
              <a:spcBef>
                <a:spcPts val="1000"/>
              </a:spcBef>
              <a:spcAft>
                <a:spcPts val="0"/>
              </a:spcAft>
              <a:buClr>
                <a:srgbClr val="3F3F3F"/>
              </a:buClr>
              <a:buSzPts val="2000"/>
              <a:buNone/>
            </a:pPr>
            <a:r>
              <a:t/>
            </a:r>
            <a:endParaRPr/>
          </a:p>
        </p:txBody>
      </p:sp>
      <p:pic>
        <p:nvPicPr>
          <p:cNvPr id="246" name="Google Shape;246;g22ae099425c_0_212"/>
          <p:cNvPicPr preferRelativeResize="0"/>
          <p:nvPr/>
        </p:nvPicPr>
        <p:blipFill rotWithShape="1">
          <a:blip r:embed="rId3">
            <a:alphaModFix/>
          </a:blip>
          <a:srcRect b="0" l="0" r="0" t="0"/>
          <a:stretch/>
        </p:blipFill>
        <p:spPr>
          <a:xfrm>
            <a:off x="992505" y="2263140"/>
            <a:ext cx="4057649" cy="4370706"/>
          </a:xfrm>
          <a:prstGeom prst="rect">
            <a:avLst/>
          </a:prstGeom>
          <a:noFill/>
          <a:ln>
            <a:noFill/>
          </a:ln>
        </p:spPr>
      </p:pic>
      <p:pic>
        <p:nvPicPr>
          <p:cNvPr id="247" name="Google Shape;247;g22ae099425c_0_212"/>
          <p:cNvPicPr preferRelativeResize="0"/>
          <p:nvPr/>
        </p:nvPicPr>
        <p:blipFill rotWithShape="1">
          <a:blip r:embed="rId4">
            <a:alphaModFix/>
          </a:blip>
          <a:srcRect b="0" l="0" r="0" t="0"/>
          <a:stretch/>
        </p:blipFill>
        <p:spPr>
          <a:xfrm>
            <a:off x="6321425" y="2148205"/>
            <a:ext cx="4869180" cy="34620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2ae099425c_0_219"/>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Capturing the value of the cloud - 2 of 4 </a:t>
            </a:r>
            <a:endParaRPr/>
          </a:p>
        </p:txBody>
      </p:sp>
      <p:sp>
        <p:nvSpPr>
          <p:cNvPr id="253" name="Google Shape;253;g22ae099425c_0_219"/>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It has been more than a decade since the first corporate experiments with external cloud platforms, and the verdict is long in on their business value. Companies that adopt the cloud well bring new capabilities to market more quickly, innovate more easily, and scale more efficiently—while also reducing technology risk.</a:t>
            </a:r>
            <a:endParaRPr/>
          </a:p>
          <a:p>
            <a:pPr indent="-228600" lvl="0" marL="228600" rtl="0" algn="l">
              <a:lnSpc>
                <a:spcPct val="90000"/>
              </a:lnSpc>
              <a:spcBef>
                <a:spcPts val="1000"/>
              </a:spcBef>
              <a:spcAft>
                <a:spcPts val="0"/>
              </a:spcAft>
              <a:buClr>
                <a:srgbClr val="3F3F3F"/>
              </a:buClr>
              <a:buSzPts val="2000"/>
              <a:buChar char="•"/>
            </a:pPr>
            <a:r>
              <a:rPr lang="en-US"/>
              <a:t>Unfortunately, the verdict is still out on what constitutes a successful cloud implementation to actually capture that value.</a:t>
            </a:r>
            <a:endParaRPr/>
          </a:p>
          <a:p>
            <a:pPr indent="-228600" lvl="0" marL="228600" rtl="0" algn="l">
              <a:lnSpc>
                <a:spcPct val="90000"/>
              </a:lnSpc>
              <a:spcBef>
                <a:spcPts val="1000"/>
              </a:spcBef>
              <a:spcAft>
                <a:spcPts val="0"/>
              </a:spcAft>
              <a:buClr>
                <a:srgbClr val="3F3F3F"/>
              </a:buClr>
              <a:buSzPts val="2000"/>
              <a:buChar char="•"/>
            </a:pPr>
            <a:r>
              <a:rPr lang="en-US"/>
              <a:t>Defining the cloud opportunity too narrowly with siloed business initiatives, such as next-generation application hosting or data platforms, almost guarantees failure</a:t>
            </a:r>
            <a:endParaRPr/>
          </a:p>
          <a:p>
            <a:pPr indent="-228600" lvl="0" marL="228600" rtl="0" algn="l">
              <a:lnSpc>
                <a:spcPct val="90000"/>
              </a:lnSpc>
              <a:spcBef>
                <a:spcPts val="1000"/>
              </a:spcBef>
              <a:spcAft>
                <a:spcPts val="0"/>
              </a:spcAft>
              <a:buClr>
                <a:srgbClr val="3F3F3F"/>
              </a:buClr>
              <a:buSzPts val="2000"/>
              <a:buChar char="•"/>
            </a:pPr>
            <a:r>
              <a:rPr lang="en-US"/>
              <a:t>Companies that reap value from cloud platforms treat their adoption as a business-technology transformation</a:t>
            </a:r>
            <a:endParaRPr/>
          </a:p>
          <a:p>
            <a:pPr indent="-228600" lvl="0" marL="228600" rtl="0" algn="l">
              <a:lnSpc>
                <a:spcPct val="90000"/>
              </a:lnSpc>
              <a:spcBef>
                <a:spcPts val="1000"/>
              </a:spcBef>
              <a:spcAft>
                <a:spcPts val="0"/>
              </a:spcAft>
              <a:buClr>
                <a:srgbClr val="3F3F3F"/>
              </a:buClr>
              <a:buSzPts val="2000"/>
              <a:buChar char="•"/>
            </a:pPr>
            <a:r>
              <a:rPr lang="en-US"/>
              <a:t>Twenty years ago a single small application might run on a $25,000 server. Today, a similar-size application might run on a $5,000 server shared with ten other applications.</a:t>
            </a:r>
            <a:endParaRPr/>
          </a:p>
          <a:p>
            <a:pPr indent="-228600" lvl="0" marL="228600" rtl="0" algn="l">
              <a:lnSpc>
                <a:spcPct val="90000"/>
              </a:lnSpc>
              <a:spcBef>
                <a:spcPts val="1000"/>
              </a:spcBef>
              <a:spcAft>
                <a:spcPts val="0"/>
              </a:spcAft>
              <a:buClr>
                <a:srgbClr val="3F3F3F"/>
              </a:buClr>
              <a:buSzPts val="2000"/>
              <a:buChar char="•"/>
            </a:pPr>
            <a:r>
              <a:rPr lang="en-US"/>
              <a:t>Contd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g22ae099425c_0_224"/>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Capturing the value of the cloud - 3 of 4</a:t>
            </a:r>
            <a:endParaRPr/>
          </a:p>
        </p:txBody>
      </p:sp>
      <p:sp>
        <p:nvSpPr>
          <p:cNvPr id="259" name="Google Shape;259;g22ae099425c_0_224"/>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These realities have led an overwhelming majority of large institutions to experience one or more of the following failure modes:</a:t>
            </a:r>
            <a:endParaRPr/>
          </a:p>
          <a:p>
            <a:pPr indent="-228600" lvl="1" marL="685800" rtl="0" algn="l">
              <a:lnSpc>
                <a:spcPct val="90000"/>
              </a:lnSpc>
              <a:spcBef>
                <a:spcPts val="500"/>
              </a:spcBef>
              <a:spcAft>
                <a:spcPts val="0"/>
              </a:spcAft>
              <a:buClr>
                <a:srgbClr val="3F3F3F"/>
              </a:buClr>
              <a:buSzPts val="1800"/>
              <a:buChar char="•"/>
            </a:pPr>
            <a:r>
              <a:rPr lang="en-US"/>
              <a:t>Pilot stall: Companies have succeeded in implementing a few greenfield applications on public-cloud platforms, but the value derived from these programs has been limited. This makes further progress impossible because tech leaders cannot make a convincing business case to extend the use of the cloud platform into the heart of IT’s technology environment.</a:t>
            </a:r>
            <a:endParaRPr/>
          </a:p>
          <a:p>
            <a:pPr indent="-228600" lvl="1" marL="685800" rtl="0" algn="l">
              <a:lnSpc>
                <a:spcPct val="90000"/>
              </a:lnSpc>
              <a:spcBef>
                <a:spcPts val="500"/>
              </a:spcBef>
              <a:spcAft>
                <a:spcPts val="0"/>
              </a:spcAft>
              <a:buClr>
                <a:srgbClr val="3F3F3F"/>
              </a:buClr>
              <a:buSzPts val="1800"/>
              <a:buChar char="•"/>
            </a:pPr>
            <a:r>
              <a:rPr lang="en-US"/>
              <a:t>Cloud gridlock: Cloud initiatives become jammed up in long queues because IT cannot build out the automation or reference architectures required to use public-cloud-platform services in a secure, resilient, and compliant fashion.</a:t>
            </a:r>
            <a:endParaRPr/>
          </a:p>
          <a:p>
            <a:pPr indent="-228600" lvl="1" marL="685800" rtl="0" algn="l">
              <a:lnSpc>
                <a:spcPct val="90000"/>
              </a:lnSpc>
              <a:spcBef>
                <a:spcPts val="500"/>
              </a:spcBef>
              <a:spcAft>
                <a:spcPts val="0"/>
              </a:spcAft>
              <a:buClr>
                <a:srgbClr val="3F3F3F"/>
              </a:buClr>
              <a:buSzPts val="1800"/>
              <a:buChar char="•"/>
            </a:pPr>
            <a:r>
              <a:rPr lang="en-US"/>
              <a:t>No value from “lift and shift”: The migration of significant portions of the technology environment—largely by replacing on-premises virtual machines with off-premises ones without taking advantage of cloud-optimization levers—has failed to significantly reduce costs or increase flexibility. Support for cloud initiatives subsequently collapses.</a:t>
            </a:r>
            <a:endParaRPr/>
          </a:p>
          <a:p>
            <a:pPr indent="-228600" lvl="1" marL="685800" rtl="0" algn="l">
              <a:lnSpc>
                <a:spcPct val="90000"/>
              </a:lnSpc>
              <a:spcBef>
                <a:spcPts val="500"/>
              </a:spcBef>
              <a:spcAft>
                <a:spcPts val="0"/>
              </a:spcAft>
              <a:buClr>
                <a:srgbClr val="3F3F3F"/>
              </a:buClr>
              <a:buSzPts val="1800"/>
              <a:buChar char="•"/>
            </a:pPr>
            <a:r>
              <a:rPr lang="en-US"/>
              <a:t>Cloud chaos: Tech leadership does not have an aligned vision and does not provide the required guidance or management oversight, leaving developers largely to their own devices in configuring cloud services. This leads to very divergent approaches and tooling with significant security, resiliency, and compliance risks.</a:t>
            </a:r>
            <a:endParaRPr/>
          </a:p>
          <a:p>
            <a:pPr indent="-228600" lvl="0" marL="228600" rtl="0" algn="l">
              <a:lnSpc>
                <a:spcPct val="90000"/>
              </a:lnSpc>
              <a:spcBef>
                <a:spcPts val="1000"/>
              </a:spcBef>
              <a:spcAft>
                <a:spcPts val="0"/>
              </a:spcAft>
              <a:buClr>
                <a:srgbClr val="3F3F3F"/>
              </a:buClr>
              <a:buSzPts val="2000"/>
              <a:buChar char="•"/>
            </a:pPr>
            <a:r>
              <a:rPr lang="en-US"/>
              <a:t>Alright, what about technical challanges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2ae099425c_0_229"/>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Capturing the value of the cloud - 4 of 4</a:t>
            </a:r>
            <a:endParaRPr/>
          </a:p>
        </p:txBody>
      </p:sp>
      <p:sp>
        <p:nvSpPr>
          <p:cNvPr id="265" name="Google Shape;265;g22ae099425c_0_229"/>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Outdated technology environments make change expensive. </a:t>
            </a:r>
            <a:endParaRPr/>
          </a:p>
          <a:p>
            <a:pPr indent="-228600" lvl="0" marL="228600" rtl="0" algn="l">
              <a:lnSpc>
                <a:spcPct val="90000"/>
              </a:lnSpc>
              <a:spcBef>
                <a:spcPts val="1000"/>
              </a:spcBef>
              <a:spcAft>
                <a:spcPts val="0"/>
              </a:spcAft>
              <a:buClr>
                <a:srgbClr val="3F3F3F"/>
              </a:buClr>
              <a:buSzPts val="2000"/>
              <a:buChar char="•"/>
            </a:pPr>
            <a:r>
              <a:rPr lang="en-US"/>
              <a:t>Rigid and brittle infrastructures choke on the data required for sophisticated analytics.</a:t>
            </a:r>
            <a:endParaRPr/>
          </a:p>
          <a:p>
            <a:pPr indent="-228600" lvl="0" marL="228600" rtl="0" algn="l">
              <a:lnSpc>
                <a:spcPct val="90000"/>
              </a:lnSpc>
              <a:spcBef>
                <a:spcPts val="1000"/>
              </a:spcBef>
              <a:spcAft>
                <a:spcPts val="0"/>
              </a:spcAft>
              <a:buClr>
                <a:srgbClr val="3F3F3F"/>
              </a:buClr>
              <a:buSzPts val="2000"/>
              <a:buChar char="•"/>
            </a:pPr>
            <a:r>
              <a:rPr lang="en-US"/>
              <a:t>Decisions about </a:t>
            </a:r>
            <a:r>
              <a:rPr lang="en-US">
                <a:solidFill>
                  <a:srgbClr val="FF0000"/>
                </a:solidFill>
              </a:rPr>
              <a:t>cloud architecture</a:t>
            </a:r>
            <a:r>
              <a:rPr lang="en-US"/>
              <a:t> and sourcing carry </a:t>
            </a:r>
            <a:r>
              <a:rPr lang="en-US">
                <a:solidFill>
                  <a:srgbClr val="FF0000"/>
                </a:solidFill>
              </a:rPr>
              <a:t>significant risk and cost implications</a:t>
            </a:r>
            <a:r>
              <a:rPr lang="en-US"/>
              <a:t>—to the tune of hundreds of millions of dollars for large companies.</a:t>
            </a:r>
            <a:endParaRPr/>
          </a:p>
          <a:p>
            <a:pPr indent="-101600" lvl="0" marL="228600" rtl="0" algn="l">
              <a:lnSpc>
                <a:spcPct val="90000"/>
              </a:lnSpc>
              <a:spcBef>
                <a:spcPts val="1000"/>
              </a:spcBef>
              <a:spcAft>
                <a:spcPts val="0"/>
              </a:spcAft>
              <a:buClr>
                <a:srgbClr val="3F3F3F"/>
              </a:buClr>
              <a:buSzPts val="2000"/>
              <a:buNone/>
            </a:pPr>
            <a:r>
              <a:t/>
            </a:r>
            <a:endParaRPr/>
          </a:p>
          <a:p>
            <a:pPr indent="-228600" lvl="0" marL="228600" rtl="0" algn="l">
              <a:lnSpc>
                <a:spcPct val="90000"/>
              </a:lnSpc>
              <a:spcBef>
                <a:spcPts val="1000"/>
              </a:spcBef>
              <a:spcAft>
                <a:spcPts val="0"/>
              </a:spcAft>
              <a:buClr>
                <a:srgbClr val="3F3F3F"/>
              </a:buClr>
              <a:buSzPts val="2000"/>
              <a:buChar char="•"/>
            </a:pPr>
            <a:r>
              <a:rPr lang="en-US"/>
              <a:t>Success requires CIOs and tech leaders to do three things.</a:t>
            </a:r>
            <a:endParaRPr/>
          </a:p>
          <a:p>
            <a:pPr indent="-228600" lvl="1" marL="685800" rtl="0" algn="l">
              <a:lnSpc>
                <a:spcPct val="90000"/>
              </a:lnSpc>
              <a:spcBef>
                <a:spcPts val="500"/>
              </a:spcBef>
              <a:spcAft>
                <a:spcPts val="0"/>
              </a:spcAft>
              <a:buClr>
                <a:srgbClr val="3F3F3F"/>
              </a:buClr>
              <a:buSzPts val="1800"/>
              <a:buChar char="•"/>
            </a:pPr>
            <a:r>
              <a:rPr lang="en-US"/>
              <a:t>Focus cloud investments in business domains where cloud platforms can enable increased revenues and improved margins</a:t>
            </a:r>
            <a:endParaRPr/>
          </a:p>
          <a:p>
            <a:pPr indent="-228600" lvl="1" marL="685800" rtl="0" algn="l">
              <a:lnSpc>
                <a:spcPct val="90000"/>
              </a:lnSpc>
              <a:spcBef>
                <a:spcPts val="500"/>
              </a:spcBef>
              <a:spcAft>
                <a:spcPts val="0"/>
              </a:spcAft>
              <a:buClr>
                <a:srgbClr val="3F3F3F"/>
              </a:buClr>
              <a:buSzPts val="1800"/>
              <a:buChar char="•"/>
            </a:pPr>
            <a:r>
              <a:rPr lang="en-US"/>
              <a:t>Select a technology, sourcing, and migration model that aligns with economic and risk constraints</a:t>
            </a:r>
            <a:endParaRPr/>
          </a:p>
          <a:p>
            <a:pPr indent="-228600" lvl="1" marL="685800" rtl="0" algn="l">
              <a:lnSpc>
                <a:spcPct val="90000"/>
              </a:lnSpc>
              <a:spcBef>
                <a:spcPts val="500"/>
              </a:spcBef>
              <a:spcAft>
                <a:spcPts val="0"/>
              </a:spcAft>
              <a:buClr>
                <a:srgbClr val="3F3F3F"/>
              </a:buClr>
              <a:buSzPts val="1800"/>
              <a:buChar char="•"/>
            </a:pPr>
            <a:r>
              <a:rPr lang="en-US"/>
              <a:t>Change operating models to capture cloud value</a:t>
            </a:r>
            <a:endParaRPr/>
          </a:p>
          <a:p>
            <a:pPr indent="-114300" lvl="1" marL="685800" rtl="0" algn="l">
              <a:lnSpc>
                <a:spcPct val="90000"/>
              </a:lnSpc>
              <a:spcBef>
                <a:spcPts val="500"/>
              </a:spcBef>
              <a:spcAft>
                <a:spcPts val="0"/>
              </a:spcAft>
              <a:buClr>
                <a:srgbClr val="3F3F3F"/>
              </a:buClr>
              <a:buSzPts val="1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2ae099425c_0_320"/>
          <p:cNvSpPr txBox="1"/>
          <p:nvPr>
            <p:ph type="title"/>
          </p:nvPr>
        </p:nvSpPr>
        <p:spPr>
          <a:xfrm>
            <a:off x="838200" y="242474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800"/>
              <a:buFont typeface="Arial Black"/>
              <a:buNone/>
            </a:pPr>
            <a:r>
              <a:rPr lang="en-US" sz="4800">
                <a:solidFill>
                  <a:srgbClr val="000000"/>
                </a:solidFill>
                <a:latin typeface="Arial Black"/>
                <a:ea typeface="Arial Black"/>
                <a:cs typeface="Arial Black"/>
                <a:sym typeface="Arial Black"/>
              </a:rPr>
              <a:t>Optional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22ae099425c_0_0"/>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Research: Cloud Computing Is Helping Smaller, Newer Firms Compete</a:t>
            </a:r>
            <a:endParaRPr/>
          </a:p>
        </p:txBody>
      </p:sp>
      <p:sp>
        <p:nvSpPr>
          <p:cNvPr id="276" name="Google Shape;276;g22ae099425c_0_0"/>
          <p:cNvSpPr txBox="1"/>
          <p:nvPr>
            <p:ph idx="1" type="body"/>
          </p:nvPr>
        </p:nvSpPr>
        <p:spPr>
          <a:xfrm>
            <a:off x="338455" y="1048385"/>
            <a:ext cx="8438400" cy="51288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3F3F3F"/>
              </a:buClr>
              <a:buSzPts val="2000"/>
              <a:buChar char="•"/>
            </a:pPr>
            <a:r>
              <a:rPr lang="en-US"/>
              <a:t>KenSci is a small Seattle-based healthcare analytics company, which uses machine learning techniques to analyze hundreds of variables about patients’ conditions to provide real-time predictions</a:t>
            </a:r>
            <a:endParaRPr/>
          </a:p>
          <a:p>
            <a:pPr indent="-228600" lvl="0" marL="228600" rtl="0" algn="l">
              <a:lnSpc>
                <a:spcPct val="90000"/>
              </a:lnSpc>
              <a:spcBef>
                <a:spcPts val="1000"/>
              </a:spcBef>
              <a:spcAft>
                <a:spcPts val="0"/>
              </a:spcAft>
              <a:buClr>
                <a:srgbClr val="3F3F3F"/>
              </a:buClr>
              <a:buSzPts val="2000"/>
              <a:buChar char="•"/>
            </a:pPr>
            <a:r>
              <a:rPr lang="en-US"/>
              <a:t>Pivothead is a firm with 25 employees producing wearable technologies to help the blind and visually impaired</a:t>
            </a:r>
            <a:endParaRPr/>
          </a:p>
          <a:p>
            <a:pPr indent="-228600" lvl="0" marL="228600" rtl="0" algn="l">
              <a:lnSpc>
                <a:spcPct val="90000"/>
              </a:lnSpc>
              <a:spcBef>
                <a:spcPts val="1000"/>
              </a:spcBef>
              <a:spcAft>
                <a:spcPts val="0"/>
              </a:spcAft>
              <a:buClr>
                <a:srgbClr val="3F3F3F"/>
              </a:buClr>
              <a:buSzPts val="2000"/>
              <a:buChar char="•"/>
            </a:pPr>
            <a:r>
              <a:rPr lang="en-US"/>
              <a:t>These anecdotes suggest that cloud computing has “democratized computing” by bringing it to the masses of firms.</a:t>
            </a:r>
            <a:endParaRPr/>
          </a:p>
          <a:p>
            <a:pPr indent="-111125" lvl="0" marL="228600" rtl="0" algn="l">
              <a:lnSpc>
                <a:spcPct val="90000"/>
              </a:lnSpc>
              <a:spcBef>
                <a:spcPts val="1000"/>
              </a:spcBef>
              <a:spcAft>
                <a:spcPts val="0"/>
              </a:spcAft>
              <a:buClr>
                <a:srgbClr val="3F3F3F"/>
              </a:buClr>
              <a:buSzPts val="2000"/>
              <a:buNone/>
            </a:pPr>
            <a:r>
              <a:t/>
            </a:r>
            <a:endParaRPr/>
          </a:p>
          <a:p>
            <a:pPr indent="-228600" lvl="0" marL="228600" rtl="0" algn="l">
              <a:lnSpc>
                <a:spcPct val="90000"/>
              </a:lnSpc>
              <a:spcBef>
                <a:spcPts val="1000"/>
              </a:spcBef>
              <a:spcAft>
                <a:spcPts val="0"/>
              </a:spcAft>
              <a:buClr>
                <a:srgbClr val="3F3F3F"/>
              </a:buClr>
              <a:buSzPts val="2000"/>
              <a:buChar char="•"/>
            </a:pPr>
            <a:r>
              <a:rPr lang="en-US"/>
              <a:t>“In this paper we use the records from more than 150,000 U.S. firms with information on their adoption of cloud computing.” (as on 2016)</a:t>
            </a:r>
            <a:endParaRPr/>
          </a:p>
          <a:p>
            <a:pPr indent="-237172" lvl="1" marL="685800" rtl="0" algn="l">
              <a:lnSpc>
                <a:spcPct val="90000"/>
              </a:lnSpc>
              <a:spcBef>
                <a:spcPts val="500"/>
              </a:spcBef>
              <a:spcAft>
                <a:spcPts val="0"/>
              </a:spcAft>
              <a:buClr>
                <a:srgbClr val="3F3F3F"/>
              </a:buClr>
              <a:buSzPts val="1800"/>
              <a:buChar char="•"/>
            </a:pPr>
            <a:r>
              <a:rPr lang="en-US"/>
              <a:t>Less than 0.5% of firms had adopted it in 2010, whereas 7% had by 2016, which is an annualized growth rate of almost 50%. </a:t>
            </a:r>
            <a:endParaRPr/>
          </a:p>
          <a:p>
            <a:pPr indent="-237172" lvl="1" marL="685800" rtl="0" algn="l">
              <a:lnSpc>
                <a:spcPct val="90000"/>
              </a:lnSpc>
              <a:spcBef>
                <a:spcPts val="500"/>
              </a:spcBef>
              <a:spcAft>
                <a:spcPts val="0"/>
              </a:spcAft>
              <a:buClr>
                <a:srgbClr val="3F3F3F"/>
              </a:buClr>
              <a:buSzPts val="1800"/>
              <a:buChar char="•"/>
            </a:pPr>
            <a:r>
              <a:rPr lang="en-US"/>
              <a:t>Firms with fewer than 25 employees have adoption rates of 10% to 15% on average</a:t>
            </a:r>
            <a:endParaRPr/>
          </a:p>
          <a:p>
            <a:pPr indent="-237172" lvl="1" marL="685800" rtl="0" algn="l">
              <a:lnSpc>
                <a:spcPct val="90000"/>
              </a:lnSpc>
              <a:spcBef>
                <a:spcPts val="500"/>
              </a:spcBef>
              <a:spcAft>
                <a:spcPts val="0"/>
              </a:spcAft>
              <a:buClr>
                <a:srgbClr val="3F3F3F"/>
              </a:buClr>
              <a:buSzPts val="1800"/>
              <a:buChar char="•"/>
            </a:pPr>
            <a:r>
              <a:rPr lang="en-US"/>
              <a:t>Although we don’t have data on how cloud computing affects firm performance, it’s not hard to imagine that lowering computing costs would substantially improve younger and smaller companies’ chances</a:t>
            </a:r>
            <a:endParaRPr/>
          </a:p>
          <a:p>
            <a:pPr indent="-228600" lvl="0" marL="228600" rtl="0" algn="l">
              <a:lnSpc>
                <a:spcPct val="90000"/>
              </a:lnSpc>
              <a:spcBef>
                <a:spcPts val="1000"/>
              </a:spcBef>
              <a:spcAft>
                <a:spcPts val="0"/>
              </a:spcAft>
              <a:buClr>
                <a:srgbClr val="3F3F3F"/>
              </a:buClr>
              <a:buSzPts val="2000"/>
              <a:buChar char="•"/>
            </a:pPr>
            <a:r>
              <a:rPr lang="en-US"/>
              <a:t>2020+ question has changed - “Why do we need cloud?” to “Why we don’t need cloud?”</a:t>
            </a:r>
            <a:endParaRPr/>
          </a:p>
        </p:txBody>
      </p:sp>
      <p:pic>
        <p:nvPicPr>
          <p:cNvPr id="277" name="Google Shape;277;g22ae099425c_0_0"/>
          <p:cNvPicPr preferRelativeResize="0"/>
          <p:nvPr/>
        </p:nvPicPr>
        <p:blipFill rotWithShape="1">
          <a:blip r:embed="rId3">
            <a:alphaModFix/>
          </a:blip>
          <a:srcRect b="0" l="0" r="0" t="0"/>
          <a:stretch/>
        </p:blipFill>
        <p:spPr>
          <a:xfrm>
            <a:off x="8776335" y="1048385"/>
            <a:ext cx="3256915" cy="43160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2ae099425c_0_6"/>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The Everywhere Enterprise</a:t>
            </a:r>
            <a:endParaRPr/>
          </a:p>
        </p:txBody>
      </p:sp>
      <p:sp>
        <p:nvSpPr>
          <p:cNvPr id="283" name="Google Shape;283;g22ae099425c_0_6"/>
          <p:cNvSpPr txBox="1"/>
          <p:nvPr>
            <p:ph idx="1" type="body"/>
          </p:nvPr>
        </p:nvSpPr>
        <p:spPr>
          <a:xfrm>
            <a:off x="338455" y="949325"/>
            <a:ext cx="11506800" cy="2826900"/>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rgbClr val="3F3F3F"/>
              </a:buClr>
              <a:buSzPct val="100000"/>
              <a:buChar char="•"/>
            </a:pPr>
            <a:r>
              <a:rPr lang="en-US"/>
              <a:t>From an IT planner perspective, the primary difference between cloud and data center infrastructures revolves around how you deliver a given workload to your business. A simplified view is that data centers own the physical infrastructure and deliver business value via that infrastructure.</a:t>
            </a:r>
            <a:endParaRPr/>
          </a:p>
          <a:p>
            <a:pPr indent="-228600" lvl="0" marL="228600" rtl="0" algn="l">
              <a:lnSpc>
                <a:spcPct val="90000"/>
              </a:lnSpc>
              <a:spcBef>
                <a:spcPts val="1000"/>
              </a:spcBef>
              <a:spcAft>
                <a:spcPts val="0"/>
              </a:spcAft>
              <a:buClr>
                <a:srgbClr val="3F3F3F"/>
              </a:buClr>
              <a:buSzPct val="100000"/>
              <a:buChar char="•"/>
            </a:pPr>
            <a:r>
              <a:rPr lang="en-US"/>
              <a:t>In some cases, cloud computing could be an ideal solution; In other cases, on-premises computing may be the best solution</a:t>
            </a:r>
            <a:endParaRPr/>
          </a:p>
          <a:p>
            <a:pPr indent="-228600" lvl="0" marL="228600" rtl="0" algn="l">
              <a:lnSpc>
                <a:spcPct val="90000"/>
              </a:lnSpc>
              <a:spcBef>
                <a:spcPts val="1000"/>
              </a:spcBef>
              <a:spcAft>
                <a:spcPts val="0"/>
              </a:spcAft>
              <a:buClr>
                <a:srgbClr val="3F3F3F"/>
              </a:buClr>
              <a:buSzPct val="100000"/>
              <a:buChar char="•"/>
            </a:pPr>
            <a:r>
              <a:rPr lang="en-US"/>
              <a:t>Gartner clients consistently tell us that the real benefits of cloud computing are enterprise agility — or developing and deploying workloads quickly</a:t>
            </a:r>
            <a:endParaRPr/>
          </a:p>
          <a:p>
            <a:pPr indent="-228600" lvl="0" marL="228600" rtl="0" algn="l">
              <a:lnSpc>
                <a:spcPct val="90000"/>
              </a:lnSpc>
              <a:spcBef>
                <a:spcPts val="1000"/>
              </a:spcBef>
              <a:spcAft>
                <a:spcPts val="0"/>
              </a:spcAft>
              <a:buClr>
                <a:srgbClr val="3F3F3F"/>
              </a:buClr>
              <a:buSzPct val="100000"/>
              <a:buChar char="•"/>
            </a:pPr>
            <a:r>
              <a:rPr lang="en-US"/>
              <a:t>Gartner predicts that by 2025, 85% of infrastructure strategies will integrate on-premises, colocation, cloud and edge delivery options, compared with 20% in 2020.</a:t>
            </a:r>
            <a:endParaRPr/>
          </a:p>
          <a:p>
            <a:pPr indent="-228600" lvl="0" marL="228600" rtl="0" algn="l">
              <a:lnSpc>
                <a:spcPct val="90000"/>
              </a:lnSpc>
              <a:spcBef>
                <a:spcPts val="1000"/>
              </a:spcBef>
              <a:spcAft>
                <a:spcPts val="0"/>
              </a:spcAft>
              <a:buClr>
                <a:srgbClr val="3F3F3F"/>
              </a:buClr>
              <a:buSzPct val="100000"/>
              <a:buChar char="•"/>
            </a:pPr>
            <a:r>
              <a:rPr lang="en-US"/>
              <a:t>IT leaders today are dealing with competing objectives: to keep the lights on — running mission-critical applications while protecting the business from outages — and to enable the business to react to market changes quickly and adopt new technologies or services when they need them (not necessarily when IT is ready or has the cash to spend on them)</a:t>
            </a:r>
            <a:endParaRPr/>
          </a:p>
        </p:txBody>
      </p:sp>
      <p:pic>
        <p:nvPicPr>
          <p:cNvPr id="284" name="Google Shape;284;g22ae099425c_0_6"/>
          <p:cNvPicPr preferRelativeResize="0"/>
          <p:nvPr/>
        </p:nvPicPr>
        <p:blipFill rotWithShape="1">
          <a:blip r:embed="rId3">
            <a:alphaModFix/>
          </a:blip>
          <a:srcRect b="0" l="0" r="0" t="0"/>
          <a:stretch/>
        </p:blipFill>
        <p:spPr>
          <a:xfrm>
            <a:off x="409575" y="3775710"/>
            <a:ext cx="11284584" cy="277558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22ae099425c_0_12"/>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How Cloud Computing Is Changing Management</a:t>
            </a:r>
            <a:endParaRPr/>
          </a:p>
        </p:txBody>
      </p:sp>
      <p:sp>
        <p:nvSpPr>
          <p:cNvPr id="290" name="Google Shape;290;g22ae099425c_0_12"/>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F3F3F"/>
              </a:buClr>
              <a:buSzPts val="2000"/>
              <a:buChar char="•"/>
            </a:pPr>
            <a:r>
              <a:rPr lang="en-US"/>
              <a:t>Theories and practices of management often spring from the opportunities created by new technologies. Interchangeable parts spurred ideas about structuring assembly lines and logistics. </a:t>
            </a:r>
            <a:endParaRPr/>
          </a:p>
          <a:p>
            <a:pPr indent="-228600" lvl="0" marL="228600" rtl="0" algn="l">
              <a:lnSpc>
                <a:spcPct val="90000"/>
              </a:lnSpc>
              <a:spcBef>
                <a:spcPts val="1000"/>
              </a:spcBef>
              <a:spcAft>
                <a:spcPts val="0"/>
              </a:spcAft>
              <a:buClr>
                <a:srgbClr val="3F3F3F"/>
              </a:buClr>
              <a:buSzPts val="2000"/>
              <a:buChar char="•"/>
            </a:pPr>
            <a:r>
              <a:rPr lang="en-US"/>
              <a:t>The complex calculations of the field known as Operations Research were enabled by mainframe computing.</a:t>
            </a:r>
            <a:endParaRPr/>
          </a:p>
          <a:p>
            <a:pPr indent="-228600" lvl="0" marL="228600" rtl="0" algn="l">
              <a:lnSpc>
                <a:spcPct val="90000"/>
              </a:lnSpc>
              <a:spcBef>
                <a:spcPts val="1000"/>
              </a:spcBef>
              <a:spcAft>
                <a:spcPts val="0"/>
              </a:spcAft>
              <a:buClr>
                <a:srgbClr val="3F3F3F"/>
              </a:buClr>
              <a:buSzPts val="2000"/>
              <a:buChar char="•"/>
            </a:pPr>
            <a:r>
              <a:rPr lang="en-US"/>
              <a:t>Client-server technology begat enterprise resource planning systems, and the consequent system-wide visibility that was required for what we call business process management (BPM).</a:t>
            </a:r>
            <a:endParaRPr/>
          </a:p>
          <a:p>
            <a:pPr indent="-228600" lvl="0" marL="228600" rtl="0" algn="l">
              <a:lnSpc>
                <a:spcPct val="90000"/>
              </a:lnSpc>
              <a:spcBef>
                <a:spcPts val="1000"/>
              </a:spcBef>
              <a:spcAft>
                <a:spcPts val="0"/>
              </a:spcAft>
              <a:buClr>
                <a:srgbClr val="3F3F3F"/>
              </a:buClr>
              <a:buSzPts val="2000"/>
              <a:buChar char="•"/>
            </a:pPr>
            <a:r>
              <a:rPr i="1" lang="en-US"/>
              <a:t>That makes it imperative to start thinking about how management will be changed by the most impactful information technology of our time: cloud computing.</a:t>
            </a:r>
            <a:endParaRPr/>
          </a:p>
          <a:p>
            <a:pPr indent="-101600" lvl="0" marL="228600" rtl="0" algn="l">
              <a:lnSpc>
                <a:spcPct val="90000"/>
              </a:lnSpc>
              <a:spcBef>
                <a:spcPts val="1000"/>
              </a:spcBef>
              <a:spcAft>
                <a:spcPts val="0"/>
              </a:spcAft>
              <a:buClr>
                <a:srgbClr val="3F3F3F"/>
              </a:buClr>
              <a:buSzPts val="2000"/>
              <a:buNone/>
            </a:pPr>
            <a:r>
              <a:t/>
            </a:r>
            <a:endParaRPr/>
          </a:p>
          <a:p>
            <a:pPr indent="-228600" lvl="0" marL="228600" rtl="0" algn="l">
              <a:lnSpc>
                <a:spcPct val="90000"/>
              </a:lnSpc>
              <a:spcBef>
                <a:spcPts val="1000"/>
              </a:spcBef>
              <a:spcAft>
                <a:spcPts val="0"/>
              </a:spcAft>
              <a:buClr>
                <a:srgbClr val="3F3F3F"/>
              </a:buClr>
              <a:buSzPts val="2000"/>
              <a:buChar char="•"/>
            </a:pPr>
            <a:r>
              <a:rPr lang="en-US"/>
              <a:t>History suggests that the main way information technology changes management is through changes in how information is gathered</a:t>
            </a:r>
            <a:endParaRPr/>
          </a:p>
          <a:p>
            <a:pPr indent="-228600" lvl="1" marL="685800" rtl="0" algn="l">
              <a:lnSpc>
                <a:spcPct val="90000"/>
              </a:lnSpc>
              <a:spcBef>
                <a:spcPts val="500"/>
              </a:spcBef>
              <a:spcAft>
                <a:spcPts val="0"/>
              </a:spcAft>
              <a:buClr>
                <a:srgbClr val="3F3F3F"/>
              </a:buClr>
              <a:buSzPts val="1800"/>
              <a:buChar char="•"/>
            </a:pPr>
            <a:r>
              <a:rPr lang="en-US"/>
              <a:t>eg BPM reflected the interactions of different stakeholders, from product creation through supply chain to final assembly</a:t>
            </a:r>
            <a:endParaRPr/>
          </a:p>
          <a:p>
            <a:pPr indent="-101600" lvl="0" marL="228600" rtl="0" algn="l">
              <a:lnSpc>
                <a:spcPct val="90000"/>
              </a:lnSpc>
              <a:spcBef>
                <a:spcPts val="1000"/>
              </a:spcBef>
              <a:spcAft>
                <a:spcPts val="0"/>
              </a:spcAft>
              <a:buClr>
                <a:srgbClr val="3F3F3F"/>
              </a:buClr>
              <a:buSzPts val="2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2ae099425c_0_108"/>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Questions to Ponder</a:t>
            </a:r>
            <a:endParaRPr/>
          </a:p>
        </p:txBody>
      </p:sp>
      <p:sp>
        <p:nvSpPr>
          <p:cNvPr id="112" name="Google Shape;112;g22ae099425c_0_108"/>
          <p:cNvSpPr txBox="1"/>
          <p:nvPr>
            <p:ph idx="1" type="body"/>
          </p:nvPr>
        </p:nvSpPr>
        <p:spPr>
          <a:xfrm>
            <a:off x="338455" y="1048385"/>
            <a:ext cx="11506800" cy="512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1000"/>
              </a:spcBef>
              <a:spcAft>
                <a:spcPts val="0"/>
              </a:spcAft>
              <a:buSzPts val="2000"/>
              <a:buNone/>
            </a:pPr>
            <a:r>
              <a:rPr lang="en-US"/>
              <a:t>An organization offers SaaS based on their product which uses a database as the backend. They decide to perform a lift-and-shift migration to the cloud using the same application, schema and database engine. How will the application architecture be affected by this? </a:t>
            </a:r>
            <a:endParaRPr/>
          </a:p>
          <a:p>
            <a:pPr indent="0" lvl="0" marL="0" rtl="0" algn="l">
              <a:lnSpc>
                <a:spcPct val="90000"/>
              </a:lnSpc>
              <a:spcBef>
                <a:spcPts val="1000"/>
              </a:spcBef>
              <a:spcAft>
                <a:spcPts val="0"/>
              </a:spcAft>
              <a:buSzPts val="2000"/>
              <a:buNone/>
            </a:pPr>
            <a:r>
              <a:t/>
            </a:r>
            <a:endParaRPr/>
          </a:p>
          <a:p>
            <a:pPr indent="0" lvl="0" marL="0" rtl="0" algn="l">
              <a:lnSpc>
                <a:spcPct val="90000"/>
              </a:lnSpc>
              <a:spcBef>
                <a:spcPts val="1000"/>
              </a:spcBef>
              <a:spcAft>
                <a:spcPts val="0"/>
              </a:spcAft>
              <a:buSzPts val="2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22ae099425c_0_17"/>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Set Up Your Organization for cloud</a:t>
            </a:r>
            <a:endParaRPr/>
          </a:p>
        </p:txBody>
      </p:sp>
      <p:sp>
        <p:nvSpPr>
          <p:cNvPr id="296" name="Google Shape;296;g22ae099425c_0_17"/>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rgbClr val="3F3F3F"/>
              </a:buClr>
              <a:buSzPts val="2000"/>
              <a:buChar char="•"/>
            </a:pPr>
            <a:r>
              <a:rPr lang="en-US"/>
              <a:t>A cloud center of excellence is the best-practice approach to drive cloud-enabled transformation.</a:t>
            </a:r>
            <a:endParaRPr/>
          </a:p>
          <a:p>
            <a:pPr indent="-237172" lvl="1" marL="685800" rtl="0" algn="l">
              <a:lnSpc>
                <a:spcPct val="90000"/>
              </a:lnSpc>
              <a:spcBef>
                <a:spcPts val="500"/>
              </a:spcBef>
              <a:spcAft>
                <a:spcPts val="0"/>
              </a:spcAft>
              <a:buClr>
                <a:srgbClr val="3F3F3F"/>
              </a:buClr>
              <a:buSzPts val="1800"/>
              <a:buChar char="•"/>
            </a:pPr>
            <a:r>
              <a:rPr lang="en-US"/>
              <a:t>How do we develop and enforce organization-wide cloud computing policies in a way that allows us to be flexible, without exposing us to unacceptable levels of organizational risk?</a:t>
            </a:r>
            <a:endParaRPr/>
          </a:p>
          <a:p>
            <a:pPr indent="-237172" lvl="1" marL="685800" rtl="0" algn="l">
              <a:lnSpc>
                <a:spcPct val="90000"/>
              </a:lnSpc>
              <a:spcBef>
                <a:spcPts val="500"/>
              </a:spcBef>
              <a:spcAft>
                <a:spcPts val="0"/>
              </a:spcAft>
              <a:buClr>
                <a:srgbClr val="3F3F3F"/>
              </a:buClr>
              <a:buSzPts val="1800"/>
              <a:buChar char="•"/>
            </a:pPr>
            <a:r>
              <a:rPr lang="en-US"/>
              <a:t>How do we guide our internal users in selecting the right cloud providers to find the best fit and manage vendor-related risk?</a:t>
            </a:r>
            <a:endParaRPr/>
          </a:p>
          <a:p>
            <a:pPr indent="-237172" lvl="1" marL="685800" rtl="0" algn="l">
              <a:lnSpc>
                <a:spcPct val="90000"/>
              </a:lnSpc>
              <a:spcBef>
                <a:spcPts val="500"/>
              </a:spcBef>
              <a:spcAft>
                <a:spcPts val="0"/>
              </a:spcAft>
              <a:buClr>
                <a:srgbClr val="3F3F3F"/>
              </a:buClr>
              <a:buSzPts val="1800"/>
              <a:buChar char="•"/>
            </a:pPr>
            <a:r>
              <a:rPr lang="en-US"/>
              <a:t>How do we manage and mitigate security and regulatory compliance risks while ensuring confidentiality, integrity and availability?</a:t>
            </a:r>
            <a:endParaRPr/>
          </a:p>
          <a:p>
            <a:pPr indent="-237172" lvl="1" marL="685800" rtl="0" algn="l">
              <a:lnSpc>
                <a:spcPct val="90000"/>
              </a:lnSpc>
              <a:spcBef>
                <a:spcPts val="500"/>
              </a:spcBef>
              <a:spcAft>
                <a:spcPts val="0"/>
              </a:spcAft>
              <a:buClr>
                <a:srgbClr val="3F3F3F"/>
              </a:buClr>
              <a:buSzPts val="1800"/>
              <a:buChar char="•"/>
            </a:pPr>
            <a:r>
              <a:rPr lang="en-US"/>
              <a:t>How do we govern our costs and forecast our future costs?</a:t>
            </a:r>
            <a:endParaRPr/>
          </a:p>
          <a:p>
            <a:pPr indent="-237172" lvl="1" marL="685800" rtl="0" algn="l">
              <a:lnSpc>
                <a:spcPct val="90000"/>
              </a:lnSpc>
              <a:spcBef>
                <a:spcPts val="500"/>
              </a:spcBef>
              <a:spcAft>
                <a:spcPts val="0"/>
              </a:spcAft>
              <a:buClr>
                <a:srgbClr val="3F3F3F"/>
              </a:buClr>
              <a:buSzPts val="1800"/>
              <a:buChar char="•"/>
            </a:pPr>
            <a:r>
              <a:rPr lang="en-US"/>
              <a:t>How do we get “smarter about cloud” and make our organization aware of best practices, and keep up with the rate of change introduced by cloud providers?</a:t>
            </a:r>
            <a:endParaRPr/>
          </a:p>
          <a:p>
            <a:pPr indent="-237172" lvl="1" marL="685800" rtl="0" algn="l">
              <a:lnSpc>
                <a:spcPct val="90000"/>
              </a:lnSpc>
              <a:spcBef>
                <a:spcPts val="500"/>
              </a:spcBef>
              <a:spcAft>
                <a:spcPts val="0"/>
              </a:spcAft>
              <a:buClr>
                <a:srgbClr val="3F3F3F"/>
              </a:buClr>
              <a:buSzPts val="1800"/>
              <a:buChar char="•"/>
            </a:pPr>
            <a:r>
              <a:rPr lang="en-US"/>
              <a:t>How can we drive cloud-enabled transformation across the business and help our stakeholders think through the business possibilities enabled by cloud?</a:t>
            </a:r>
            <a:endParaRPr/>
          </a:p>
          <a:p>
            <a:pPr indent="-228600" lvl="0" marL="228600" rtl="0" algn="l">
              <a:lnSpc>
                <a:spcPct val="90000"/>
              </a:lnSpc>
              <a:spcBef>
                <a:spcPts val="1000"/>
              </a:spcBef>
              <a:spcAft>
                <a:spcPts val="0"/>
              </a:spcAft>
              <a:buClr>
                <a:srgbClr val="3F3F3F"/>
              </a:buClr>
              <a:buSzPts val="2000"/>
              <a:buChar char="•"/>
            </a:pPr>
            <a:r>
              <a:rPr lang="en-US"/>
              <a:t>CCOE has three core pillars</a:t>
            </a:r>
            <a:endParaRPr/>
          </a:p>
          <a:p>
            <a:pPr indent="-237172" lvl="1" marL="685800" rtl="0" algn="l">
              <a:lnSpc>
                <a:spcPct val="90000"/>
              </a:lnSpc>
              <a:spcBef>
                <a:spcPts val="500"/>
              </a:spcBef>
              <a:spcAft>
                <a:spcPts val="0"/>
              </a:spcAft>
              <a:buClr>
                <a:srgbClr val="3F3F3F"/>
              </a:buClr>
              <a:buSzPts val="1800"/>
              <a:buChar char="•"/>
            </a:pPr>
            <a:r>
              <a:rPr lang="en-US"/>
              <a:t>Governance: Create policies in collaboration with a cross-functional team and select governance tools to provide financial and risk management.</a:t>
            </a:r>
            <a:endParaRPr/>
          </a:p>
          <a:p>
            <a:pPr indent="-237172" lvl="1" marL="685800" rtl="0" algn="l">
              <a:lnSpc>
                <a:spcPct val="90000"/>
              </a:lnSpc>
              <a:spcBef>
                <a:spcPts val="500"/>
              </a:spcBef>
              <a:spcAft>
                <a:spcPts val="0"/>
              </a:spcAft>
              <a:buClr>
                <a:srgbClr val="3F3F3F"/>
              </a:buClr>
              <a:buSzPts val="1800"/>
              <a:buChar char="•"/>
            </a:pPr>
            <a:r>
              <a:rPr lang="en-US"/>
              <a:t>Brokerage: Assist users in selecting cloud providers, architect the cloud solution(s) and collaborate with the sourcing team for contract negotiation and vendor management.</a:t>
            </a:r>
            <a:endParaRPr/>
          </a:p>
          <a:p>
            <a:pPr indent="-237172" lvl="1" marL="685800" rtl="0" algn="l">
              <a:lnSpc>
                <a:spcPct val="90000"/>
              </a:lnSpc>
              <a:spcBef>
                <a:spcPts val="500"/>
              </a:spcBef>
              <a:spcAft>
                <a:spcPts val="0"/>
              </a:spcAft>
              <a:buClr>
                <a:srgbClr val="3F3F3F"/>
              </a:buClr>
              <a:buSzPts val="1800"/>
              <a:buChar char="•"/>
            </a:pPr>
            <a:r>
              <a:rPr lang="en-US"/>
              <a:t>Community: Raise the level of cloud knowledge in the organization and capture and disseminate best practices through a knowledge base, source code repository, training events, outreach throughout the organization, and more.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8"/>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AWS vs Azure</a:t>
            </a:r>
            <a:endParaRPr b="0" i="0" sz="4400" u="none" cap="none" strike="noStrike">
              <a:solidFill>
                <a:schemeClr val="dk1"/>
              </a:solidFill>
              <a:latin typeface="Calibri"/>
              <a:ea typeface="Calibri"/>
              <a:cs typeface="Calibri"/>
              <a:sym typeface="Calibri"/>
            </a:endParaRPr>
          </a:p>
        </p:txBody>
      </p:sp>
      <p:graphicFrame>
        <p:nvGraphicFramePr>
          <p:cNvPr id="302" name="Google Shape;302;p8"/>
          <p:cNvGraphicFramePr/>
          <p:nvPr/>
        </p:nvGraphicFramePr>
        <p:xfrm>
          <a:off x="0" y="1589658"/>
          <a:ext cx="3000000" cy="3000000"/>
        </p:xfrm>
        <a:graphic>
          <a:graphicData uri="http://schemas.openxmlformats.org/drawingml/2006/table">
            <a:tbl>
              <a:tblPr>
                <a:noFill/>
                <a:tableStyleId>{8544371D-8A25-4FD4-AA37-AC4167B7D217}</a:tableStyleId>
              </a:tblPr>
              <a:tblGrid>
                <a:gridCol w="895350"/>
                <a:gridCol w="4438650"/>
                <a:gridCol w="3124200"/>
                <a:gridCol w="3733800"/>
              </a:tblGrid>
              <a:tr h="305575">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Sr</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Domain</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AWS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Azure </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r>
              <a:tr h="572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Block Storage</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EBS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Disk Storage</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72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2</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Traffic Routing</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Route53</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Traffic Manager</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72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3</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Networking</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VPC</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Virtual Network</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5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4</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Firewalls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WAF</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Firewall</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5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5</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NoSQL</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DynamoDB</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CosmosDB</a:t>
                      </a:r>
                      <a:endParaRPr sz="15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72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6</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Notifications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SNS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Notification Hub</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5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7</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Messaging</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SQS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Service Bus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72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8</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Data Querying</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Athena</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Datalake Analytics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5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9</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Data Streaming</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Kinesis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Event Hub</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572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10</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Serverless Deployments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Lambda</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Functions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3055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11</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Image Analysis</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Rekognition</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Face</a:t>
                      </a:r>
                      <a:endParaRPr sz="1400" u="none" cap="none" strike="noStrike"/>
                    </a:p>
                  </a:txBody>
                  <a:tcPr marT="12500" marB="12500" marR="18750" marL="1875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9"/>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AWS vs Azure</a:t>
            </a:r>
            <a:endParaRPr b="0" i="0" sz="4400" u="none" cap="none" strike="noStrike">
              <a:solidFill>
                <a:schemeClr val="dk1"/>
              </a:solidFill>
              <a:latin typeface="Calibri"/>
              <a:ea typeface="Calibri"/>
              <a:cs typeface="Calibri"/>
              <a:sym typeface="Calibri"/>
            </a:endParaRPr>
          </a:p>
        </p:txBody>
      </p:sp>
      <p:graphicFrame>
        <p:nvGraphicFramePr>
          <p:cNvPr id="308" name="Google Shape;308;p9"/>
          <p:cNvGraphicFramePr/>
          <p:nvPr/>
        </p:nvGraphicFramePr>
        <p:xfrm>
          <a:off x="0" y="1269508"/>
          <a:ext cx="3000000" cy="3000000"/>
        </p:xfrm>
        <a:graphic>
          <a:graphicData uri="http://schemas.openxmlformats.org/drawingml/2006/table">
            <a:tbl>
              <a:tblPr>
                <a:noFill/>
                <a:tableStyleId>{8544371D-8A25-4FD4-AA37-AC4167B7D217}</a:tableStyleId>
              </a:tblPr>
              <a:tblGrid>
                <a:gridCol w="774350"/>
                <a:gridCol w="3838825"/>
                <a:gridCol w="2702000"/>
                <a:gridCol w="3229225"/>
              </a:tblGrid>
              <a:tr h="259675">
                <a:tc>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Sr</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Domain</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AWS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solidFill>
                            <a:srgbClr val="FFFFFF"/>
                          </a:solidFill>
                        </a:rPr>
                        <a:t>Azure </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999999"/>
                    </a:solidFill>
                  </a:tcPr>
                </a:tc>
              </a:tr>
              <a:tr h="71252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12</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Text Analysis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Comprehend</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Cognitive Service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96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13</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Text-to-Speech</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Polly</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TTS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3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14</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Containers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ECS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Container Instances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5967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15</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Code Deployment</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Code Deploy</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Pipelines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3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16</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PaaS Deployments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Elastic Beanstalk</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App Service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3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17</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Infrastructure-As-Code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CloudFormation</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ARM Templates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712525">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18</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User Authentication and Security</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IAM</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RBAC</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3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19</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Resource Monitoring</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CloudWatch</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Monitor</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3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20</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Script-based access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AWS CLI</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CLI</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3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21</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State Machine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Step Functions</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State Machine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83500">
                <a:tc>
                  <a:txBody>
                    <a:bodyPr/>
                    <a:lstStyle/>
                    <a:p>
                      <a:pPr indent="0" lvl="0" marL="0" marR="0" rtl="0" algn="ctr">
                        <a:lnSpc>
                          <a:spcPct val="100000"/>
                        </a:lnSpc>
                        <a:spcBef>
                          <a:spcPts val="0"/>
                        </a:spcBef>
                        <a:spcAft>
                          <a:spcPts val="0"/>
                        </a:spcAft>
                        <a:buClr>
                          <a:srgbClr val="000000"/>
                        </a:buClr>
                        <a:buSzPts val="1500"/>
                        <a:buFont typeface="Arial"/>
                        <a:buNone/>
                      </a:pPr>
                      <a:r>
                        <a:rPr lang="en-US" sz="1500" u="none" cap="none" strike="noStrike"/>
                        <a:t>22</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Cache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Elasticache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t>Azure Redis Cache</a:t>
                      </a:r>
                      <a:endParaRPr sz="1400" u="none" cap="none" strike="noStrike"/>
                    </a:p>
                  </a:txBody>
                  <a:tcPr marT="9925" marB="9925" marR="14900" marL="149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Cost Comparison : EC2 vs Azure Virtual Machines using Windows OS</a:t>
            </a:r>
            <a:endParaRPr sz="4000"/>
          </a:p>
        </p:txBody>
      </p:sp>
      <p:sp>
        <p:nvSpPr>
          <p:cNvPr id="314" name="Google Shape;314;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AWS EC2</a:t>
            </a:r>
            <a:endParaRPr/>
          </a:p>
          <a:p>
            <a:pPr indent="-228600" lvl="0" marL="228600" rtl="0" algn="l">
              <a:lnSpc>
                <a:spcPct val="90000"/>
              </a:lnSpc>
              <a:spcBef>
                <a:spcPts val="1000"/>
              </a:spcBef>
              <a:spcAft>
                <a:spcPts val="0"/>
              </a:spcAft>
              <a:buClr>
                <a:schemeClr val="dk1"/>
              </a:buClr>
              <a:buSzPts val="2800"/>
              <a:buChar char="•"/>
            </a:pPr>
            <a:r>
              <a:rPr lang="en-US"/>
              <a:t>Region : N. Virginia</a:t>
            </a:r>
            <a:endParaRPr/>
          </a:p>
          <a:p>
            <a:pPr indent="-228600" lvl="0" marL="228600" rtl="0" algn="l">
              <a:lnSpc>
                <a:spcPct val="90000"/>
              </a:lnSpc>
              <a:spcBef>
                <a:spcPts val="1000"/>
              </a:spcBef>
              <a:spcAft>
                <a:spcPts val="0"/>
              </a:spcAft>
              <a:buClr>
                <a:schemeClr val="dk1"/>
              </a:buClr>
              <a:buSzPts val="2800"/>
              <a:buChar char="•"/>
            </a:pPr>
            <a:r>
              <a:rPr lang="en-US"/>
              <a:t>OS : Windows Server</a:t>
            </a:r>
            <a:endParaRPr/>
          </a:p>
          <a:p>
            <a:pPr indent="-228600" lvl="0" marL="228600" rtl="0" algn="l">
              <a:lnSpc>
                <a:spcPct val="90000"/>
              </a:lnSpc>
              <a:spcBef>
                <a:spcPts val="1000"/>
              </a:spcBef>
              <a:spcAft>
                <a:spcPts val="0"/>
              </a:spcAft>
              <a:buClr>
                <a:schemeClr val="dk1"/>
              </a:buClr>
              <a:buSzPts val="2800"/>
              <a:buChar char="•"/>
            </a:pPr>
            <a:r>
              <a:rPr lang="en-US"/>
              <a:t>Configuration : 4vCPUs, 16GB RAM</a:t>
            </a:r>
            <a:endParaRPr/>
          </a:p>
          <a:p>
            <a:pPr indent="-228600" lvl="0" marL="228600" rtl="0" algn="l">
              <a:lnSpc>
                <a:spcPct val="90000"/>
              </a:lnSpc>
              <a:spcBef>
                <a:spcPts val="1000"/>
              </a:spcBef>
              <a:spcAft>
                <a:spcPts val="0"/>
              </a:spcAft>
              <a:buClr>
                <a:schemeClr val="dk1"/>
              </a:buClr>
              <a:buSzPts val="2800"/>
              <a:buChar char="•"/>
            </a:pPr>
            <a:r>
              <a:rPr lang="en-US"/>
              <a:t>Duration of use : 730 hours</a:t>
            </a:r>
            <a:endParaRPr/>
          </a:p>
          <a:p>
            <a:pPr indent="-228600" lvl="0" marL="228600" rtl="0" algn="l">
              <a:lnSpc>
                <a:spcPct val="90000"/>
              </a:lnSpc>
              <a:spcBef>
                <a:spcPts val="1000"/>
              </a:spcBef>
              <a:spcAft>
                <a:spcPts val="0"/>
              </a:spcAft>
              <a:buClr>
                <a:schemeClr val="dk1"/>
              </a:buClr>
              <a:buSzPts val="2800"/>
              <a:buChar char="•"/>
            </a:pPr>
            <a:r>
              <a:rPr lang="en-US"/>
              <a:t>Total Cost : $166.52</a:t>
            </a:r>
            <a:endParaRPr/>
          </a:p>
        </p:txBody>
      </p:sp>
      <p:sp>
        <p:nvSpPr>
          <p:cNvPr id="315" name="Google Shape;315;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Azure Virtual Machines</a:t>
            </a:r>
            <a:endParaRPr/>
          </a:p>
          <a:p>
            <a:pPr indent="-228600" lvl="0" marL="228600" rtl="0" algn="l">
              <a:lnSpc>
                <a:spcPct val="90000"/>
              </a:lnSpc>
              <a:spcBef>
                <a:spcPts val="1000"/>
              </a:spcBef>
              <a:spcAft>
                <a:spcPts val="0"/>
              </a:spcAft>
              <a:buClr>
                <a:schemeClr val="dk1"/>
              </a:buClr>
              <a:buSzPts val="2800"/>
              <a:buChar char="•"/>
            </a:pPr>
            <a:r>
              <a:rPr lang="en-US"/>
              <a:t>Region : East US</a:t>
            </a:r>
            <a:endParaRPr/>
          </a:p>
          <a:p>
            <a:pPr indent="-228600" lvl="0" marL="228600" rtl="0" algn="l">
              <a:lnSpc>
                <a:spcPct val="90000"/>
              </a:lnSpc>
              <a:spcBef>
                <a:spcPts val="1000"/>
              </a:spcBef>
              <a:spcAft>
                <a:spcPts val="0"/>
              </a:spcAft>
              <a:buClr>
                <a:schemeClr val="dk1"/>
              </a:buClr>
              <a:buSzPts val="2800"/>
              <a:buChar char="•"/>
            </a:pPr>
            <a:r>
              <a:rPr lang="en-US"/>
              <a:t>OS : Windows Server</a:t>
            </a:r>
            <a:endParaRPr/>
          </a:p>
          <a:p>
            <a:pPr indent="-228600" lvl="0" marL="228600" rtl="0" algn="l">
              <a:lnSpc>
                <a:spcPct val="90000"/>
              </a:lnSpc>
              <a:spcBef>
                <a:spcPts val="1000"/>
              </a:spcBef>
              <a:spcAft>
                <a:spcPts val="0"/>
              </a:spcAft>
              <a:buClr>
                <a:schemeClr val="dk1"/>
              </a:buClr>
              <a:buSzPts val="2800"/>
              <a:buChar char="•"/>
            </a:pPr>
            <a:r>
              <a:rPr lang="en-US"/>
              <a:t>Configuration : 4vCPUs, 16GB RAM</a:t>
            </a:r>
            <a:endParaRPr/>
          </a:p>
          <a:p>
            <a:pPr indent="-228600" lvl="0" marL="228600" rtl="0" algn="l">
              <a:lnSpc>
                <a:spcPct val="90000"/>
              </a:lnSpc>
              <a:spcBef>
                <a:spcPts val="1000"/>
              </a:spcBef>
              <a:spcAft>
                <a:spcPts val="0"/>
              </a:spcAft>
              <a:buClr>
                <a:schemeClr val="dk1"/>
              </a:buClr>
              <a:buSzPts val="2800"/>
              <a:buChar char="•"/>
            </a:pPr>
            <a:r>
              <a:rPr lang="en-US"/>
              <a:t>Duration of use : 730 hours</a:t>
            </a:r>
            <a:endParaRPr/>
          </a:p>
          <a:p>
            <a:pPr indent="-228600" lvl="0" marL="228600" rtl="0" algn="l">
              <a:lnSpc>
                <a:spcPct val="90000"/>
              </a:lnSpc>
              <a:spcBef>
                <a:spcPts val="1000"/>
              </a:spcBef>
              <a:spcAft>
                <a:spcPts val="0"/>
              </a:spcAft>
              <a:buClr>
                <a:schemeClr val="dk1"/>
              </a:buClr>
              <a:buSzPts val="2800"/>
              <a:buChar char="•"/>
            </a:pPr>
            <a:r>
              <a:rPr lang="en-US"/>
              <a:t>Total Cost : 132.86</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Calibri"/>
              <a:buNone/>
            </a:pPr>
            <a:r>
              <a:rPr lang="en-US" sz="4000"/>
              <a:t>Cost Comparison : EC2 vs Azure Virtual Machines using RedHat Linux</a:t>
            </a:r>
            <a:endParaRPr sz="4000"/>
          </a:p>
        </p:txBody>
      </p:sp>
      <p:sp>
        <p:nvSpPr>
          <p:cNvPr id="321" name="Google Shape;321;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AWS EC2</a:t>
            </a:r>
            <a:endParaRPr/>
          </a:p>
          <a:p>
            <a:pPr indent="-228600" lvl="0" marL="228600" rtl="0" algn="l">
              <a:lnSpc>
                <a:spcPct val="90000"/>
              </a:lnSpc>
              <a:spcBef>
                <a:spcPts val="1000"/>
              </a:spcBef>
              <a:spcAft>
                <a:spcPts val="0"/>
              </a:spcAft>
              <a:buClr>
                <a:schemeClr val="dk1"/>
              </a:buClr>
              <a:buSzPts val="2800"/>
              <a:buChar char="•"/>
            </a:pPr>
            <a:r>
              <a:rPr lang="en-US"/>
              <a:t>Region : N. Virginia</a:t>
            </a:r>
            <a:endParaRPr/>
          </a:p>
          <a:p>
            <a:pPr indent="-228600" lvl="0" marL="228600" rtl="0" algn="l">
              <a:lnSpc>
                <a:spcPct val="90000"/>
              </a:lnSpc>
              <a:spcBef>
                <a:spcPts val="1000"/>
              </a:spcBef>
              <a:spcAft>
                <a:spcPts val="0"/>
              </a:spcAft>
              <a:buClr>
                <a:schemeClr val="dk1"/>
              </a:buClr>
              <a:buSzPts val="2800"/>
              <a:buChar char="•"/>
            </a:pPr>
            <a:r>
              <a:rPr lang="en-US"/>
              <a:t>OS : RedHat Linux</a:t>
            </a:r>
            <a:endParaRPr/>
          </a:p>
          <a:p>
            <a:pPr indent="-228600" lvl="0" marL="228600" rtl="0" algn="l">
              <a:lnSpc>
                <a:spcPct val="90000"/>
              </a:lnSpc>
              <a:spcBef>
                <a:spcPts val="1000"/>
              </a:spcBef>
              <a:spcAft>
                <a:spcPts val="0"/>
              </a:spcAft>
              <a:buClr>
                <a:schemeClr val="dk1"/>
              </a:buClr>
              <a:buSzPts val="2800"/>
              <a:buChar char="•"/>
            </a:pPr>
            <a:r>
              <a:rPr lang="en-US"/>
              <a:t>Configuration : 4vCPUs, 16GB RAM</a:t>
            </a:r>
            <a:endParaRPr/>
          </a:p>
          <a:p>
            <a:pPr indent="-228600" lvl="0" marL="228600" rtl="0" algn="l">
              <a:lnSpc>
                <a:spcPct val="90000"/>
              </a:lnSpc>
              <a:spcBef>
                <a:spcPts val="1000"/>
              </a:spcBef>
              <a:spcAft>
                <a:spcPts val="0"/>
              </a:spcAft>
              <a:buClr>
                <a:schemeClr val="dk1"/>
              </a:buClr>
              <a:buSzPts val="2800"/>
              <a:buChar char="•"/>
            </a:pPr>
            <a:r>
              <a:rPr lang="en-US"/>
              <a:t>Duration of use : 730 hours</a:t>
            </a:r>
            <a:endParaRPr/>
          </a:p>
          <a:p>
            <a:pPr indent="-228600" lvl="0" marL="228600" rtl="0" algn="l">
              <a:lnSpc>
                <a:spcPct val="90000"/>
              </a:lnSpc>
              <a:spcBef>
                <a:spcPts val="1000"/>
              </a:spcBef>
              <a:spcAft>
                <a:spcPts val="0"/>
              </a:spcAft>
              <a:buClr>
                <a:schemeClr val="dk1"/>
              </a:buClr>
              <a:buSzPts val="2800"/>
              <a:buChar char="•"/>
            </a:pPr>
            <a:r>
              <a:rPr lang="en-US"/>
              <a:t>Total Cost : $144.91</a:t>
            </a:r>
            <a:endParaRPr/>
          </a:p>
        </p:txBody>
      </p:sp>
      <p:sp>
        <p:nvSpPr>
          <p:cNvPr id="322" name="Google Shape;322;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Azure Virtual Machines</a:t>
            </a:r>
            <a:endParaRPr/>
          </a:p>
          <a:p>
            <a:pPr indent="-228600" lvl="0" marL="228600" rtl="0" algn="l">
              <a:lnSpc>
                <a:spcPct val="90000"/>
              </a:lnSpc>
              <a:spcBef>
                <a:spcPts val="1000"/>
              </a:spcBef>
              <a:spcAft>
                <a:spcPts val="0"/>
              </a:spcAft>
              <a:buClr>
                <a:schemeClr val="dk1"/>
              </a:buClr>
              <a:buSzPts val="2800"/>
              <a:buChar char="•"/>
            </a:pPr>
            <a:r>
              <a:rPr lang="en-US"/>
              <a:t>Region : East US</a:t>
            </a:r>
            <a:endParaRPr/>
          </a:p>
          <a:p>
            <a:pPr indent="-228600" lvl="0" marL="228600" rtl="0" algn="l">
              <a:lnSpc>
                <a:spcPct val="90000"/>
              </a:lnSpc>
              <a:spcBef>
                <a:spcPts val="1000"/>
              </a:spcBef>
              <a:spcAft>
                <a:spcPts val="0"/>
              </a:spcAft>
              <a:buClr>
                <a:schemeClr val="dk1"/>
              </a:buClr>
              <a:buSzPts val="2800"/>
              <a:buChar char="•"/>
            </a:pPr>
            <a:r>
              <a:rPr lang="en-US"/>
              <a:t>OS : RedHat Linux</a:t>
            </a:r>
            <a:endParaRPr/>
          </a:p>
          <a:p>
            <a:pPr indent="-228600" lvl="0" marL="228600" rtl="0" algn="l">
              <a:lnSpc>
                <a:spcPct val="90000"/>
              </a:lnSpc>
              <a:spcBef>
                <a:spcPts val="1000"/>
              </a:spcBef>
              <a:spcAft>
                <a:spcPts val="0"/>
              </a:spcAft>
              <a:buClr>
                <a:schemeClr val="dk1"/>
              </a:buClr>
              <a:buSzPts val="2800"/>
              <a:buChar char="•"/>
            </a:pPr>
            <a:r>
              <a:rPr lang="en-US"/>
              <a:t>Configuration : 4vCPUs, 16GB RAM</a:t>
            </a:r>
            <a:endParaRPr/>
          </a:p>
          <a:p>
            <a:pPr indent="-228600" lvl="0" marL="228600" rtl="0" algn="l">
              <a:lnSpc>
                <a:spcPct val="90000"/>
              </a:lnSpc>
              <a:spcBef>
                <a:spcPts val="1000"/>
              </a:spcBef>
              <a:spcAft>
                <a:spcPts val="0"/>
              </a:spcAft>
              <a:buClr>
                <a:schemeClr val="dk1"/>
              </a:buClr>
              <a:buSzPts val="2800"/>
              <a:buChar char="•"/>
            </a:pPr>
            <a:r>
              <a:rPr lang="en-US"/>
              <a:t>Duration of use : 730 hours</a:t>
            </a:r>
            <a:endParaRPr/>
          </a:p>
          <a:p>
            <a:pPr indent="-228600" lvl="0" marL="228600" rtl="0" algn="l">
              <a:lnSpc>
                <a:spcPct val="90000"/>
              </a:lnSpc>
              <a:spcBef>
                <a:spcPts val="1000"/>
              </a:spcBef>
              <a:spcAft>
                <a:spcPts val="0"/>
              </a:spcAft>
              <a:buClr>
                <a:schemeClr val="dk1"/>
              </a:buClr>
              <a:buSzPts val="2800"/>
              <a:buChar char="•"/>
            </a:pPr>
            <a:r>
              <a:rPr lang="en-US"/>
              <a:t>Total Cost : 164.98</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12"/>
          <p:cNvSpPr txBox="1"/>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4400"/>
              <a:buFont typeface="Calibri"/>
              <a:buNone/>
            </a:pPr>
            <a:r>
              <a:rPr b="0" i="0" lang="en-US" sz="4400" u="none" cap="none" strike="noStrike">
                <a:solidFill>
                  <a:schemeClr val="dk1"/>
                </a:solidFill>
                <a:latin typeface="Calibri"/>
                <a:ea typeface="Calibri"/>
                <a:cs typeface="Calibri"/>
                <a:sym typeface="Calibri"/>
              </a:rPr>
              <a:t>Pricing Calculators</a:t>
            </a:r>
            <a:endParaRPr b="0" i="0" sz="4400" u="none" cap="none" strike="noStrike">
              <a:solidFill>
                <a:schemeClr val="dk1"/>
              </a:solidFill>
              <a:latin typeface="Calibri"/>
              <a:ea typeface="Calibri"/>
              <a:cs typeface="Calibri"/>
              <a:sym typeface="Calibri"/>
            </a:endParaRPr>
          </a:p>
        </p:txBody>
      </p:sp>
      <p:sp>
        <p:nvSpPr>
          <p:cNvPr id="328" name="Google Shape;328;p12"/>
          <p:cNvSpPr txBox="1"/>
          <p:nvPr/>
        </p:nvSpPr>
        <p:spPr>
          <a:xfrm>
            <a:off x="838199" y="1497150"/>
            <a:ext cx="10515599" cy="4351338"/>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AWS Pricing Calculator : </a:t>
            </a:r>
            <a:br>
              <a:rPr b="0" i="0" lang="en-US" sz="2800" u="none" cap="none" strike="noStrike">
                <a:solidFill>
                  <a:schemeClr val="dk1"/>
                </a:solidFill>
                <a:latin typeface="Calibri"/>
                <a:ea typeface="Calibri"/>
                <a:cs typeface="Calibri"/>
                <a:sym typeface="Calibri"/>
              </a:rPr>
            </a:br>
            <a:r>
              <a:rPr b="0" i="0" lang="en-US" sz="2800" u="sng" cap="none" strike="noStrike">
                <a:solidFill>
                  <a:schemeClr val="dk1"/>
                </a:solidFill>
                <a:latin typeface="Calibri"/>
                <a:ea typeface="Calibri"/>
                <a:cs typeface="Calibri"/>
                <a:sym typeface="Calibri"/>
                <a:hlinkClick r:id="rId3">
                  <a:extLst>
                    <a:ext uri="{A12FA001-AC4F-418D-AE19-62706E023703}">
                      <ahyp:hlinkClr val="tx"/>
                    </a:ext>
                  </a:extLst>
                </a:hlinkClick>
              </a:rPr>
              <a:t>https://calculator.aws/#/</a:t>
            </a:r>
            <a:br>
              <a:rPr b="0" i="0" lang="en-US" sz="2800" u="none" cap="none" strike="noStrike">
                <a:solidFill>
                  <a:schemeClr val="dk1"/>
                </a:solidFill>
                <a:latin typeface="Calibri"/>
                <a:ea typeface="Calibri"/>
                <a:cs typeface="Calibri"/>
                <a:sym typeface="Calibri"/>
              </a:rPr>
            </a:br>
            <a:br>
              <a:rPr b="0" i="0" lang="en-US" sz="2800" u="none" cap="none" strike="noStrike">
                <a:solidFill>
                  <a:schemeClr val="dk1"/>
                </a:solidFill>
                <a:latin typeface="Calibri"/>
                <a:ea typeface="Calibri"/>
                <a:cs typeface="Calibri"/>
                <a:sym typeface="Calibri"/>
              </a:rPr>
            </a:br>
            <a:r>
              <a:rPr b="0" i="0" lang="en-US" sz="2800" u="sng" cap="none" strike="noStrike">
                <a:solidFill>
                  <a:schemeClr val="dk1"/>
                </a:solidFill>
                <a:latin typeface="Calibri"/>
                <a:ea typeface="Calibri"/>
                <a:cs typeface="Calibri"/>
                <a:sym typeface="Calibri"/>
                <a:hlinkClick r:id="rId4">
                  <a:extLst>
                    <a:ext uri="{A12FA001-AC4F-418D-AE19-62706E023703}">
                      <ahyp:hlinkClr val="tx"/>
                    </a:ext>
                  </a:extLst>
                </a:hlinkClick>
              </a:rPr>
              <a:t>https://docs.aws.amazon.com/pricing-calculator/latest/userguide/getting-started.html</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Azure Pricing Calculator : </a:t>
            </a:r>
            <a:br>
              <a:rPr b="0" i="0" lang="en-US" sz="2800" u="none" cap="none" strike="noStrike">
                <a:solidFill>
                  <a:schemeClr val="dk1"/>
                </a:solidFill>
                <a:latin typeface="Calibri"/>
                <a:ea typeface="Calibri"/>
                <a:cs typeface="Calibri"/>
                <a:sym typeface="Calibri"/>
              </a:rPr>
            </a:br>
            <a:r>
              <a:rPr b="0" i="0" lang="en-US" sz="2800" u="sng" cap="none" strike="noStrike">
                <a:solidFill>
                  <a:schemeClr val="dk1"/>
                </a:solidFill>
                <a:latin typeface="Calibri"/>
                <a:ea typeface="Calibri"/>
                <a:cs typeface="Calibri"/>
                <a:sym typeface="Calibri"/>
                <a:hlinkClick r:id="rId5">
                  <a:extLst>
                    <a:ext uri="{A12FA001-AC4F-418D-AE19-62706E023703}">
                      <ahyp:hlinkClr val="tx"/>
                    </a:ext>
                  </a:extLst>
                </a:hlinkClick>
              </a:rPr>
              <a:t>https://azure.microsoft.com/en-in/pricing/calculator/</a:t>
            </a:r>
            <a:br>
              <a:rPr b="0" i="0" lang="en-US" sz="2800" u="none" cap="none" strike="noStrike">
                <a:solidFill>
                  <a:schemeClr val="dk1"/>
                </a:solidFill>
                <a:latin typeface="Calibri"/>
                <a:ea typeface="Calibri"/>
                <a:cs typeface="Calibri"/>
                <a:sym typeface="Calibri"/>
              </a:rPr>
            </a:br>
            <a:br>
              <a:rPr b="0" i="0" lang="en-US" sz="2800" u="none" cap="none" strike="noStrike">
                <a:solidFill>
                  <a:schemeClr val="dk1"/>
                </a:solidFill>
                <a:latin typeface="Calibri"/>
                <a:ea typeface="Calibri"/>
                <a:cs typeface="Calibri"/>
                <a:sym typeface="Calibri"/>
              </a:rPr>
            </a:br>
            <a:r>
              <a:rPr b="0" i="0" lang="en-US" sz="2800" u="sng" cap="none" strike="noStrike">
                <a:solidFill>
                  <a:schemeClr val="dk1"/>
                </a:solidFill>
                <a:latin typeface="Calibri"/>
                <a:ea typeface="Calibri"/>
                <a:cs typeface="Calibri"/>
                <a:sym typeface="Calibri"/>
                <a:hlinkClick r:id="rId6">
                  <a:extLst>
                    <a:ext uri="{A12FA001-AC4F-418D-AE19-62706E023703}">
                      <ahyp:hlinkClr val="tx"/>
                    </a:ext>
                  </a:extLst>
                </a:hlinkClick>
              </a:rPr>
              <a:t>https://microsoftlearning.github.io/AZ-900T0x-MicrosoftAzureFundamentals/Instructions/Walkthroughs/19-Use%20the%20Azure%20Pricing%20Calculator.html</a:t>
            </a:r>
            <a:br>
              <a:rPr b="0" i="0" lang="en-US" sz="2800" u="none" cap="none" strike="noStrike">
                <a:solidFill>
                  <a:schemeClr val="dk1"/>
                </a:solidFill>
                <a:latin typeface="Calibri"/>
                <a:ea typeface="Calibri"/>
                <a:cs typeface="Calibri"/>
                <a:sym typeface="Calibri"/>
              </a:rPr>
            </a:b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2ae099425c_0_114"/>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Questions to Ponder</a:t>
            </a:r>
            <a:endParaRPr/>
          </a:p>
        </p:txBody>
      </p:sp>
      <p:sp>
        <p:nvSpPr>
          <p:cNvPr id="119" name="Google Shape;119;g22ae099425c_0_114"/>
          <p:cNvSpPr txBox="1"/>
          <p:nvPr>
            <p:ph idx="1" type="body"/>
          </p:nvPr>
        </p:nvSpPr>
        <p:spPr>
          <a:xfrm>
            <a:off x="338455" y="1048385"/>
            <a:ext cx="11506800" cy="512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1000"/>
              </a:spcBef>
              <a:spcAft>
                <a:spcPts val="0"/>
              </a:spcAft>
              <a:buSzPts val="2000"/>
              <a:buNone/>
            </a:pPr>
            <a:r>
              <a:rPr lang="en-US"/>
              <a:t>Your organization wants to restructure its proprietary monolithic ERP system which is hosted on a set of on-premises servers into a set of microservices hosted on a cloud provider. Some of the microservices will be implemented using containers while the others will be deployed using serverless.</a:t>
            </a:r>
            <a:endParaRPr/>
          </a:p>
          <a:p>
            <a:pPr indent="0" lvl="0" marL="0" rtl="0" algn="ctr">
              <a:lnSpc>
                <a:spcPct val="90000"/>
              </a:lnSpc>
              <a:spcBef>
                <a:spcPts val="1000"/>
              </a:spcBef>
              <a:spcAft>
                <a:spcPts val="0"/>
              </a:spcAft>
              <a:buSzPts val="2000"/>
              <a:buNone/>
            </a:pPr>
            <a:r>
              <a:rPr lang="en-US"/>
              <a:t>What is the rationale for using a container for a particular microservice as opposed to using  serverless deployment?</a:t>
            </a:r>
            <a:endParaRPr/>
          </a:p>
          <a:p>
            <a:pPr indent="0" lvl="0" marL="0" rtl="0" algn="ctr">
              <a:lnSpc>
                <a:spcPct val="90000"/>
              </a:lnSpc>
              <a:spcBef>
                <a:spcPts val="1000"/>
              </a:spcBef>
              <a:spcAft>
                <a:spcPts val="0"/>
              </a:spcAft>
              <a:buSzPts val="2000"/>
              <a:buNone/>
            </a:pPr>
            <a:r>
              <a:t/>
            </a:r>
            <a:endParaRPr/>
          </a:p>
          <a:p>
            <a:pPr indent="0" lvl="0" marL="0" rtl="0" algn="ctr">
              <a:lnSpc>
                <a:spcPct val="90000"/>
              </a:lnSpc>
              <a:spcBef>
                <a:spcPts val="1000"/>
              </a:spcBef>
              <a:spcAft>
                <a:spcPts val="0"/>
              </a:spcAft>
              <a:buSzPts val="2000"/>
              <a:buNone/>
            </a:pPr>
            <a:r>
              <a:t/>
            </a:r>
            <a:endParaRPr/>
          </a:p>
          <a:p>
            <a:pPr indent="0" lvl="0" marL="0" rtl="0" algn="l">
              <a:lnSpc>
                <a:spcPct val="90000"/>
              </a:lnSpc>
              <a:spcBef>
                <a:spcPts val="1000"/>
              </a:spcBef>
              <a:spcAft>
                <a:spcPts val="0"/>
              </a:spcAft>
              <a:buSzPts val="2000"/>
              <a:buNone/>
            </a:pPr>
            <a:r>
              <a:t/>
            </a:r>
            <a:endParaRPr/>
          </a:p>
          <a:p>
            <a:pPr indent="0" lvl="0" marL="0" rtl="0" algn="l">
              <a:lnSpc>
                <a:spcPct val="90000"/>
              </a:lnSpc>
              <a:spcBef>
                <a:spcPts val="1000"/>
              </a:spcBef>
              <a:spcAft>
                <a:spcPts val="0"/>
              </a:spcAft>
              <a:buSzPts val="2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22ae099425c_0_120"/>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Questions to Ponder</a:t>
            </a:r>
            <a:endParaRPr/>
          </a:p>
        </p:txBody>
      </p:sp>
      <p:sp>
        <p:nvSpPr>
          <p:cNvPr id="126" name="Google Shape;126;g22ae099425c_0_120"/>
          <p:cNvSpPr txBox="1"/>
          <p:nvPr>
            <p:ph idx="1" type="body"/>
          </p:nvPr>
        </p:nvSpPr>
        <p:spPr>
          <a:xfrm>
            <a:off x="338455" y="1048385"/>
            <a:ext cx="11506800" cy="5128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1000"/>
              </a:spcBef>
              <a:spcAft>
                <a:spcPts val="0"/>
              </a:spcAft>
              <a:buSzPts val="2000"/>
              <a:buNone/>
            </a:pPr>
            <a:r>
              <a:rPr lang="en-US"/>
              <a:t>Your startup intends to move to the cloud. You will need to provision several VMs, database servers, file storage components along with the requisite networking infrastructure and the load balancer with autoscaling policies.</a:t>
            </a:r>
            <a:endParaRPr/>
          </a:p>
          <a:p>
            <a:pPr indent="0" lvl="0" marL="0" rtl="0" algn="ctr">
              <a:lnSpc>
                <a:spcPct val="90000"/>
              </a:lnSpc>
              <a:spcBef>
                <a:spcPts val="1000"/>
              </a:spcBef>
              <a:spcAft>
                <a:spcPts val="0"/>
              </a:spcAft>
              <a:buSzPts val="2000"/>
              <a:buNone/>
            </a:pPr>
            <a:r>
              <a:t/>
            </a:r>
            <a:endParaRPr/>
          </a:p>
          <a:p>
            <a:pPr indent="0" lvl="0" marL="0" rtl="0" algn="ctr">
              <a:lnSpc>
                <a:spcPct val="90000"/>
              </a:lnSpc>
              <a:spcBef>
                <a:spcPts val="1000"/>
              </a:spcBef>
              <a:spcAft>
                <a:spcPts val="0"/>
              </a:spcAft>
              <a:buSzPts val="2000"/>
              <a:buNone/>
            </a:pPr>
            <a:r>
              <a:rPr lang="en-US"/>
              <a:t>Which of the following techniques will be helpful in provisioning all the needed resources quickly and with minimum architectural changes?</a:t>
            </a:r>
            <a:endParaRPr/>
          </a:p>
          <a:p>
            <a:pPr indent="0" lvl="0" marL="0" rtl="0" algn="ctr">
              <a:lnSpc>
                <a:spcPct val="90000"/>
              </a:lnSpc>
              <a:spcBef>
                <a:spcPts val="1000"/>
              </a:spcBef>
              <a:spcAft>
                <a:spcPts val="0"/>
              </a:spcAft>
              <a:buSzPts val="2000"/>
              <a:buNone/>
            </a:pPr>
            <a:r>
              <a:t/>
            </a:r>
            <a:endParaRPr/>
          </a:p>
          <a:p>
            <a:pPr indent="0" lvl="0" marL="0" rtl="0" algn="ctr">
              <a:lnSpc>
                <a:spcPct val="90000"/>
              </a:lnSpc>
              <a:spcBef>
                <a:spcPts val="1000"/>
              </a:spcBef>
              <a:spcAft>
                <a:spcPts val="0"/>
              </a:spcAft>
              <a:buSzPts val="2000"/>
              <a:buNone/>
            </a:pPr>
            <a:r>
              <a:t/>
            </a:r>
            <a:endParaRPr/>
          </a:p>
          <a:p>
            <a:pPr indent="0" lvl="0" marL="0" rtl="0" algn="l">
              <a:lnSpc>
                <a:spcPct val="90000"/>
              </a:lnSpc>
              <a:spcBef>
                <a:spcPts val="1000"/>
              </a:spcBef>
              <a:spcAft>
                <a:spcPts val="0"/>
              </a:spcAft>
              <a:buSzPts val="2000"/>
              <a:buNone/>
            </a:pPr>
            <a:r>
              <a:t/>
            </a:r>
            <a:endParaRPr/>
          </a:p>
          <a:p>
            <a:pPr indent="0" lvl="0" marL="0" rtl="0" algn="l">
              <a:lnSpc>
                <a:spcPct val="90000"/>
              </a:lnSpc>
              <a:spcBef>
                <a:spcPts val="1000"/>
              </a:spcBef>
              <a:spcAft>
                <a:spcPts val="0"/>
              </a:spcAft>
              <a:buSzPts val="20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22adca571f9_0_4"/>
          <p:cNvSpPr txBox="1"/>
          <p:nvPr>
            <p:ph type="title"/>
          </p:nvPr>
        </p:nvSpPr>
        <p:spPr>
          <a:xfrm>
            <a:off x="838200" y="2424747"/>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800"/>
              <a:buFont typeface="Arial Black"/>
              <a:buNone/>
            </a:pPr>
            <a:r>
              <a:rPr lang="en-US" sz="4800">
                <a:solidFill>
                  <a:srgbClr val="000000"/>
                </a:solidFill>
                <a:latin typeface="Arial Black"/>
                <a:ea typeface="Arial Black"/>
                <a:cs typeface="Arial Black"/>
                <a:sym typeface="Arial Black"/>
              </a:rPr>
              <a:t>Recap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2adec65f24_0_28"/>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t>Your startup intends to move to the cloud. You will need to provision several VMs, database servers, file storage components along with the requisite networking infrastructure and the load balancer with auto-scaling policies.</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Clr>
                <a:schemeClr val="dk1"/>
              </a:buClr>
              <a:buSzPts val="1100"/>
              <a:buFont typeface="Arial"/>
              <a:buNone/>
            </a:pPr>
            <a:r>
              <a:rPr lang="en-US"/>
              <a:t>Which of the following techniques will be helpful in provisioning all the needed resources quickly and with minimum architectural changes?</a:t>
            </a:r>
            <a:endParaRPr/>
          </a:p>
          <a:p>
            <a:pPr indent="0" lvl="0" marL="0" rtl="0" algn="l">
              <a:lnSpc>
                <a:spcPct val="90000"/>
              </a:lnSpc>
              <a:spcBef>
                <a:spcPts val="1000"/>
              </a:spcBef>
              <a:spcAft>
                <a:spcPts val="0"/>
              </a:spcAft>
              <a:buClr>
                <a:schemeClr val="dk1"/>
              </a:buClr>
              <a:buSzPts val="1100"/>
              <a:buFont typeface="Arial"/>
              <a:buNone/>
            </a:pPr>
            <a:r>
              <a:t/>
            </a:r>
            <a:endParaRPr/>
          </a:p>
          <a:p>
            <a:pPr indent="-355600" lvl="0" marL="457200" rtl="0" algn="l">
              <a:lnSpc>
                <a:spcPct val="90000"/>
              </a:lnSpc>
              <a:spcBef>
                <a:spcPts val="1000"/>
              </a:spcBef>
              <a:spcAft>
                <a:spcPts val="0"/>
              </a:spcAft>
              <a:buSzPts val="2000"/>
              <a:buAutoNum type="alphaLcParenR"/>
            </a:pPr>
            <a:r>
              <a:rPr lang="en-US"/>
              <a:t>PaaS</a:t>
            </a:r>
            <a:endParaRPr/>
          </a:p>
          <a:p>
            <a:pPr indent="-355600" lvl="0" marL="457200" rtl="0" algn="l">
              <a:lnSpc>
                <a:spcPct val="90000"/>
              </a:lnSpc>
              <a:spcBef>
                <a:spcPts val="0"/>
              </a:spcBef>
              <a:spcAft>
                <a:spcPts val="0"/>
              </a:spcAft>
              <a:buSzPts val="2000"/>
              <a:buAutoNum type="alphaLcParenR"/>
            </a:pPr>
            <a:r>
              <a:rPr lang="en-US"/>
              <a:t>IaaS</a:t>
            </a:r>
            <a:endParaRPr/>
          </a:p>
          <a:p>
            <a:pPr indent="-355600" lvl="0" marL="457200" rtl="0" algn="l">
              <a:lnSpc>
                <a:spcPct val="90000"/>
              </a:lnSpc>
              <a:spcBef>
                <a:spcPts val="0"/>
              </a:spcBef>
              <a:spcAft>
                <a:spcPts val="0"/>
              </a:spcAft>
              <a:buSzPts val="2000"/>
              <a:buAutoNum type="alphaLcParenR"/>
            </a:pPr>
            <a:r>
              <a:rPr lang="en-US"/>
              <a:t>SaaS</a:t>
            </a:r>
            <a:endParaRPr/>
          </a:p>
          <a:p>
            <a:pPr indent="-355600" lvl="0" marL="457200" rtl="0" algn="l">
              <a:lnSpc>
                <a:spcPct val="90000"/>
              </a:lnSpc>
              <a:spcBef>
                <a:spcPts val="0"/>
              </a:spcBef>
              <a:spcAft>
                <a:spcPts val="0"/>
              </a:spcAft>
              <a:buSzPts val="2000"/>
              <a:buAutoNum type="alphaLcParenR"/>
            </a:pPr>
            <a:r>
              <a:rPr lang="en-US"/>
              <a:t>DaaS</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2000"/>
              <a:buNone/>
            </a:pPr>
            <a:r>
              <a:t/>
            </a:r>
            <a:endParaRPr/>
          </a:p>
        </p:txBody>
      </p:sp>
      <p:sp>
        <p:nvSpPr>
          <p:cNvPr id="138" name="Google Shape;138;g22adec65f24_0_28"/>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Weekly Recap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2adec65f24_0_37"/>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000"/>
              <a:buNone/>
            </a:pPr>
            <a:r>
              <a:rPr lang="en-US"/>
              <a:t>A school has a set of applications that require a large number of servers to store its teacher and student records. It has chosen a cloud provider for IaaS. Which of the following is it completely eliminating by doing this?</a:t>
            </a:r>
            <a:endParaRPr/>
          </a:p>
          <a:p>
            <a:pPr indent="0" lvl="0" marL="0" rtl="0" algn="l">
              <a:lnSpc>
                <a:spcPct val="90000"/>
              </a:lnSpc>
              <a:spcBef>
                <a:spcPts val="1000"/>
              </a:spcBef>
              <a:spcAft>
                <a:spcPts val="0"/>
              </a:spcAft>
              <a:buSzPts val="2000"/>
              <a:buNone/>
            </a:pPr>
            <a:r>
              <a:t/>
            </a:r>
            <a:endParaRPr/>
          </a:p>
          <a:p>
            <a:pPr indent="-355600" lvl="0" marL="457200" rtl="0" algn="l">
              <a:lnSpc>
                <a:spcPct val="90000"/>
              </a:lnSpc>
              <a:spcBef>
                <a:spcPts val="1000"/>
              </a:spcBef>
              <a:spcAft>
                <a:spcPts val="0"/>
              </a:spcAft>
              <a:buSzPts val="2000"/>
              <a:buAutoNum type="alphaLcParenR"/>
            </a:pPr>
            <a:r>
              <a:rPr lang="en-US"/>
              <a:t>Operational Expenditure</a:t>
            </a:r>
            <a:endParaRPr/>
          </a:p>
          <a:p>
            <a:pPr indent="-355600" lvl="0" marL="457200" rtl="0" algn="l">
              <a:lnSpc>
                <a:spcPct val="90000"/>
              </a:lnSpc>
              <a:spcBef>
                <a:spcPts val="0"/>
              </a:spcBef>
              <a:spcAft>
                <a:spcPts val="0"/>
              </a:spcAft>
              <a:buSzPts val="2000"/>
              <a:buAutoNum type="alphaLcParenR"/>
            </a:pPr>
            <a:r>
              <a:rPr lang="en-US"/>
              <a:t>Capital Expenditure</a:t>
            </a:r>
            <a:endParaRPr/>
          </a:p>
          <a:p>
            <a:pPr indent="-355600" lvl="0" marL="457200" rtl="0" algn="l">
              <a:lnSpc>
                <a:spcPct val="90000"/>
              </a:lnSpc>
              <a:spcBef>
                <a:spcPts val="0"/>
              </a:spcBef>
              <a:spcAft>
                <a:spcPts val="0"/>
              </a:spcAft>
              <a:buSzPts val="2000"/>
              <a:buAutoNum type="alphaLcParenR"/>
            </a:pPr>
            <a:r>
              <a:rPr lang="en-US"/>
              <a:t>Human Resources</a:t>
            </a:r>
            <a:endParaRPr/>
          </a:p>
          <a:p>
            <a:pPr indent="-355600" lvl="0" marL="457200" rtl="0" algn="l">
              <a:lnSpc>
                <a:spcPct val="90000"/>
              </a:lnSpc>
              <a:spcBef>
                <a:spcPts val="0"/>
              </a:spcBef>
              <a:spcAft>
                <a:spcPts val="0"/>
              </a:spcAft>
              <a:buSzPts val="2000"/>
              <a:buAutoNum type="alphaLcParenR"/>
            </a:pPr>
            <a:r>
              <a:rPr lang="en-US"/>
              <a:t>Training Costs</a:t>
            </a:r>
            <a:endParaRPr/>
          </a:p>
        </p:txBody>
      </p:sp>
      <p:sp>
        <p:nvSpPr>
          <p:cNvPr id="145" name="Google Shape;145;g22adec65f24_0_37"/>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Weekly Recap</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22adec65f24_0_9"/>
          <p:cNvSpPr txBox="1"/>
          <p:nvPr>
            <p:ph type="title"/>
          </p:nvPr>
        </p:nvSpPr>
        <p:spPr>
          <a:xfrm>
            <a:off x="338455" y="258445"/>
            <a:ext cx="11506800" cy="611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2400"/>
              <a:buNone/>
            </a:pPr>
            <a:r>
              <a:rPr lang="en-US"/>
              <a:t>Weekly Recap</a:t>
            </a:r>
            <a:endParaRPr/>
          </a:p>
        </p:txBody>
      </p:sp>
      <p:sp>
        <p:nvSpPr>
          <p:cNvPr id="152" name="Google Shape;152;g22adec65f24_0_9"/>
          <p:cNvSpPr txBox="1"/>
          <p:nvPr>
            <p:ph idx="1" type="body"/>
          </p:nvPr>
        </p:nvSpPr>
        <p:spPr>
          <a:xfrm>
            <a:off x="338455" y="1048385"/>
            <a:ext cx="11506800" cy="5128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t>An organization offers SaaS based on their product which uses a database as the backend. They decide to perform a lift-and-shift migration to the cloud using the same application, schema and database engine. How will the application architecture be affected by this? </a:t>
            </a:r>
            <a:endParaRPr/>
          </a:p>
          <a:p>
            <a:pPr indent="-355600" lvl="0" marL="457200" rtl="0" algn="l">
              <a:lnSpc>
                <a:spcPct val="90000"/>
              </a:lnSpc>
              <a:spcBef>
                <a:spcPts val="1000"/>
              </a:spcBef>
              <a:spcAft>
                <a:spcPts val="0"/>
              </a:spcAft>
              <a:buSzPts val="2000"/>
              <a:buAutoNum type="alphaLcParenR"/>
            </a:pPr>
            <a:r>
              <a:rPr lang="en-US"/>
              <a:t>The application will have to be re-written from scratch. </a:t>
            </a:r>
            <a:endParaRPr/>
          </a:p>
          <a:p>
            <a:pPr indent="-355600" lvl="0" marL="457200" rtl="0" algn="l">
              <a:lnSpc>
                <a:spcPct val="90000"/>
              </a:lnSpc>
              <a:spcBef>
                <a:spcPts val="0"/>
              </a:spcBef>
              <a:spcAft>
                <a:spcPts val="0"/>
              </a:spcAft>
              <a:buSzPts val="2000"/>
              <a:buAutoNum type="alphaLcParenR"/>
            </a:pPr>
            <a:r>
              <a:rPr lang="en-US"/>
              <a:t>A complete overhaul of the database and the application will have to be performed.</a:t>
            </a:r>
            <a:endParaRPr/>
          </a:p>
          <a:p>
            <a:pPr indent="-355600" lvl="0" marL="457200" rtl="0" algn="l">
              <a:lnSpc>
                <a:spcPct val="90000"/>
              </a:lnSpc>
              <a:spcBef>
                <a:spcPts val="0"/>
              </a:spcBef>
              <a:spcAft>
                <a:spcPts val="0"/>
              </a:spcAft>
              <a:buSzPts val="2000"/>
              <a:buAutoNum type="alphaLcParenR"/>
            </a:pPr>
            <a:r>
              <a:rPr lang="en-US"/>
              <a:t>The database connections will have to be redirected to the new endpoints on the cloud deployment, but everything else can remain the same. </a:t>
            </a:r>
            <a:endParaRPr/>
          </a:p>
          <a:p>
            <a:pPr indent="-355600" lvl="0" marL="457200" rtl="0" algn="l">
              <a:lnSpc>
                <a:spcPct val="90000"/>
              </a:lnSpc>
              <a:spcBef>
                <a:spcPts val="0"/>
              </a:spcBef>
              <a:spcAft>
                <a:spcPts val="0"/>
              </a:spcAft>
              <a:buSzPts val="2000"/>
              <a:buAutoNum type="alphaLcParenR"/>
            </a:pPr>
            <a:r>
              <a:rPr lang="en-US"/>
              <a:t>The application should be converted to serverless</a:t>
            </a:r>
            <a:endParaRPr/>
          </a:p>
          <a:p>
            <a:pPr indent="0" lvl="0" marL="0" rtl="0" algn="l">
              <a:lnSpc>
                <a:spcPct val="90000"/>
              </a:lnSpc>
              <a:spcBef>
                <a:spcPts val="100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2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2022-02-23T12:31:55Z</dcterms:created>
  <dc:creator>Prashant Bharadwaj</dc:creator>
</cp:coreProperties>
</file>