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58" r:id="rId3"/>
    <p:sldId id="274" r:id="rId4"/>
    <p:sldId id="262" r:id="rId5"/>
    <p:sldId id="263" r:id="rId6"/>
    <p:sldId id="275" r:id="rId7"/>
    <p:sldId id="267" r:id="rId8"/>
    <p:sldId id="272" r:id="rId9"/>
    <p:sldId id="268" r:id="rId10"/>
    <p:sldId id="270" r:id="rId11"/>
    <p:sldId id="266" r:id="rId12"/>
    <p:sldId id="265" r:id="rId13"/>
    <p:sldId id="297" r:id="rId14"/>
    <p:sldId id="273" r:id="rId15"/>
    <p:sldId id="304" r:id="rId16"/>
    <p:sldId id="305"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13596D80-A7C4-DC4E-9DBD-E82A5AA202AC}">
          <p14:sldIdLst>
            <p14:sldId id="256"/>
            <p14:sldId id="258"/>
          </p14:sldIdLst>
        </p14:section>
        <p14:section name="History of cloud computing" id="{1ABF1F24-A2C4-D040-8829-34A3A5D5B9DD}">
          <p14:sldIdLst>
            <p14:sldId id="274"/>
            <p14:sldId id="262"/>
          </p14:sldIdLst>
        </p14:section>
        <p14:section name="What is Cloud Computing" id="{CC6C3FF7-10AC-3941-AA67-DD94A6F8339D}">
          <p14:sldIdLst>
            <p14:sldId id="263"/>
            <p14:sldId id="275"/>
          </p14:sldIdLst>
        </p14:section>
        <p14:section name="Cloud Models" id="{C3ED6C41-2B3E-D343-A657-C617981DBF58}">
          <p14:sldIdLst>
            <p14:sldId id="267"/>
          </p14:sldIdLst>
        </p14:section>
        <p14:section name="Benefits of Cloud Computing" id="{66044B51-A91D-5F45-B722-B6665236E142}">
          <p14:sldIdLst>
            <p14:sldId id="272"/>
          </p14:sldIdLst>
        </p14:section>
        <p14:section name="Service Models" id="{0AC53FD7-F7B6-6F48-BF7F-64B1FBC58EF8}">
          <p14:sldIdLst>
            <p14:sldId id="268"/>
            <p14:sldId id="270"/>
          </p14:sldIdLst>
        </p14:section>
        <p14:section name="Types of Services" id="{D25A7030-5D09-A440-8488-EBCA978D8D6E}">
          <p14:sldIdLst>
            <p14:sldId id="266"/>
            <p14:sldId id="265"/>
          </p14:sldIdLst>
        </p14:section>
        <p14:section name="Q&amp;A" id="{80FD7D56-88DC-744E-8647-92AB9A63F255}">
          <p14:sldIdLst>
            <p14:sldId id="297"/>
          </p14:sldIdLst>
        </p14:section>
        <p14:section name="Backup slides" id="{AD4DEC49-C91D-B745-BEED-AF2BBAE6FAF4}">
          <p14:sldIdLst>
            <p14:sldId id="273"/>
            <p14:sldId id="304"/>
            <p14:sldId id="305"/>
          </p14:sldIdLst>
        </p14:section>
      </p14:sectionLst>
    </p:ex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31"/>
    <p:restoredTop sz="85986"/>
  </p:normalViewPr>
  <p:slideViewPr>
    <p:cSldViewPr snapToGrid="0">
      <p:cViewPr varScale="1">
        <p:scale>
          <a:sx n="146" d="100"/>
          <a:sy n="146" d="100"/>
        </p:scale>
        <p:origin x="744" y="168"/>
      </p:cViewPr>
      <p:guideLst>
        <p:guide orient="horz" pos="1620"/>
        <p:guide pos="288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97" d="100"/>
          <a:sy n="97" d="100"/>
        </p:scale>
        <p:origin x="380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aws.amazon.com/compliance/shared-responsibility-mode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53167fd36b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53167fd36b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Please explain the On-Prem elements briefly (this is IMP, learners always ask) then compare to Cloud</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Runtime can be a little difficult to grasp for folks</a:t>
            </a:r>
            <a:endParaRPr dirty="0"/>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The runtime environment ensures that the software can utilize system resources effectively and provides an execution environment that is consistent across different platforms</a:t>
            </a:r>
            <a:endParaRPr sz="1400" dirty="0">
              <a:solidFill>
                <a:srgbClr val="595959"/>
              </a:solidFill>
            </a:endParaRPr>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The runtime provides an abstraction layer between the application and the underlying hardware and operating system.</a:t>
            </a:r>
            <a:endParaRPr sz="1400" dirty="0">
              <a:solidFill>
                <a:srgbClr val="595959"/>
              </a:solidFill>
            </a:endParaRPr>
          </a:p>
          <a:p>
            <a:pPr marL="914400" lvl="1" indent="-317500" algn="l" rtl="0">
              <a:lnSpc>
                <a:spcPct val="115000"/>
              </a:lnSpc>
              <a:spcBef>
                <a:spcPts val="0"/>
              </a:spcBef>
              <a:spcAft>
                <a:spcPts val="0"/>
              </a:spcAft>
              <a:buClr>
                <a:srgbClr val="595959"/>
              </a:buClr>
              <a:buSzPts val="1400"/>
              <a:buAutoNum type="alphaLcPeriod"/>
            </a:pPr>
            <a:r>
              <a:rPr lang="en" sz="1400" dirty="0">
                <a:solidFill>
                  <a:srgbClr val="595959"/>
                </a:solidFill>
              </a:rPr>
              <a:t>It encompasses the libraries, frameworks, and other components required to run and manage the execution of the software. </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581ef77416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581ef77416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1" indent="-317500" algn="l" rtl="0">
              <a:lnSpc>
                <a:spcPct val="115000"/>
              </a:lnSpc>
              <a:spcBef>
                <a:spcPts val="0"/>
              </a:spcBef>
              <a:spcAft>
                <a:spcPts val="0"/>
              </a:spcAft>
              <a:buClr>
                <a:srgbClr val="595959"/>
              </a:buClr>
              <a:buSzPts val="1400"/>
              <a:buAutoNum type="alphaLcPeriod"/>
            </a:pP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253167fd36b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253167fd36b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53167fd36b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53167fd36b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4e040b739ec6329_6:notes"/>
          <p:cNvSpPr>
            <a:spLocks noGrp="1" noRot="1" noChangeAspect="1"/>
          </p:cNvSpPr>
          <p:nvPr>
            <p:ph type="sldImg" idx="2"/>
          </p:nvPr>
        </p:nvSpPr>
        <p:spPr>
          <a:xfrm>
            <a:off x="482600" y="1279525"/>
            <a:ext cx="6140450" cy="34544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4e040b739ec6329_6:notes"/>
          <p:cNvSpPr txBox="1">
            <a:spLocks noGrp="1"/>
          </p:cNvSpPr>
          <p:nvPr>
            <p:ph type="body" idx="1"/>
          </p:nvPr>
        </p:nvSpPr>
        <p:spPr>
          <a:xfrm>
            <a:off x="711200" y="4926013"/>
            <a:ext cx="5683200" cy="4029000"/>
          </a:xfrm>
          <a:prstGeom prst="rect">
            <a:avLst/>
          </a:prstGeom>
        </p:spPr>
        <p:txBody>
          <a:bodyPr spcFirstLastPara="1" wrap="square" lIns="91425" tIns="45700" rIns="91425" bIns="45700" numCol="1" anchor="t" anchorCtr="0">
            <a:noAutofit/>
          </a:bodyPr>
          <a:lstStyle/>
          <a:p>
            <a:pPr marL="0" lvl="0" indent="0" algn="l" rtl="0">
              <a:spcBef>
                <a:spcPts val="0"/>
              </a:spcBef>
              <a:spcAft>
                <a:spcPts val="0"/>
              </a:spcAft>
              <a:buNone/>
            </a:pPr>
            <a:r>
              <a:rPr lang="en-US" dirty="0"/>
              <a:t>References:</a:t>
            </a:r>
            <a:endParaRPr dirty="0"/>
          </a:p>
          <a:p>
            <a:pPr marL="457200" lvl="0" indent="-317500" algn="l" rtl="0">
              <a:spcBef>
                <a:spcPts val="0"/>
              </a:spcBef>
              <a:spcAft>
                <a:spcPts val="0"/>
              </a:spcAft>
              <a:buSzPts val="1400"/>
              <a:buChar char="●"/>
            </a:pPr>
            <a:r>
              <a:rPr lang="en-US" u="sng" dirty="0">
                <a:solidFill>
                  <a:schemeClr val="hlink"/>
                </a:solidFill>
                <a:hlinkClick r:id="rId3"/>
              </a:rPr>
              <a:t>https://aws.amazon.com/compliance/shared-responsibility-model/</a:t>
            </a:r>
            <a:endParaRPr dirty="0"/>
          </a:p>
          <a:p>
            <a:pPr marL="0" lvl="0" indent="0" algn="l" rtl="0">
              <a:spcBef>
                <a:spcPts val="0"/>
              </a:spcBef>
              <a:spcAft>
                <a:spcPts val="0"/>
              </a:spcAft>
              <a:buNone/>
            </a:pPr>
            <a:endParaRPr dirty="0"/>
          </a:p>
        </p:txBody>
      </p:sp>
      <p:sp>
        <p:nvSpPr>
          <p:cNvPr id="130" name="Google Shape;130;g4e040b739ec6329_6:notes"/>
          <p:cNvSpPr txBox="1">
            <a:spLocks noGrp="1"/>
          </p:cNvSpPr>
          <p:nvPr>
            <p:ph type="sldNum" idx="12"/>
          </p:nvPr>
        </p:nvSpPr>
        <p:spPr>
          <a:xfrm>
            <a:off x="4024313" y="9721850"/>
            <a:ext cx="3078300" cy="512700"/>
          </a:xfrm>
          <a:prstGeom prst="rect">
            <a:avLst/>
          </a:prstGeom>
        </p:spPr>
        <p:txBody>
          <a:bodyPr spcFirstLastPara="1" wrap="square" lIns="91425" tIns="45700" rIns="91425" bIns="45700" numCol="1"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15</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3167fd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3167fd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253167fd36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253167fd36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dirty="0"/>
              <a:t>In 1999, Salesforce was the example of using cloud computing successfully. They pioneered the idea of using the internet to deliver software programs to end users. The application could be accessed and downloaded by anyone over the internet. However, Amazon pioneered cloud services.</a:t>
            </a:r>
          </a:p>
        </p:txBody>
      </p:sp>
    </p:spTree>
    <p:extLst>
      <p:ext uri="{BB962C8B-B14F-4D97-AF65-F5344CB8AC3E}">
        <p14:creationId xmlns:p14="http://schemas.microsoft.com/office/powerpoint/2010/main" val="22061333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53167fd36b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53167fd36b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early 2000s, Amazon was growing massively. Like other large companies, Amazon had was struggling with scale, had a jumbled mess of services, but also had significant underusage of infrastructure. Essentially, this was wasted resources or money. The expectation or strategy was made for all internal teams to build decoupled services, use APIs, and consume internal systems in such a manner. That was the start as without even knowing or realizing, they became a services company, via APIs. Application Programming Interfaces or API serve as a contract between a provider and consumer of services, to providing some capability or information. They are meant to be stable with infrequent changes, but should the contract change, the API gets a different version with the previous being deprecated, but both being available for an extended period of time until the previous is made unavailable when no longer used.</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many an internal discussion continued to be held from an initial retreat on core competencies, excess infrastructure, expertise, and revenue streams. A few years later, that excess infrastructure, internal expertise in building data centers, managing infrastructure, and using APIs was used to launch EC2. First as SQS or simple queue service, then storage as S3, then compute with EC2.</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So, AWS was launched as the service arm of Amazon, and the rest is now present cloud </a:t>
            </a:r>
            <a:r>
              <a:rPr lang="en-US" dirty="0">
                <a:sym typeface="Wingdings" pitchFamily="2" charset="2"/>
              </a:rPr>
              <a:t> .</a:t>
            </a:r>
          </a:p>
          <a:p>
            <a:pPr marL="0" lvl="0" indent="0" algn="l" rtl="0">
              <a:spcBef>
                <a:spcPts val="0"/>
              </a:spcBef>
              <a:spcAft>
                <a:spcPts val="0"/>
              </a:spcAft>
              <a:buNone/>
            </a:pPr>
            <a:endParaRPr lang="en-US" dirty="0">
              <a:sym typeface="Wingdings" pitchFamily="2" charset="2"/>
            </a:endParaRPr>
          </a:p>
          <a:p>
            <a:pPr marL="0" lvl="0" indent="0" algn="l" rtl="0">
              <a:spcBef>
                <a:spcPts val="0"/>
              </a:spcBef>
              <a:spcAft>
                <a:spcPts val="0"/>
              </a:spcAft>
              <a:buNone/>
            </a:pPr>
            <a:r>
              <a:rPr lang="en-US" dirty="0">
                <a:sym typeface="Wingdings" pitchFamily="2" charset="2"/>
              </a:rPr>
              <a:t>So, what is Cloud Computing? It is the delivery of services over a network. Being able to consume those services, whenever or on-demand, in a usage-based pricing model.</a:t>
            </a: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3167fd36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3167fd3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ECECF1"/>
                </a:solidFill>
                <a:effectLst/>
                <a:latin typeface="Söhne"/>
              </a:rPr>
              <a:t>Cloud computing is a technology that allows users to access and use computing resources (such as servers, storage, databases, networking, software) over the internet. Instead of owning and maintaining physical hardware or infrastructure, users can leverage services provided by cloud service providers on a pay-as-you-go basis. This model offers flexibility, scalability, and cost-effectiveness, enabling individuals and businesses to deploy and manage applications and data without the need for significant upfront investments in hardware and IT infrastructure. Cloud computing services can be categorized into Infrastructure as a Service (IaaS), Platform as a Service (PaaS), and Software as a Service (SaaS), each providing different levels of abstraction and management control.</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53167fd36b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53167fd36b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1534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2581ef77416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2581ef77416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58750" indent="0" algn="l">
              <a:buNone/>
            </a:pPr>
            <a:r>
              <a:rPr lang="en-US" b="1" i="0" dirty="0">
                <a:solidFill>
                  <a:srgbClr val="333333"/>
                </a:solidFill>
                <a:effectLst/>
                <a:latin typeface="AmazonEmberBold"/>
              </a:rPr>
              <a:t>Public cloud</a:t>
            </a:r>
            <a:endParaRPr lang="en-US" b="1" i="0" dirty="0">
              <a:solidFill>
                <a:srgbClr val="333333"/>
              </a:solidFill>
              <a:effectLst/>
              <a:latin typeface="AmazonEmber"/>
            </a:endParaRPr>
          </a:p>
          <a:p>
            <a:pPr algn="l"/>
            <a:r>
              <a:rPr lang="en-US" b="0" i="0" dirty="0">
                <a:solidFill>
                  <a:srgbClr val="333333"/>
                </a:solidFill>
                <a:effectLst/>
                <a:latin typeface="AmazonEmber"/>
              </a:rPr>
              <a:t>A third-party cloud service provider manages the underlying computing resources. The provider is responsible for resource maintenance and guarantees availability, reliability, and security through service-level agreements. You don’t buy, own, and maintain physical data centers and servers; instead, you access technology services on an as-needed basis. In addition, several tasks, such as runtime resource scaling, are automated for operational efficiency.</a:t>
            </a:r>
          </a:p>
          <a:p>
            <a:pPr algn="l"/>
            <a:endParaRPr lang="en-US" b="0" i="0" dirty="0">
              <a:solidFill>
                <a:srgbClr val="333333"/>
              </a:solidFill>
              <a:effectLst/>
              <a:latin typeface="AmazonEmber"/>
            </a:endParaRPr>
          </a:p>
          <a:p>
            <a:pPr marL="158750" indent="0" algn="l">
              <a:buNone/>
            </a:pPr>
            <a:r>
              <a:rPr lang="en-US" b="0" i="1" dirty="0">
                <a:solidFill>
                  <a:srgbClr val="333333"/>
                </a:solidFill>
                <a:effectLst/>
                <a:latin typeface="AmazonEmber"/>
              </a:rPr>
              <a:t>Private cloud compared to public cloud</a:t>
            </a:r>
            <a:endParaRPr lang="en-US" b="1" i="0" dirty="0">
              <a:solidFill>
                <a:srgbClr val="333333"/>
              </a:solidFill>
              <a:effectLst/>
              <a:latin typeface="AmazonEmber"/>
            </a:endParaRPr>
          </a:p>
          <a:p>
            <a:pPr algn="l"/>
            <a:r>
              <a:rPr lang="en-US" b="0" i="0" dirty="0">
                <a:solidFill>
                  <a:srgbClr val="333333"/>
                </a:solidFill>
                <a:effectLst/>
                <a:latin typeface="AmazonEmber"/>
              </a:rPr>
              <a:t>It is almost impossible to replicate public cloud infrastructure privately. You get significantly more breadth and depth of services from a public cloud provider because it is fully dedicated to scaling and improving its offerings. You also get more innovation, access to a global community, and proven operational expertise.</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1" dirty="0"/>
              <a:t>Private Cloud</a:t>
            </a:r>
            <a:r>
              <a:rPr lang="en-US" dirty="0"/>
              <a:t> – </a:t>
            </a:r>
            <a:r>
              <a:rPr lang="en-US" b="0" i="0" dirty="0">
                <a:solidFill>
                  <a:srgbClr val="333333"/>
                </a:solidFill>
                <a:effectLst/>
                <a:latin typeface="AmazonEmber"/>
              </a:rPr>
              <a:t>Organizations kept hardware in their internal on-premises data centers and co-location facilities to support their IT operations. After AWS was launched, companies attempted to replicate the cloud computing model on their internal infrastructure. The term </a:t>
            </a:r>
            <a:r>
              <a:rPr lang="en-US" b="0" i="1" dirty="0">
                <a:solidFill>
                  <a:srgbClr val="333333"/>
                </a:solidFill>
                <a:effectLst/>
                <a:latin typeface="AmazonEmber"/>
              </a:rPr>
              <a:t>private cloud</a:t>
            </a:r>
            <a:r>
              <a:rPr lang="en-US" b="0" i="0" dirty="0">
                <a:solidFill>
                  <a:srgbClr val="333333"/>
                </a:solidFill>
                <a:effectLst/>
                <a:latin typeface="AmazonEmber"/>
              </a:rPr>
              <a:t> was introduced to distinguish between these internal cloud environments and third-party, public cloud services provided by organizations such as AWS.</a:t>
            </a: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Types of Private Cloud:</a:t>
            </a:r>
          </a:p>
          <a:p>
            <a:pPr algn="l"/>
            <a:r>
              <a:rPr lang="en-US" b="0" i="0" dirty="0">
                <a:solidFill>
                  <a:srgbClr val="333333"/>
                </a:solidFill>
                <a:effectLst/>
                <a:latin typeface="AmazonEmberBold"/>
              </a:rPr>
              <a:t>On-premises private cloud</a:t>
            </a:r>
            <a:r>
              <a:rPr lang="en-US" b="1" i="0" dirty="0">
                <a:solidFill>
                  <a:srgbClr val="333333"/>
                </a:solidFill>
                <a:effectLst/>
                <a:latin typeface="AmazonEmber"/>
              </a:rPr>
              <a:t> - </a:t>
            </a:r>
            <a:r>
              <a:rPr lang="en-US" b="0" i="0" dirty="0">
                <a:solidFill>
                  <a:srgbClr val="333333"/>
                </a:solidFill>
                <a:effectLst/>
                <a:latin typeface="AmazonEmber"/>
              </a:rPr>
              <a:t>You can deploy on your own resources in an internal data center. You must purchase the resources, maintain and upgrade them, and ensure security. On-premises private cloud management is expensive and requires heavy initial investment and ongoing expenses.</a:t>
            </a:r>
          </a:p>
          <a:p>
            <a:pPr algn="l"/>
            <a:r>
              <a:rPr lang="en-US" b="0" i="0" dirty="0">
                <a:solidFill>
                  <a:srgbClr val="333333"/>
                </a:solidFill>
                <a:effectLst/>
                <a:latin typeface="AmazonEmberBold"/>
              </a:rPr>
              <a:t>Managed private cloud - </a:t>
            </a:r>
            <a:r>
              <a:rPr lang="en-US" b="0" i="0" dirty="0">
                <a:solidFill>
                  <a:srgbClr val="333333"/>
                </a:solidFill>
                <a:effectLst/>
                <a:latin typeface="AmazonEmber"/>
              </a:rPr>
              <a:t>A single-tenant environment fully managed by a third party. For example, the IT infrastructure for your organization could be purchased and maintained by a third-party organization in its data center. The third party provides maintenance, upgrades, support, and remote management of your private cloud resources. While managed private clouds are expensive, they are more convenient than on-premises solutions.</a:t>
            </a:r>
          </a:p>
          <a:p>
            <a:pPr algn="l"/>
            <a:r>
              <a:rPr lang="en-US" b="0" i="0" dirty="0">
                <a:solidFill>
                  <a:srgbClr val="333333"/>
                </a:solidFill>
                <a:effectLst/>
                <a:latin typeface="AmazonEmberBold"/>
              </a:rPr>
              <a:t>Virtual private cloud</a:t>
            </a:r>
            <a:r>
              <a:rPr lang="en-US" b="1" i="0" dirty="0">
                <a:solidFill>
                  <a:srgbClr val="333333"/>
                </a:solidFill>
                <a:effectLst/>
                <a:latin typeface="AmazonEmber"/>
              </a:rPr>
              <a:t> - </a:t>
            </a:r>
            <a:r>
              <a:rPr lang="en-US" b="0" i="0" dirty="0">
                <a:solidFill>
                  <a:srgbClr val="333333"/>
                </a:solidFill>
                <a:effectLst/>
                <a:latin typeface="AmazonEmber"/>
              </a:rPr>
              <a:t>A private cloud that you can deploy within a public cloud infrastructure. It is a secure, isolated environment where private cloud users can run code, host websites, store data, and perform other tasks that require a traditional data center. Virtual private clouds efficiently give you the convenience and scalability of public cloud computing resources along with additional control and security.</a:t>
            </a:r>
          </a:p>
          <a:p>
            <a:pPr marL="0" lvl="0" indent="0" algn="l" rtl="0">
              <a:spcBef>
                <a:spcPts val="0"/>
              </a:spcBef>
              <a:spcAft>
                <a:spcPts val="0"/>
              </a:spcAft>
              <a:buNone/>
            </a:pPr>
            <a:endParaRPr lang="en-US" dirty="0"/>
          </a:p>
          <a:p>
            <a:pPr marL="158750" indent="0" algn="l">
              <a:buNone/>
            </a:pPr>
            <a:r>
              <a:rPr lang="en-US" b="1" i="0" dirty="0">
                <a:solidFill>
                  <a:srgbClr val="333333"/>
                </a:solidFill>
                <a:effectLst/>
                <a:latin typeface="AmazonEmberBold"/>
              </a:rPr>
              <a:t>Hybrid cloud</a:t>
            </a:r>
            <a:endParaRPr lang="en-US" b="1" i="0" dirty="0">
              <a:solidFill>
                <a:srgbClr val="333333"/>
              </a:solidFill>
              <a:effectLst/>
              <a:latin typeface="AmazonEmber"/>
            </a:endParaRPr>
          </a:p>
          <a:p>
            <a:pPr algn="l"/>
            <a:r>
              <a:rPr lang="en-US" b="0" i="0" dirty="0">
                <a:solidFill>
                  <a:srgbClr val="333333"/>
                </a:solidFill>
                <a:effectLst/>
                <a:latin typeface="AmazonEmber"/>
              </a:rPr>
              <a:t>A hybrid cloud is an IT infrastructure design that seamlessly integrates a company's public and private clouds. As a result, you can store your data and run your applications across multiple environments without noticing a difference. Your hybrid cloud environment consolidates your infrastructure, so that you can provision, scale, and centrally manage all your compute resources.</a:t>
            </a:r>
          </a:p>
          <a:p>
            <a:pPr algn="l"/>
            <a:r>
              <a:rPr lang="en-US" b="0" i="1" dirty="0">
                <a:solidFill>
                  <a:srgbClr val="333333"/>
                </a:solidFill>
                <a:effectLst/>
                <a:latin typeface="AmazonEmber"/>
              </a:rPr>
              <a:t>Private cloud compared to hybrid cloud</a:t>
            </a:r>
            <a:endParaRPr lang="en-US" b="1" i="0" dirty="0">
              <a:solidFill>
                <a:srgbClr val="333333"/>
              </a:solidFill>
              <a:effectLst/>
              <a:latin typeface="AmazonEmber"/>
            </a:endParaRPr>
          </a:p>
          <a:p>
            <a:pPr algn="l"/>
            <a:r>
              <a:rPr lang="en-US" b="0" i="0" dirty="0">
                <a:solidFill>
                  <a:srgbClr val="333333"/>
                </a:solidFill>
                <a:effectLst/>
                <a:latin typeface="AmazonEmber"/>
              </a:rPr>
              <a:t>Hybrid cloud services extend your private cloud computing model into the public cloud. For example, your private cloud applications can access public cloud resources when there is a spike in traffic that your data center cannot handle. You can also use hybrid cloud computing services to transition smoothly from private cloud environments to public clouds.</a:t>
            </a:r>
          </a:p>
          <a:p>
            <a:pPr marL="0" lvl="0" indent="0" algn="l" rtl="0">
              <a:spcBef>
                <a:spcPts val="0"/>
              </a:spcBef>
              <a:spcAft>
                <a:spcPts val="0"/>
              </a:spcAft>
              <a:buNone/>
            </a:pPr>
            <a:endParaRPr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g2581ef77416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8" name="Google Shape;148;g2581ef77416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914400" lvl="0" indent="0" algn="l" rtl="0">
              <a:lnSpc>
                <a:spcPct val="115000"/>
              </a:lnSpc>
              <a:spcBef>
                <a:spcPts val="0"/>
              </a:spcBef>
              <a:spcAft>
                <a:spcPts val="120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2581ef7741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2581ef7741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253842" y="193834"/>
            <a:ext cx="8630126" cy="458629"/>
          </a:xfrm>
        </p:spPr>
        <p:txBody>
          <a:bodyPr anchor="ctr" anchorCtr="0">
            <a:normAutofit/>
          </a:bodyPr>
          <a:lstStyle>
            <a:lvl1pPr>
              <a:defRPr sz="18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253842" y="786289"/>
            <a:ext cx="8630126" cy="3846671"/>
          </a:xfrm>
        </p:spPr>
        <p:txBody>
          <a:bodyPr>
            <a:normAutofit/>
          </a:bodyPr>
          <a:lstStyle>
            <a:lvl1pPr>
              <a:defRPr sz="1500">
                <a:solidFill>
                  <a:schemeClr val="tx1">
                    <a:lumMod val="75000"/>
                    <a:lumOff val="25000"/>
                  </a:schemeClr>
                </a:solidFill>
              </a:defRPr>
            </a:lvl1pPr>
            <a:lvl2pPr>
              <a:defRPr sz="1350">
                <a:solidFill>
                  <a:schemeClr val="tx1">
                    <a:lumMod val="75000"/>
                    <a:lumOff val="25000"/>
                  </a:schemeClr>
                </a:solidFill>
              </a:defRPr>
            </a:lvl2pPr>
            <a:lvl3pPr>
              <a:defRPr sz="1200">
                <a:solidFill>
                  <a:schemeClr val="tx1">
                    <a:lumMod val="75000"/>
                    <a:lumOff val="25000"/>
                  </a:schemeClr>
                </a:solidFill>
              </a:defRPr>
            </a:lvl3pPr>
            <a:lvl4pPr>
              <a:defRPr sz="1200">
                <a:solidFill>
                  <a:schemeClr val="tx1">
                    <a:lumMod val="75000"/>
                    <a:lumOff val="25000"/>
                  </a:schemeClr>
                </a:solidFill>
              </a:defRPr>
            </a:lvl4pPr>
            <a:lvl5pPr>
              <a:defRPr sz="12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2023/11/17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extLst>
      <p:ext uri="{BB962C8B-B14F-4D97-AF65-F5344CB8AC3E}">
        <p14:creationId xmlns:p14="http://schemas.microsoft.com/office/powerpoint/2010/main" val="37348697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linkedin.com/in/cgswong"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2.xml"/><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hyperlink" Target="https://www.youtube.com/watch?v=avP5d16wEp0" TargetMode="External"/><Relationship Id="rId2" Type="http://schemas.openxmlformats.org/officeDocument/2006/relationships/notesSlide" Target="../notesSlides/notesSlide13.xml"/><Relationship Id="rId1" Type="http://schemas.openxmlformats.org/officeDocument/2006/relationships/slideLayout" Target="../slideLayouts/slideLayout8.xml"/><Relationship Id="rId5" Type="http://schemas.openxmlformats.org/officeDocument/2006/relationships/image" Target="../media/image10.png"/><Relationship Id="rId4" Type="http://schemas.openxmlformats.org/officeDocument/2006/relationships/hyperlink" Target="https://www.youtube.com/watch?v=q6WlzHLxNKI"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dirty="0"/>
              <a:t>Fundamentals of Cloud Computing</a:t>
            </a:r>
            <a:endParaRPr dirty="0"/>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 dirty="0"/>
              <a:t>Cloud Foundations</a:t>
            </a:r>
            <a:endParaRPr dirty="0"/>
          </a:p>
        </p:txBody>
      </p:sp>
      <p:pic>
        <p:nvPicPr>
          <p:cNvPr id="3" name="Picture 2" descr="A person in a white shirt&#10;&#10;Description automatically generated">
            <a:extLst>
              <a:ext uri="{FF2B5EF4-FFF2-40B4-BE49-F238E27FC236}">
                <a16:creationId xmlns:a16="http://schemas.microsoft.com/office/drawing/2014/main" id="{A8ACA07C-8DD8-B90B-0209-B484338EC02B}"/>
              </a:ext>
            </a:extLst>
          </p:cNvPr>
          <p:cNvPicPr>
            <a:picLocks noChangeAspect="1"/>
          </p:cNvPicPr>
          <p:nvPr/>
        </p:nvPicPr>
        <p:blipFill rotWithShape="1">
          <a:blip r:embed="rId3"/>
          <a:srcRect l="12230" t="9588" r="21805" b="35681"/>
          <a:stretch/>
        </p:blipFill>
        <p:spPr>
          <a:xfrm>
            <a:off x="311700" y="3540153"/>
            <a:ext cx="1181527" cy="1305397"/>
          </a:xfrm>
          <a:prstGeom prst="rect">
            <a:avLst/>
          </a:prstGeom>
        </p:spPr>
      </p:pic>
      <p:sp>
        <p:nvSpPr>
          <p:cNvPr id="4" name="TextBox 3">
            <a:extLst>
              <a:ext uri="{FF2B5EF4-FFF2-40B4-BE49-F238E27FC236}">
                <a16:creationId xmlns:a16="http://schemas.microsoft.com/office/drawing/2014/main" id="{89A7DE10-C532-5BC5-CF60-C5B75B2D2A77}"/>
              </a:ext>
            </a:extLst>
          </p:cNvPr>
          <p:cNvSpPr txBox="1"/>
          <p:nvPr/>
        </p:nvSpPr>
        <p:spPr>
          <a:xfrm>
            <a:off x="1493227" y="4445440"/>
            <a:ext cx="2511506" cy="400110"/>
          </a:xfrm>
          <a:prstGeom prst="rect">
            <a:avLst/>
          </a:prstGeom>
          <a:noFill/>
        </p:spPr>
        <p:txBody>
          <a:bodyPr wrap="square" rtlCol="0">
            <a:spAutoFit/>
          </a:bodyPr>
          <a:lstStyle/>
          <a:p>
            <a:r>
              <a:rPr lang="en-US" sz="1000" dirty="0">
                <a:solidFill>
                  <a:srgbClr val="0070C0"/>
                </a:solidFill>
              </a:rPr>
              <a:t>LinkedIn</a:t>
            </a:r>
            <a:r>
              <a:rPr lang="en-US" sz="1000" dirty="0"/>
              <a:t>: </a:t>
            </a:r>
            <a:r>
              <a:rPr lang="en-US" sz="1000" dirty="0">
                <a:hlinkClick r:id="rId4"/>
              </a:rPr>
              <a:t>https://linkedin.com/in/cgswong</a:t>
            </a:r>
            <a:endParaRPr lang="en-US" sz="1000" dirty="0"/>
          </a:p>
          <a:p>
            <a:r>
              <a:rPr lang="en-US" sz="1000" dirty="0"/>
              <a:t>@</a:t>
            </a:r>
            <a:r>
              <a:rPr lang="en-US" sz="1000" dirty="0" err="1"/>
              <a:t>cgswong</a:t>
            </a:r>
            <a:endParaRPr lang="en-US" sz="1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pic>
        <p:nvPicPr>
          <p:cNvPr id="140" name="Google Shape;140;p27"/>
          <p:cNvPicPr preferRelativeResize="0"/>
          <p:nvPr/>
        </p:nvPicPr>
        <p:blipFill rotWithShape="1">
          <a:blip r:embed="rId3">
            <a:alphaModFix/>
          </a:blip>
          <a:srcRect b="3982"/>
          <a:stretch/>
        </p:blipFill>
        <p:spPr>
          <a:xfrm>
            <a:off x="441613" y="152400"/>
            <a:ext cx="8260781" cy="464602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indent="-317500">
              <a:buClr>
                <a:srgbClr val="4A86E8"/>
              </a:buClr>
              <a:buSzPts val="1400"/>
            </a:pPr>
            <a:r>
              <a:rPr lang="en" sz="1400" dirty="0"/>
              <a:t>Compute</a:t>
            </a:r>
          </a:p>
          <a:p>
            <a:pPr indent="-317500">
              <a:buClr>
                <a:srgbClr val="4A86E8"/>
              </a:buClr>
              <a:buSzPts val="1400"/>
            </a:pPr>
            <a:r>
              <a:rPr lang="en" sz="1400" dirty="0"/>
              <a:t>Networking</a:t>
            </a:r>
          </a:p>
          <a:p>
            <a:pPr indent="-317500">
              <a:buClr>
                <a:srgbClr val="4A86E8"/>
              </a:buClr>
              <a:buSzPts val="1400"/>
            </a:pPr>
            <a:r>
              <a:rPr lang="en" sz="1400" dirty="0"/>
              <a:t>Storage</a:t>
            </a:r>
          </a:p>
          <a:p>
            <a:pPr indent="-317500">
              <a:buClr>
                <a:srgbClr val="4A86E8"/>
              </a:buClr>
              <a:buSzPts val="1400"/>
            </a:pPr>
            <a:r>
              <a:rPr lang="en" sz="1400" dirty="0"/>
              <a:t>Databases</a:t>
            </a:r>
          </a:p>
          <a:p>
            <a:pPr indent="-317500">
              <a:buClr>
                <a:srgbClr val="4A86E8"/>
              </a:buClr>
              <a:buSzPts val="1400"/>
            </a:pPr>
            <a:r>
              <a:rPr lang="en" sz="1400" dirty="0"/>
              <a:t>Web Services</a:t>
            </a:r>
          </a:p>
          <a:p>
            <a:pPr indent="-317500">
              <a:buClr>
                <a:srgbClr val="4A86E8"/>
              </a:buClr>
              <a:buSzPts val="1400"/>
            </a:pPr>
            <a:r>
              <a:rPr lang="en" sz="1400" dirty="0"/>
              <a:t>Internet of Things (IoT)</a:t>
            </a:r>
          </a:p>
          <a:p>
            <a:pPr indent="-317500">
              <a:buClr>
                <a:srgbClr val="4A86E8"/>
              </a:buClr>
              <a:buSzPts val="1400"/>
            </a:pPr>
            <a:r>
              <a:rPr lang="en" sz="1400" dirty="0"/>
              <a:t>Big Data and Analytics</a:t>
            </a:r>
          </a:p>
          <a:p>
            <a:pPr indent="-317500">
              <a:buClr>
                <a:srgbClr val="4A86E8"/>
              </a:buClr>
              <a:buSzPts val="1400"/>
            </a:pPr>
            <a:r>
              <a:rPr lang="en" sz="1400" dirty="0"/>
              <a:t>Identity and access management</a:t>
            </a:r>
          </a:p>
          <a:p>
            <a:pPr indent="-317500">
              <a:buClr>
                <a:srgbClr val="4A86E8"/>
              </a:buClr>
              <a:buSzPts val="1400"/>
            </a:pPr>
            <a:r>
              <a:rPr lang="en" sz="1400" dirty="0"/>
              <a:t>Artificial Intelligence (AI) and Machine Learning (ML)</a:t>
            </a:r>
          </a:p>
          <a:p>
            <a:pPr indent="-317500">
              <a:buClr>
                <a:srgbClr val="4A86E8"/>
              </a:buClr>
              <a:buSzPts val="1400"/>
            </a:pPr>
            <a:r>
              <a:rPr lang="en" sz="1400" dirty="0"/>
              <a:t>Monitoring</a:t>
            </a:r>
          </a:p>
          <a:p>
            <a:pPr indent="-317500">
              <a:buClr>
                <a:srgbClr val="4A86E8"/>
              </a:buClr>
              <a:buSzPts val="1400"/>
            </a:pPr>
            <a:r>
              <a:rPr lang="en" sz="1400" dirty="0"/>
              <a:t>DevOps</a:t>
            </a:r>
            <a:endParaRPr sz="1400" dirty="0"/>
          </a:p>
        </p:txBody>
      </p:sp>
      <p:sp>
        <p:nvSpPr>
          <p:cNvPr id="117" name="Google Shape;117;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Types of Services</a:t>
            </a: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pic>
        <p:nvPicPr>
          <p:cNvPr id="110" name="Google Shape;110;p22"/>
          <p:cNvPicPr preferRelativeResize="0"/>
          <p:nvPr/>
        </p:nvPicPr>
        <p:blipFill>
          <a:blip r:embed="rId3">
            <a:alphaModFix/>
          </a:blip>
          <a:stretch>
            <a:fillRect/>
          </a:stretch>
        </p:blipFill>
        <p:spPr>
          <a:xfrm>
            <a:off x="456900" y="250750"/>
            <a:ext cx="8229899" cy="4416076"/>
          </a:xfrm>
          <a:prstGeom prst="rect">
            <a:avLst/>
          </a:prstGeom>
          <a:noFill/>
          <a:ln>
            <a:noFill/>
          </a:ln>
        </p:spPr>
      </p:pic>
      <p:sp>
        <p:nvSpPr>
          <p:cNvPr id="111" name="Google Shape;111;p22"/>
          <p:cNvSpPr txBox="1"/>
          <p:nvPr/>
        </p:nvSpPr>
        <p:spPr>
          <a:xfrm>
            <a:off x="152400" y="4656625"/>
            <a:ext cx="8540100" cy="5079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100">
                <a:solidFill>
                  <a:srgbClr val="7E8693"/>
                </a:solidFill>
                <a:highlight>
                  <a:srgbClr val="FFFFFF"/>
                </a:highlight>
              </a:rPr>
              <a:t>AWS Turkey Roadshow Presentation - AWS Core Services (Compute, Network, Storage)</a:t>
            </a:r>
            <a:endParaRPr sz="1100">
              <a:solidFill>
                <a:srgbClr val="7E8693"/>
              </a:solidFill>
              <a:highlight>
                <a:srgbClr val="FFFFFF"/>
              </a:highlight>
            </a:endParaRPr>
          </a:p>
          <a:p>
            <a:pPr marL="0" lvl="0" indent="0" algn="l" rtl="0">
              <a:spcBef>
                <a:spcPts val="0"/>
              </a:spcBef>
              <a:spcAft>
                <a:spcPts val="0"/>
              </a:spcAft>
              <a:buNone/>
            </a:pPr>
            <a:r>
              <a:rPr lang="en" sz="1000">
                <a:solidFill>
                  <a:srgbClr val="676767"/>
                </a:solidFill>
                <a:highlight>
                  <a:srgbClr val="FFFFFF"/>
                </a:highlight>
              </a:rPr>
              <a:t>© 2018, Amazon Web Services, Inc. or its Affiliates</a:t>
            </a:r>
            <a:endParaRPr sz="1100">
              <a:solidFill>
                <a:srgbClr val="7E8693"/>
              </a:solidFill>
              <a:highlight>
                <a:srgbClr val="FFFFFF"/>
              </a:high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Question mark against red wall">
            <a:extLst>
              <a:ext uri="{FF2B5EF4-FFF2-40B4-BE49-F238E27FC236}">
                <a16:creationId xmlns:a16="http://schemas.microsoft.com/office/drawing/2014/main" id="{B93572B4-F2C1-9C49-76B2-339E2BAD98A7}"/>
              </a:ext>
            </a:extLst>
          </p:cNvPr>
          <p:cNvPicPr>
            <a:picLocks noChangeAspect="1"/>
          </p:cNvPicPr>
          <p:nvPr/>
        </p:nvPicPr>
        <p:blipFill rotWithShape="1">
          <a:blip r:embed="rId2"/>
          <a:srcRect b="7025"/>
          <a:stretch/>
        </p:blipFill>
        <p:spPr>
          <a:xfrm>
            <a:off x="-2285" y="7"/>
            <a:ext cx="9143999" cy="5143493"/>
          </a:xfrm>
          <a:prstGeom prst="rect">
            <a:avLst/>
          </a:prstGeom>
        </p:spPr>
      </p:pic>
      <p:sp>
        <p:nvSpPr>
          <p:cNvPr id="4" name="Title 3"/>
          <p:cNvSpPr>
            <a:spLocks noGrp="1"/>
          </p:cNvSpPr>
          <p:nvPr>
            <p:ph type="title"/>
          </p:nvPr>
        </p:nvSpPr>
        <p:spPr>
          <a:xfrm>
            <a:off x="241300" y="416134"/>
            <a:ext cx="7992668" cy="2927005"/>
          </a:xfrm>
        </p:spPr>
        <p:txBody>
          <a:bodyPr spcFirstLastPara="1" vert="horz" wrap="square" lIns="68580" tIns="34290" rIns="68580" bIns="34290" rtlCol="0" anchor="t" anchorCtr="0">
            <a:normAutofit/>
          </a:bodyPr>
          <a:lstStyle/>
          <a:p>
            <a:r>
              <a:rPr lang="en-US" sz="3900">
                <a:solidFill>
                  <a:srgbClr val="FFFFFF"/>
                </a:solidFill>
                <a:effectLst>
                  <a:outerShdw blurRad="38100" dist="38100" dir="2700000" algn="tl">
                    <a:srgbClr val="000000">
                      <a:alpha val="43137"/>
                    </a:srgbClr>
                  </a:outerShdw>
                </a:effectLst>
              </a:rPr>
              <a:t>Q&amp;A</a:t>
            </a:r>
            <a:endParaRPr lang="en-US" sz="3900">
              <a:solidFill>
                <a:srgbClr val="FFFFFF"/>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30"/>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lnSpc>
                <a:spcPct val="90000"/>
              </a:lnSpc>
              <a:spcBef>
                <a:spcPts val="0"/>
              </a:spcBef>
              <a:spcAft>
                <a:spcPts val="0"/>
              </a:spcAft>
              <a:buNone/>
            </a:pPr>
            <a:r>
              <a:rPr lang="en-US" sz="3300" dirty="0"/>
              <a:t>The cloud is actually physical….</a:t>
            </a:r>
          </a:p>
        </p:txBody>
      </p:sp>
      <p:sp>
        <p:nvSpPr>
          <p:cNvPr id="162" name="Subtitle 2">
            <a:extLst>
              <a:ext uri="{FF2B5EF4-FFF2-40B4-BE49-F238E27FC236}">
                <a16:creationId xmlns:a16="http://schemas.microsoft.com/office/drawing/2014/main" id="{25ABAF50-6951-2B81-2D13-F9002A83FBF1}"/>
              </a:ext>
            </a:extLst>
          </p:cNvPr>
          <p:cNvSpPr>
            <a:spLocks noGrp="1"/>
          </p:cNvSpPr>
          <p:nvPr>
            <p:ph type="subTitle" idx="1"/>
          </p:nvPr>
        </p:nvSpPr>
        <p:spPr>
          <a:xfrm>
            <a:off x="265500" y="2803075"/>
            <a:ext cx="4045200" cy="1235100"/>
          </a:xfrm>
        </p:spPr>
        <p:txBody>
          <a:bodyPr/>
          <a:lstStyle/>
          <a:p>
            <a:endParaRPr lang="en-US" dirty="0"/>
          </a:p>
        </p:txBody>
      </p:sp>
      <p:sp>
        <p:nvSpPr>
          <p:cNvPr id="157" name="Google Shape;157;p30"/>
          <p:cNvSpPr txBox="1">
            <a:spLocks noGrp="1"/>
          </p:cNvSpPr>
          <p:nvPr>
            <p:ph type="body" idx="2"/>
          </p:nvPr>
        </p:nvSpPr>
        <p:spPr>
          <a:xfrm>
            <a:off x="4939500" y="724075"/>
            <a:ext cx="3837000" cy="3695100"/>
          </a:xfrm>
        </p:spPr>
        <p:txBody>
          <a:bodyPr spcFirstLastPara="1" wrap="square" lIns="91425" tIns="91425" rIns="91425" bIns="91425" anchor="ctr" anchorCtr="0">
            <a:normAutofit fontScale="92500" lnSpcReduction="20000"/>
          </a:bodyPr>
          <a:lstStyle/>
          <a:p>
            <a:pPr marL="0" lvl="0" indent="0" rtl="0">
              <a:spcBef>
                <a:spcPts val="1200"/>
              </a:spcBef>
              <a:spcAft>
                <a:spcPts val="0"/>
              </a:spcAft>
              <a:buNone/>
            </a:pPr>
            <a:r>
              <a:rPr lang="en-US" b="1" dirty="0"/>
              <a:t>Explore a Google Data Center:</a:t>
            </a:r>
          </a:p>
          <a:p>
            <a:pPr marL="0" lvl="0" indent="0" rtl="0">
              <a:spcBef>
                <a:spcPts val="1200"/>
              </a:spcBef>
              <a:spcAft>
                <a:spcPts val="1200"/>
              </a:spcAft>
              <a:buNone/>
            </a:pPr>
            <a:r>
              <a:rPr lang="en-US" dirty="0">
                <a:hlinkClick r:id="rId3"/>
              </a:rPr>
              <a:t>https://www.youtube.com/watch?v=avP5d16wEp0</a:t>
            </a:r>
            <a:endParaRPr lang="en-US" dirty="0"/>
          </a:p>
          <a:p>
            <a:pPr marL="0" lvl="0" indent="0" rtl="0">
              <a:spcBef>
                <a:spcPts val="1200"/>
              </a:spcBef>
              <a:spcAft>
                <a:spcPts val="1200"/>
              </a:spcAft>
              <a:buNone/>
            </a:pPr>
            <a:endParaRPr lang="en-US" dirty="0"/>
          </a:p>
          <a:p>
            <a:pPr marL="0" indent="0">
              <a:spcBef>
                <a:spcPts val="1200"/>
              </a:spcBef>
              <a:spcAft>
                <a:spcPts val="1200"/>
              </a:spcAft>
              <a:buNone/>
            </a:pPr>
            <a:r>
              <a:rPr lang="en-US" b="1" dirty="0"/>
              <a:t>Inside Amazon’s Massive Data Center:</a:t>
            </a:r>
          </a:p>
          <a:p>
            <a:pPr marL="0" lvl="0" indent="0" rtl="0">
              <a:spcBef>
                <a:spcPts val="1200"/>
              </a:spcBef>
              <a:spcAft>
                <a:spcPts val="1200"/>
              </a:spcAft>
              <a:buNone/>
            </a:pPr>
            <a:r>
              <a:rPr lang="en-US" dirty="0">
                <a:hlinkClick r:id="rId4"/>
              </a:rPr>
              <a:t>https://www.youtube.com/watch?v=q6WlzHLxNKI</a:t>
            </a:r>
            <a:endParaRPr lang="en-US" dirty="0"/>
          </a:p>
          <a:p>
            <a:pPr marL="0" lvl="0" indent="0" rtl="0">
              <a:spcBef>
                <a:spcPts val="1200"/>
              </a:spcBef>
              <a:spcAft>
                <a:spcPts val="1200"/>
              </a:spcAft>
              <a:buNone/>
            </a:pPr>
            <a:endParaRPr lang="en-US" dirty="0"/>
          </a:p>
        </p:txBody>
      </p:sp>
      <p:pic>
        <p:nvPicPr>
          <p:cNvPr id="2" name="Picture 1">
            <a:extLst>
              <a:ext uri="{FF2B5EF4-FFF2-40B4-BE49-F238E27FC236}">
                <a16:creationId xmlns:a16="http://schemas.microsoft.com/office/drawing/2014/main" id="{AD2DD4FF-5A69-539A-B973-D8190173698F}"/>
              </a:ext>
            </a:extLst>
          </p:cNvPr>
          <p:cNvPicPr>
            <a:picLocks noChangeAspect="1"/>
          </p:cNvPicPr>
          <p:nvPr/>
        </p:nvPicPr>
        <p:blipFill>
          <a:blip r:embed="rId5"/>
          <a:stretch>
            <a:fillRect/>
          </a:stretch>
        </p:blipFill>
        <p:spPr>
          <a:xfrm>
            <a:off x="347562" y="2803075"/>
            <a:ext cx="3881076" cy="14823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g4e040b739ec6329_6"/>
          <p:cNvSpPr txBox="1">
            <a:spLocks noGrp="1"/>
          </p:cNvSpPr>
          <p:nvPr>
            <p:ph type="title"/>
          </p:nvPr>
        </p:nvSpPr>
        <p:spPr>
          <a:xfrm>
            <a:off x="253841" y="193834"/>
            <a:ext cx="8630100" cy="458550"/>
          </a:xfrm>
          <a:prstGeom prst="rect">
            <a:avLst/>
          </a:prstGeom>
        </p:spPr>
        <p:txBody>
          <a:bodyPr spcFirstLastPara="1" wrap="square" lIns="68569" tIns="34275" rIns="68569" bIns="34275" numCol="1" anchor="ctr" anchorCtr="0">
            <a:normAutofit/>
          </a:bodyPr>
          <a:lstStyle/>
          <a:p>
            <a:r>
              <a:rPr lang="en-US"/>
              <a:t>Shared Responsibility Model</a:t>
            </a:r>
            <a:endParaRPr/>
          </a:p>
        </p:txBody>
      </p:sp>
      <p:pic>
        <p:nvPicPr>
          <p:cNvPr id="133" name="Google Shape;133;g4e040b739ec6329_6"/>
          <p:cNvPicPr preferRelativeResize="0"/>
          <p:nvPr/>
        </p:nvPicPr>
        <p:blipFill>
          <a:blip r:embed="rId3">
            <a:alphaModFix/>
          </a:blip>
          <a:stretch>
            <a:fillRect/>
          </a:stretch>
        </p:blipFill>
        <p:spPr>
          <a:xfrm>
            <a:off x="561230" y="786281"/>
            <a:ext cx="7383957" cy="40453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map of the world&#10;&#10;Description automatically generated">
            <a:extLst>
              <a:ext uri="{FF2B5EF4-FFF2-40B4-BE49-F238E27FC236}">
                <a16:creationId xmlns:a16="http://schemas.microsoft.com/office/drawing/2014/main" id="{0E92E86B-440B-85CF-8D34-10545E0A57EF}"/>
              </a:ext>
            </a:extLst>
          </p:cNvPr>
          <p:cNvPicPr>
            <a:picLocks noChangeAspect="1"/>
          </p:cNvPicPr>
          <p:nvPr/>
        </p:nvPicPr>
        <p:blipFill rotWithShape="1">
          <a:blip r:embed="rId2"/>
          <a:srcRect/>
          <a:stretch/>
        </p:blipFill>
        <p:spPr>
          <a:xfrm>
            <a:off x="20" y="10"/>
            <a:ext cx="9143980" cy="5143490"/>
          </a:xfrm>
          <a:prstGeom prst="rect">
            <a:avLst/>
          </a:prstGeom>
          <a:noFill/>
        </p:spPr>
      </p:pic>
    </p:spTree>
    <p:extLst>
      <p:ext uri="{BB962C8B-B14F-4D97-AF65-F5344CB8AC3E}">
        <p14:creationId xmlns:p14="http://schemas.microsoft.com/office/powerpoint/2010/main" val="2646494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265500" y="1233175"/>
            <a:ext cx="4045200" cy="1482300"/>
          </a:xfrm>
        </p:spPr>
        <p:txBody>
          <a:bodyPr spcFirstLastPara="1" wrap="square" lIns="91425" tIns="91425" rIns="91425" bIns="91425" anchor="b" anchorCtr="0">
            <a:normAutofit/>
          </a:bodyPr>
          <a:lstStyle/>
          <a:p>
            <a:pPr marL="0" lvl="0" indent="0" rtl="0">
              <a:spcBef>
                <a:spcPts val="0"/>
              </a:spcBef>
              <a:spcAft>
                <a:spcPts val="0"/>
              </a:spcAft>
              <a:buNone/>
            </a:pPr>
            <a:r>
              <a:rPr lang="en" dirty="0"/>
              <a:t>Agenda</a:t>
            </a:r>
            <a:endParaRPr lang="en-US" dirty="0"/>
          </a:p>
        </p:txBody>
      </p:sp>
      <p:sp>
        <p:nvSpPr>
          <p:cNvPr id="71" name="Subtitle 2">
            <a:extLst>
              <a:ext uri="{FF2B5EF4-FFF2-40B4-BE49-F238E27FC236}">
                <a16:creationId xmlns:a16="http://schemas.microsoft.com/office/drawing/2014/main" id="{D3206DBA-42AE-4936-2E05-DCF518ECF788}"/>
              </a:ext>
            </a:extLst>
          </p:cNvPr>
          <p:cNvSpPr>
            <a:spLocks noGrp="1"/>
          </p:cNvSpPr>
          <p:nvPr>
            <p:ph type="subTitle" idx="1"/>
          </p:nvPr>
        </p:nvSpPr>
        <p:spPr>
          <a:xfrm>
            <a:off x="265500" y="2803075"/>
            <a:ext cx="4045200" cy="1235100"/>
          </a:xfrm>
        </p:spPr>
        <p:txBody>
          <a:bodyPr/>
          <a:lstStyle/>
          <a:p>
            <a:endParaRPr lang="en-US"/>
          </a:p>
        </p:txBody>
      </p:sp>
      <p:sp>
        <p:nvSpPr>
          <p:cNvPr id="66" name="Google Shape;66;p15"/>
          <p:cNvSpPr txBox="1">
            <a:spLocks noGrp="1"/>
          </p:cNvSpPr>
          <p:nvPr>
            <p:ph type="body" idx="2"/>
          </p:nvPr>
        </p:nvSpPr>
        <p:spPr>
          <a:xfrm>
            <a:off x="4939500" y="357808"/>
            <a:ext cx="3837000" cy="4444779"/>
          </a:xfrm>
        </p:spPr>
        <p:txBody>
          <a:bodyPr spcFirstLastPara="1" wrap="square" lIns="91425" tIns="91425" rIns="91425" bIns="91425" anchor="ctr" anchorCtr="0">
            <a:normAutofit/>
          </a:bodyPr>
          <a:lstStyle/>
          <a:p>
            <a:pPr indent="-317500">
              <a:lnSpc>
                <a:spcPct val="105000"/>
              </a:lnSpc>
              <a:spcAft>
                <a:spcPts val="600"/>
              </a:spcAft>
              <a:buSzPts val="1400"/>
            </a:pPr>
            <a:r>
              <a:rPr lang="en-US" sz="1500" dirty="0"/>
              <a:t>Brief history of Cloud Computing</a:t>
            </a:r>
          </a:p>
          <a:p>
            <a:pPr indent="-317500">
              <a:lnSpc>
                <a:spcPct val="105000"/>
              </a:lnSpc>
              <a:spcAft>
                <a:spcPts val="600"/>
              </a:spcAft>
              <a:buSzPts val="1400"/>
            </a:pPr>
            <a:r>
              <a:rPr lang="en-US" sz="1500" dirty="0"/>
              <a:t>What is Cloud Computing?</a:t>
            </a:r>
          </a:p>
          <a:p>
            <a:pPr indent="-317500">
              <a:lnSpc>
                <a:spcPct val="105000"/>
              </a:lnSpc>
              <a:spcAft>
                <a:spcPts val="600"/>
              </a:spcAft>
              <a:buSzPts val="1400"/>
            </a:pPr>
            <a:r>
              <a:rPr lang="en-US" sz="1500" dirty="0"/>
              <a:t>Cloud Models</a:t>
            </a:r>
          </a:p>
          <a:p>
            <a:pPr indent="-317500">
              <a:lnSpc>
                <a:spcPct val="105000"/>
              </a:lnSpc>
              <a:spcAft>
                <a:spcPts val="600"/>
              </a:spcAft>
              <a:buSzPts val="1400"/>
            </a:pPr>
            <a:r>
              <a:rPr lang="en-US" sz="1500" dirty="0"/>
              <a:t>Benefits of Cloud Computing</a:t>
            </a:r>
          </a:p>
          <a:p>
            <a:pPr indent="-317500">
              <a:lnSpc>
                <a:spcPct val="105000"/>
              </a:lnSpc>
              <a:spcAft>
                <a:spcPts val="600"/>
              </a:spcAft>
              <a:buSzPts val="1400"/>
            </a:pPr>
            <a:r>
              <a:rPr lang="en-US" sz="1500" dirty="0"/>
              <a:t>Service Models (IaaS, </a:t>
            </a:r>
            <a:r>
              <a:rPr lang="en-US" sz="1500" dirty="0" err="1"/>
              <a:t>Paas</a:t>
            </a:r>
            <a:r>
              <a:rPr lang="en-US" sz="1500" dirty="0"/>
              <a:t>, </a:t>
            </a:r>
            <a:r>
              <a:rPr lang="en-US" sz="1500" dirty="0" err="1"/>
              <a:t>Saas</a:t>
            </a:r>
            <a:r>
              <a:rPr lang="en-US" sz="1500" dirty="0"/>
              <a:t>)</a:t>
            </a:r>
          </a:p>
          <a:p>
            <a:pPr indent="-317500">
              <a:lnSpc>
                <a:spcPct val="105000"/>
              </a:lnSpc>
              <a:spcAft>
                <a:spcPts val="600"/>
              </a:spcAft>
              <a:buSzPts val="1400"/>
            </a:pPr>
            <a:r>
              <a:rPr lang="en-US" sz="1500" dirty="0"/>
              <a:t>Types of Services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dirty="0"/>
              <a:t>Brief history of Cloud Computing</a:t>
            </a:r>
            <a:endParaRPr lang="en-US" dirty="0"/>
          </a:p>
        </p:txBody>
      </p:sp>
      <p:sp>
        <p:nvSpPr>
          <p:cNvPr id="66" name="Google Shape;66;p15"/>
          <p:cNvSpPr txBox="1">
            <a:spLocks noGrp="1"/>
          </p:cNvSpPr>
          <p:nvPr>
            <p:ph type="body" idx="1"/>
          </p:nvPr>
        </p:nvSpPr>
        <p:spPr>
          <a:xfrm>
            <a:off x="311700" y="1152475"/>
            <a:ext cx="8520600" cy="3416400"/>
          </a:xfrm>
        </p:spPr>
        <p:txBody>
          <a:bodyPr spcFirstLastPara="1" wrap="square" lIns="91425" tIns="91425" rIns="91425" bIns="91425" anchor="t" anchorCtr="0">
            <a:normAutofit/>
          </a:bodyPr>
          <a:lstStyle/>
          <a:p>
            <a:pPr marL="425450" indent="-285750">
              <a:lnSpc>
                <a:spcPct val="105000"/>
              </a:lnSpc>
              <a:spcAft>
                <a:spcPts val="600"/>
              </a:spcAft>
              <a:buSzPts val="1400"/>
            </a:pPr>
            <a:r>
              <a:rPr lang="en-US" sz="1800" dirty="0"/>
              <a:t>Before learning about Cloud Computing let’s go back to understand the need, for every journey has a start, with a why.</a:t>
            </a:r>
          </a:p>
          <a:p>
            <a:pPr marL="139700" indent="0">
              <a:lnSpc>
                <a:spcPct val="105000"/>
              </a:lnSpc>
              <a:spcAft>
                <a:spcPts val="600"/>
              </a:spcAft>
              <a:buSzPts val="1400"/>
              <a:buNone/>
            </a:pPr>
            <a:endParaRPr lang="en-US" sz="1800" dirty="0"/>
          </a:p>
          <a:p>
            <a:pPr marL="425450" indent="-285750">
              <a:lnSpc>
                <a:spcPct val="105000"/>
              </a:lnSpc>
              <a:spcAft>
                <a:spcPts val="600"/>
              </a:spcAft>
              <a:buSzPts val="1400"/>
            </a:pPr>
            <a:r>
              <a:rPr lang="en-US" dirty="0"/>
              <a:t>Salesforce was the first, but </a:t>
            </a:r>
            <a:r>
              <a:rPr lang="en-US" sz="1700" dirty="0"/>
              <a:t>Amazon made it a service</a:t>
            </a:r>
          </a:p>
          <a:p>
            <a:pPr marL="139700" indent="0">
              <a:lnSpc>
                <a:spcPct val="105000"/>
              </a:lnSpc>
              <a:spcAft>
                <a:spcPts val="600"/>
              </a:spcAft>
              <a:buSzPts val="1400"/>
              <a:buNone/>
            </a:pPr>
            <a:endParaRPr lang="en-US" sz="1700" dirty="0"/>
          </a:p>
          <a:p>
            <a:pPr marL="425450" indent="-285750">
              <a:lnSpc>
                <a:spcPct val="105000"/>
              </a:lnSpc>
              <a:spcAft>
                <a:spcPts val="600"/>
              </a:spcAft>
              <a:buSzPts val="1400"/>
            </a:pPr>
            <a:r>
              <a:rPr lang="en-US" sz="1700" i="1" dirty="0"/>
              <a:t>A history of cloud computing, is a history of Amazon…</a:t>
            </a:r>
          </a:p>
        </p:txBody>
      </p:sp>
      <p:pic>
        <p:nvPicPr>
          <p:cNvPr id="1026" name="Picture 2">
            <a:extLst>
              <a:ext uri="{FF2B5EF4-FFF2-40B4-BE49-F238E27FC236}">
                <a16:creationId xmlns:a16="http://schemas.microsoft.com/office/drawing/2014/main" id="{44219D6F-EA8D-6604-9758-D8820573D6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0442" y="1951265"/>
            <a:ext cx="1511300" cy="10668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AD7A7ED7-C5C5-494D-5A28-B9D81BCFC9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96991" y="3493004"/>
            <a:ext cx="711200" cy="457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7606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p:nvPr/>
        </p:nvSpPr>
        <p:spPr>
          <a:xfrm>
            <a:off x="761700" y="1330875"/>
            <a:ext cx="8001900" cy="2555100"/>
          </a:xfrm>
          <a:prstGeom prst="rect">
            <a:avLst/>
          </a:prstGeom>
          <a:noFill/>
          <a:ln w="9525" cap="flat" cmpd="sng">
            <a:solidFill>
              <a:schemeClr val="dk2"/>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
        <p:nvSpPr>
          <p:cNvPr id="92" name="Google Shape;9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Brief history of Cloud Computing</a:t>
            </a:r>
            <a:endParaRPr dirty="0"/>
          </a:p>
        </p:txBody>
      </p:sp>
      <p:sp>
        <p:nvSpPr>
          <p:cNvPr id="93" name="Google Shape;93;p19"/>
          <p:cNvSpPr txBox="1">
            <a:spLocks noGrp="1"/>
          </p:cNvSpPr>
          <p:nvPr>
            <p:ph type="body" idx="1"/>
          </p:nvPr>
        </p:nvSpPr>
        <p:spPr>
          <a:xfrm>
            <a:off x="311700" y="1152475"/>
            <a:ext cx="8520600" cy="3810300"/>
          </a:xfrm>
          <a:prstGeom prst="rect">
            <a:avLst/>
          </a:prstGeom>
        </p:spPr>
        <p:txBody>
          <a:bodyPr spcFirstLastPara="1" wrap="square" lIns="91425" tIns="91425" rIns="91425" bIns="91425" anchor="t" anchorCtr="0">
            <a:noAutofit/>
          </a:bodyPr>
          <a:lstStyle/>
          <a:p>
            <a:pPr marL="457200" lvl="0" indent="0" algn="l" rtl="0">
              <a:spcBef>
                <a:spcPts val="0"/>
              </a:spcBef>
              <a:spcAft>
                <a:spcPts val="0"/>
              </a:spcAft>
              <a:buNone/>
            </a:pPr>
            <a:endParaRPr sz="1200" i="1" dirty="0"/>
          </a:p>
          <a:p>
            <a:pPr marL="457200" lvl="0" indent="0" algn="l" rtl="0">
              <a:spcBef>
                <a:spcPts val="1200"/>
              </a:spcBef>
              <a:spcAft>
                <a:spcPts val="0"/>
              </a:spcAft>
              <a:buNone/>
            </a:pPr>
            <a:r>
              <a:rPr lang="en" sz="1200" i="1" dirty="0"/>
              <a:t>AWS: Officially launched in 2006, but its origins can be traced back to the early 2000s when </a:t>
            </a:r>
            <a:r>
              <a:rPr lang="en" sz="1200" i="1" dirty="0" err="1"/>
              <a:t>Amazon.com</a:t>
            </a:r>
            <a:r>
              <a:rPr lang="en" sz="1200" i="1" dirty="0"/>
              <a:t> faced significant challenges due to its rapidly growing infrastructure needs.</a:t>
            </a:r>
            <a:endParaRPr sz="1200" i="1" dirty="0"/>
          </a:p>
          <a:p>
            <a:pPr marL="457200" lvl="0" indent="0" algn="l" rtl="0">
              <a:spcBef>
                <a:spcPts val="1200"/>
              </a:spcBef>
              <a:spcAft>
                <a:spcPts val="0"/>
              </a:spcAft>
              <a:buNone/>
            </a:pPr>
            <a:r>
              <a:rPr lang="en" sz="1200" i="1" dirty="0"/>
              <a:t>In the late 1990s and early 2000s, </a:t>
            </a:r>
            <a:r>
              <a:rPr lang="en" sz="1200" i="1" dirty="0" err="1"/>
              <a:t>Amazon.com</a:t>
            </a:r>
            <a:r>
              <a:rPr lang="en" sz="1200" i="1" dirty="0"/>
              <a:t> experienced exponential growth as an online retailer. To support its operations, Amazon had built a </a:t>
            </a:r>
            <a:r>
              <a:rPr lang="en" sz="1200" b="1" i="1" dirty="0">
                <a:solidFill>
                  <a:srgbClr val="4A86E8"/>
                </a:solidFill>
              </a:rPr>
              <a:t>robust</a:t>
            </a:r>
            <a:r>
              <a:rPr lang="en" sz="1200" b="1" i="1" dirty="0"/>
              <a:t> </a:t>
            </a:r>
            <a:r>
              <a:rPr lang="en" sz="1200" i="1" dirty="0"/>
              <a:t>and </a:t>
            </a:r>
            <a:r>
              <a:rPr lang="en" sz="1200" b="1" i="1" dirty="0">
                <a:solidFill>
                  <a:srgbClr val="4A86E8"/>
                </a:solidFill>
              </a:rPr>
              <a:t>highly scalable</a:t>
            </a:r>
            <a:r>
              <a:rPr lang="en" sz="1200" i="1" dirty="0"/>
              <a:t> infrastructure consisting</a:t>
            </a:r>
            <a:r>
              <a:rPr lang="en" sz="1200" b="1" i="1" dirty="0"/>
              <a:t> </a:t>
            </a:r>
            <a:r>
              <a:rPr lang="en" sz="1200" i="1" dirty="0"/>
              <a:t>of </a:t>
            </a:r>
            <a:r>
              <a:rPr lang="en" sz="1200" b="1" i="1" dirty="0">
                <a:solidFill>
                  <a:srgbClr val="4A86E8"/>
                </a:solidFill>
              </a:rPr>
              <a:t>numerous servers, storage systems,</a:t>
            </a:r>
            <a:r>
              <a:rPr lang="en" sz="1200" b="1" i="1" dirty="0"/>
              <a:t> </a:t>
            </a:r>
            <a:r>
              <a:rPr lang="en" sz="1200" i="1" dirty="0"/>
              <a:t>and </a:t>
            </a:r>
            <a:r>
              <a:rPr lang="en" sz="1200" b="1" i="1" dirty="0">
                <a:solidFill>
                  <a:schemeClr val="accent1"/>
                </a:solidFill>
              </a:rPr>
              <a:t>networking equipment</a:t>
            </a:r>
            <a:r>
              <a:rPr lang="en" sz="1200" i="1" dirty="0"/>
              <a:t>. </a:t>
            </a:r>
            <a:endParaRPr sz="1200" i="1" dirty="0"/>
          </a:p>
          <a:p>
            <a:pPr marL="457200" lvl="0" indent="0" algn="l" rtl="0">
              <a:spcBef>
                <a:spcPts val="1200"/>
              </a:spcBef>
              <a:spcAft>
                <a:spcPts val="0"/>
              </a:spcAft>
              <a:buNone/>
            </a:pPr>
            <a:r>
              <a:rPr lang="en" sz="1200" i="1" dirty="0"/>
              <a:t>However, the company realizes that it had excess computing capacity that remained idle during non-peak times and recognizing the potential value of this spare capacity, Amazon's internal teams started exploring ways to leverage it and generate additional revenue. </a:t>
            </a:r>
            <a:endParaRPr sz="1200" i="1" dirty="0"/>
          </a:p>
          <a:p>
            <a:pPr marL="457200" lvl="0" indent="0" algn="l" rtl="0">
              <a:spcBef>
                <a:spcPts val="1200"/>
              </a:spcBef>
              <a:spcAft>
                <a:spcPts val="0"/>
              </a:spcAft>
              <a:buNone/>
            </a:pPr>
            <a:endParaRPr sz="1200" b="1" dirty="0"/>
          </a:p>
          <a:p>
            <a:pPr marL="457200" lvl="0" indent="0" algn="l" rtl="0">
              <a:spcBef>
                <a:spcPts val="1200"/>
              </a:spcBef>
              <a:spcAft>
                <a:spcPts val="1200"/>
              </a:spcAft>
              <a:buNone/>
            </a:pPr>
            <a:r>
              <a:rPr lang="en" sz="1200" b="1" dirty="0"/>
              <a:t>Amazon aimed to transform its surplus computing power into a service that could be offered to external customers, allowing them to access scalable and cost-effective computing resources over the internet</a:t>
            </a:r>
            <a:endParaRPr sz="1200" b="1" dirty="0"/>
          </a:p>
        </p:txBody>
      </p:sp>
      <p:pic>
        <p:nvPicPr>
          <p:cNvPr id="2052" name="Picture 4">
            <a:extLst>
              <a:ext uri="{FF2B5EF4-FFF2-40B4-BE49-F238E27FC236}">
                <a16:creationId xmlns:a16="http://schemas.microsoft.com/office/drawing/2014/main" id="{56F3539F-6177-7118-F41A-482AC028F1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2548" y="695275"/>
            <a:ext cx="711200" cy="457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9ADFD433-965A-E2C5-391B-6505D78024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91417" y="441275"/>
            <a:ext cx="711200" cy="7112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What is Cloud Computing?</a:t>
            </a:r>
            <a:endParaRPr dirty="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45453" indent="-285750">
              <a:buSzPct val="100000"/>
            </a:pPr>
            <a:r>
              <a:rPr lang="en" sz="1600" b="1" dirty="0">
                <a:solidFill>
                  <a:srgbClr val="00B0F0"/>
                </a:solidFill>
              </a:rPr>
              <a:t>Compute</a:t>
            </a:r>
            <a:r>
              <a:rPr lang="en" sz="1400" dirty="0"/>
              <a:t> po</a:t>
            </a:r>
            <a:r>
              <a:rPr lang="en-US" sz="1400" dirty="0"/>
              <a:t>we</a:t>
            </a:r>
            <a:r>
              <a:rPr lang="en" sz="1400" dirty="0" err="1"/>
              <a:t>rs</a:t>
            </a:r>
            <a:r>
              <a:rPr lang="en" sz="1400" dirty="0"/>
              <a:t> the processing and execution of tasks</a:t>
            </a:r>
            <a:endParaRPr sz="1400" dirty="0"/>
          </a:p>
          <a:p>
            <a:pPr indent="-297497">
              <a:buSzPct val="100000"/>
            </a:pPr>
            <a:r>
              <a:rPr lang="en" sz="1600" b="1" dirty="0">
                <a:solidFill>
                  <a:srgbClr val="00B0F0"/>
                </a:solidFill>
              </a:rPr>
              <a:t>Networking</a:t>
            </a:r>
            <a:r>
              <a:rPr lang="en" sz="1400" dirty="0"/>
              <a:t> facilitates the communication and transfer of data between devices</a:t>
            </a:r>
            <a:endParaRPr sz="1400" dirty="0"/>
          </a:p>
          <a:p>
            <a:pPr indent="-297497">
              <a:buSzPct val="100000"/>
            </a:pPr>
            <a:r>
              <a:rPr lang="en" sz="1600" b="1" dirty="0">
                <a:solidFill>
                  <a:srgbClr val="00B0F0"/>
                </a:solidFill>
              </a:rPr>
              <a:t>Storage</a:t>
            </a:r>
            <a:r>
              <a:rPr lang="en" sz="1400" dirty="0"/>
              <a:t> enables the retention and retrieval of data at various stages</a:t>
            </a:r>
            <a:endParaRPr sz="1400" dirty="0"/>
          </a:p>
          <a:p>
            <a:pPr marL="0" lvl="0" indent="0" algn="l" rtl="0">
              <a:spcBef>
                <a:spcPts val="1200"/>
              </a:spcBef>
              <a:spcAft>
                <a:spcPts val="0"/>
              </a:spcAft>
              <a:buNone/>
            </a:pPr>
            <a:endParaRPr lang="en" sz="1400" b="1" dirty="0"/>
          </a:p>
          <a:p>
            <a:pPr marL="0" lvl="0" indent="0" algn="l" rtl="0">
              <a:spcBef>
                <a:spcPts val="1200"/>
              </a:spcBef>
              <a:spcAft>
                <a:spcPts val="0"/>
              </a:spcAft>
              <a:buNone/>
            </a:pPr>
            <a:r>
              <a:rPr lang="en" sz="1400" i="1" dirty="0"/>
              <a:t>The on-demand delivery of computer system resources, </a:t>
            </a:r>
            <a:r>
              <a:rPr lang="en" sz="1400" i="1" dirty="0" err="1"/>
              <a:t>wi</a:t>
            </a:r>
            <a:r>
              <a:rPr lang="en-US" sz="1400" i="1" dirty="0" err="1"/>
              <a:t>th</a:t>
            </a:r>
            <a:r>
              <a:rPr lang="en" sz="1400" i="1" dirty="0"/>
              <a:t>out direct, active management over the internet. Typically in a pay-as-you-go pricing model.</a:t>
            </a:r>
          </a:p>
          <a:p>
            <a:pPr marL="0" lvl="0" indent="0" algn="l" rtl="0">
              <a:spcBef>
                <a:spcPts val="1200"/>
              </a:spcBef>
              <a:spcAft>
                <a:spcPts val="0"/>
              </a:spcAft>
              <a:buNone/>
            </a:pPr>
            <a:endParaRPr lang="en" sz="1400" b="1" dirty="0"/>
          </a:p>
          <a:p>
            <a:pPr marL="0" lvl="0" indent="0" algn="l" rtl="0">
              <a:spcBef>
                <a:spcPts val="1200"/>
              </a:spcBef>
              <a:spcAft>
                <a:spcPts val="0"/>
              </a:spcAft>
              <a:buNone/>
            </a:pPr>
            <a:r>
              <a:rPr lang="en" sz="1400" i="1" dirty="0"/>
              <a:t>Using someone else’s </a:t>
            </a:r>
            <a:r>
              <a:rPr lang="en-US" sz="1400" i="1" dirty="0"/>
              <a:t>computing resources over the internet!</a:t>
            </a:r>
            <a:endParaRPr sz="1400" i="1" dirty="0"/>
          </a:p>
        </p:txBody>
      </p:sp>
      <p:pic>
        <p:nvPicPr>
          <p:cNvPr id="3076" name="Picture 4" descr="Compute Data Center Solutions">
            <a:extLst>
              <a:ext uri="{FF2B5EF4-FFF2-40B4-BE49-F238E27FC236}">
                <a16:creationId xmlns:a16="http://schemas.microsoft.com/office/drawing/2014/main" id="{EEA8EBEF-CC8E-19B3-A61D-8D1B13ED48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570" y="3101765"/>
            <a:ext cx="3171729" cy="178210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Cloud Computing and </a:t>
            </a:r>
            <a:r>
              <a:rPr lang="en" dirty="0" err="1"/>
              <a:t>CapEx</a:t>
            </a:r>
            <a:r>
              <a:rPr lang="en" dirty="0"/>
              <a:t> vs. </a:t>
            </a:r>
            <a:r>
              <a:rPr lang="en" dirty="0" err="1"/>
              <a:t>OpEx</a:t>
            </a:r>
            <a:endParaRPr dirty="0"/>
          </a:p>
        </p:txBody>
      </p:sp>
      <p:sp>
        <p:nvSpPr>
          <p:cNvPr id="99" name="Google Shape;99;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159703" indent="0">
              <a:buSzPct val="100000"/>
              <a:buNone/>
            </a:pPr>
            <a:r>
              <a:rPr lang="en" sz="1600" b="1" dirty="0">
                <a:solidFill>
                  <a:srgbClr val="00B0F0"/>
                </a:solidFill>
              </a:rPr>
              <a:t>Capital Expenditure (</a:t>
            </a:r>
            <a:r>
              <a:rPr lang="en" sz="1600" b="1" dirty="0" err="1">
                <a:solidFill>
                  <a:srgbClr val="00B0F0"/>
                </a:solidFill>
              </a:rPr>
              <a:t>CapEx</a:t>
            </a:r>
            <a:r>
              <a:rPr lang="en" sz="1600" b="1" dirty="0">
                <a:solidFill>
                  <a:srgbClr val="00B0F0"/>
                </a:solidFill>
              </a:rPr>
              <a:t>)</a:t>
            </a:r>
          </a:p>
          <a:p>
            <a:pPr marL="445453" indent="-285750">
              <a:buSzPct val="100000"/>
            </a:pPr>
            <a:r>
              <a:rPr lang="en" sz="1400" dirty="0"/>
              <a:t>Up-front payment on physical resources</a:t>
            </a:r>
          </a:p>
          <a:p>
            <a:pPr marL="445453" indent="-285750">
              <a:buSzPct val="100000"/>
            </a:pPr>
            <a:r>
              <a:rPr lang="en" sz="1400" dirty="0"/>
              <a:t>Resources are owned</a:t>
            </a:r>
          </a:p>
          <a:p>
            <a:pPr marL="445453" indent="-285750">
              <a:buSzPct val="100000"/>
            </a:pPr>
            <a:r>
              <a:rPr lang="en" sz="1400" dirty="0"/>
              <a:t>Value of resources depreciate over time</a:t>
            </a:r>
          </a:p>
          <a:p>
            <a:pPr marL="445453" indent="-285750">
              <a:buSzPct val="100000"/>
            </a:pPr>
            <a:r>
              <a:rPr lang="en" sz="1400" dirty="0"/>
              <a:t>Ongoing costs hidden</a:t>
            </a:r>
            <a:endParaRPr sz="1400" dirty="0"/>
          </a:p>
          <a:p>
            <a:pPr marL="159703" indent="0">
              <a:buSzPct val="100000"/>
              <a:buNone/>
            </a:pPr>
            <a:endParaRPr lang="en" sz="1400" b="1" dirty="0">
              <a:solidFill>
                <a:srgbClr val="0070C0"/>
              </a:solidFill>
            </a:endParaRPr>
          </a:p>
          <a:p>
            <a:pPr marL="159703" indent="0">
              <a:buSzPct val="100000"/>
              <a:buNone/>
            </a:pPr>
            <a:r>
              <a:rPr lang="en" sz="1600" b="1" dirty="0">
                <a:solidFill>
                  <a:srgbClr val="00B0F0"/>
                </a:solidFill>
              </a:rPr>
              <a:t>Operational Expenditure (</a:t>
            </a:r>
            <a:r>
              <a:rPr lang="en" sz="1600" b="1" dirty="0" err="1">
                <a:solidFill>
                  <a:srgbClr val="00B0F0"/>
                </a:solidFill>
              </a:rPr>
              <a:t>OpEx</a:t>
            </a:r>
            <a:r>
              <a:rPr lang="en" sz="1600" b="1" dirty="0">
                <a:solidFill>
                  <a:srgbClr val="00B0F0"/>
                </a:solidFill>
              </a:rPr>
              <a:t>)</a:t>
            </a:r>
            <a:endParaRPr sz="1600" b="1" dirty="0">
              <a:solidFill>
                <a:srgbClr val="00B0F0"/>
              </a:solidFill>
            </a:endParaRPr>
          </a:p>
          <a:p>
            <a:pPr indent="-297497">
              <a:buSzPct val="100000"/>
            </a:pPr>
            <a:r>
              <a:rPr lang="en" sz="1400" dirty="0"/>
              <a:t>Spend on products and services as needed, or pay-as-you-go</a:t>
            </a:r>
          </a:p>
          <a:p>
            <a:pPr indent="-297497">
              <a:buSzPct val="100000"/>
            </a:pPr>
            <a:r>
              <a:rPr lang="en" sz="1400" dirty="0"/>
              <a:t>No resource ownership</a:t>
            </a:r>
          </a:p>
          <a:p>
            <a:pPr indent="-297497">
              <a:buSzPct val="100000"/>
            </a:pPr>
            <a:r>
              <a:rPr lang="en" sz="1400" dirty="0"/>
              <a:t>Billed immediately</a:t>
            </a:r>
          </a:p>
          <a:p>
            <a:pPr indent="-297497">
              <a:buSzPct val="100000"/>
            </a:pPr>
            <a:r>
              <a:rPr lang="en" sz="1400" dirty="0"/>
              <a:t>Transparent costs</a:t>
            </a:r>
            <a:endParaRPr sz="1400" dirty="0"/>
          </a:p>
        </p:txBody>
      </p:sp>
      <p:pic>
        <p:nvPicPr>
          <p:cNvPr id="4098" name="Picture 2" descr="CapEx vs OpEx: What's the difference?">
            <a:extLst>
              <a:ext uri="{FF2B5EF4-FFF2-40B4-BE49-F238E27FC236}">
                <a16:creationId xmlns:a16="http://schemas.microsoft.com/office/drawing/2014/main" id="{389B0E0D-88A4-75C5-AC5A-EAA7F7F087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8763" y="1152475"/>
            <a:ext cx="3263537" cy="18275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238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9">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Cloud Models</a:t>
            </a:r>
            <a:endParaRPr/>
          </a:p>
        </p:txBody>
      </p:sp>
      <p:sp>
        <p:nvSpPr>
          <p:cNvPr id="123" name="Google Shape;123;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457200" lvl="0" indent="-330200" algn="l" rtl="0">
              <a:spcBef>
                <a:spcPts val="0"/>
              </a:spcBef>
              <a:spcAft>
                <a:spcPts val="0"/>
              </a:spcAft>
              <a:buSzPts val="1600"/>
              <a:buChar char="●"/>
            </a:pPr>
            <a:r>
              <a:rPr lang="en" sz="1600" b="1" dirty="0">
                <a:solidFill>
                  <a:srgbClr val="00B0F0"/>
                </a:solidFill>
              </a:rPr>
              <a:t>Public Cloud</a:t>
            </a:r>
          </a:p>
          <a:p>
            <a:pPr lvl="1" indent="-330200">
              <a:buSzPts val="1600"/>
              <a:buChar char="●"/>
            </a:pPr>
            <a:r>
              <a:rPr lang="en-US" sz="1200" dirty="0"/>
              <a:t>Underlying resources managed and operated by third-party provider</a:t>
            </a:r>
          </a:p>
          <a:p>
            <a:pPr lvl="1" indent="-330200">
              <a:buSzPts val="1600"/>
              <a:buChar char="●"/>
            </a:pPr>
            <a:r>
              <a:rPr lang="en-US" sz="1200" dirty="0"/>
              <a:t>No ownership or operational overhead for computing resources</a:t>
            </a:r>
          </a:p>
          <a:p>
            <a:pPr lvl="1" indent="-330200">
              <a:buSzPts val="1600"/>
              <a:buChar char="●"/>
            </a:pPr>
            <a:r>
              <a:rPr lang="en-US" sz="1200" dirty="0"/>
              <a:t>Computing resources delivered on-demand</a:t>
            </a:r>
          </a:p>
          <a:p>
            <a:pPr lvl="1" indent="-330200">
              <a:buSzPts val="1600"/>
              <a:buChar char="●"/>
            </a:pPr>
            <a:r>
              <a:rPr lang="en-US" sz="1200" dirty="0"/>
              <a:t>Usage-based pricing model</a:t>
            </a:r>
            <a:endParaRPr sz="1200" dirty="0"/>
          </a:p>
          <a:p>
            <a:pPr marL="457200" lvl="0" indent="-330200" algn="l" rtl="0">
              <a:spcBef>
                <a:spcPts val="0"/>
              </a:spcBef>
              <a:spcAft>
                <a:spcPts val="0"/>
              </a:spcAft>
              <a:buSzPts val="1600"/>
              <a:buChar char="●"/>
            </a:pPr>
            <a:r>
              <a:rPr lang="en" sz="1600" b="1" dirty="0">
                <a:solidFill>
                  <a:srgbClr val="00B0F0"/>
                </a:solidFill>
              </a:rPr>
              <a:t>Private Cloud</a:t>
            </a:r>
          </a:p>
          <a:p>
            <a:pPr lvl="1" indent="-330200">
              <a:buSzPts val="1600"/>
              <a:buChar char="●"/>
            </a:pPr>
            <a:r>
              <a:rPr lang="en-US" sz="1200" dirty="0"/>
              <a:t>Resources dedicated to single organization</a:t>
            </a:r>
          </a:p>
          <a:p>
            <a:pPr lvl="1" indent="-330200">
              <a:buSzPts val="1600"/>
              <a:buChar char="●"/>
            </a:pPr>
            <a:r>
              <a:rPr lang="en-US" sz="1200" dirty="0"/>
              <a:t>Typically service delivery over private network</a:t>
            </a:r>
          </a:p>
          <a:p>
            <a:pPr lvl="1" indent="-330200">
              <a:buSzPts val="1600"/>
              <a:buChar char="●"/>
            </a:pPr>
            <a:r>
              <a:rPr lang="en-US" sz="1200" dirty="0"/>
              <a:t>Organization controls computing resources</a:t>
            </a:r>
          </a:p>
          <a:p>
            <a:pPr lvl="1" indent="-330200">
              <a:buSzPts val="1600"/>
              <a:buChar char="●"/>
            </a:pPr>
            <a:r>
              <a:rPr lang="en-US" sz="1200" dirty="0"/>
              <a:t>Tighter control, and higher maintenance</a:t>
            </a:r>
            <a:endParaRPr sz="1200" dirty="0"/>
          </a:p>
          <a:p>
            <a:pPr indent="-330200">
              <a:buSzPts val="1600"/>
            </a:pPr>
            <a:r>
              <a:rPr lang="en" sz="1600" b="1" dirty="0">
                <a:solidFill>
                  <a:srgbClr val="00B0F0"/>
                </a:solidFill>
              </a:rPr>
              <a:t>Hybrid Cloud</a:t>
            </a:r>
            <a:endParaRPr lang="en" sz="1200" b="1" dirty="0">
              <a:solidFill>
                <a:srgbClr val="00B0F0"/>
              </a:solidFill>
            </a:endParaRPr>
          </a:p>
          <a:p>
            <a:pPr lvl="1" indent="-330200">
              <a:buSzPts val="1600"/>
              <a:buChar char="●"/>
            </a:pPr>
            <a:r>
              <a:rPr lang="en-US" sz="1200" dirty="0"/>
              <a:t>Integration of public and private cloud</a:t>
            </a:r>
          </a:p>
          <a:p>
            <a:pPr lvl="1" indent="-330200">
              <a:buSzPts val="1600"/>
              <a:buChar char="●"/>
            </a:pPr>
            <a:r>
              <a:rPr lang="en-US" sz="1200" dirty="0"/>
              <a:t>Use existing investments in data centers</a:t>
            </a:r>
          </a:p>
          <a:p>
            <a:pPr lvl="1" indent="-330200">
              <a:buSzPts val="1600"/>
              <a:buChar char="●"/>
            </a:pPr>
            <a:r>
              <a:rPr lang="en-US" sz="1200" dirty="0"/>
              <a:t>Higher control on resources and data</a:t>
            </a:r>
          </a:p>
          <a:p>
            <a:pPr lvl="1" indent="-330200">
              <a:buSzPts val="1600"/>
              <a:buChar char="●"/>
            </a:pPr>
            <a:r>
              <a:rPr lang="en-US" sz="1200" dirty="0"/>
              <a:t>More flexibility in deployment options</a:t>
            </a:r>
          </a:p>
          <a:p>
            <a:pPr indent="-330200">
              <a:buSzPts val="1600"/>
            </a:pPr>
            <a:endParaRPr lang="en" sz="1600" b="1" dirty="0">
              <a:solidFill>
                <a:srgbClr val="00B0F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3">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23">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23">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23">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9"/>
          <p:cNvSpPr txBox="1">
            <a:spLocks noGrp="1"/>
          </p:cNvSpPr>
          <p:nvPr>
            <p:ph type="title"/>
          </p:nvPr>
        </p:nvSpPr>
        <p:spPr>
          <a:xfrm>
            <a:off x="311700" y="445025"/>
            <a:ext cx="8520600" cy="572700"/>
          </a:xfrm>
        </p:spPr>
        <p:txBody>
          <a:bodyPr spcFirstLastPara="1" wrap="square" lIns="91425" tIns="91425" rIns="91425" bIns="91425" anchor="t" anchorCtr="0">
            <a:normAutofit/>
          </a:bodyPr>
          <a:lstStyle/>
          <a:p>
            <a:pPr marL="0" lvl="0" indent="0" rtl="0">
              <a:lnSpc>
                <a:spcPct val="90000"/>
              </a:lnSpc>
              <a:spcBef>
                <a:spcPts val="0"/>
              </a:spcBef>
              <a:spcAft>
                <a:spcPts val="0"/>
              </a:spcAft>
              <a:buNone/>
            </a:pPr>
            <a:r>
              <a:rPr lang="en" dirty="0"/>
              <a:t>Benefits of Cloud Computing</a:t>
            </a:r>
            <a:endParaRPr lang="en-US" dirty="0"/>
          </a:p>
        </p:txBody>
      </p:sp>
      <p:sp>
        <p:nvSpPr>
          <p:cNvPr id="2" name="Rectangle 1">
            <a:extLst>
              <a:ext uri="{FF2B5EF4-FFF2-40B4-BE49-F238E27FC236}">
                <a16:creationId xmlns:a16="http://schemas.microsoft.com/office/drawing/2014/main" id="{6161A3DF-20C5-6E10-E411-0DE6D856A2D2}"/>
              </a:ext>
            </a:extLst>
          </p:cNvPr>
          <p:cNvSpPr/>
          <p:nvPr/>
        </p:nvSpPr>
        <p:spPr>
          <a:xfrm>
            <a:off x="4572000" y="1337893"/>
            <a:ext cx="3869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Fault Tolerance</a:t>
            </a:r>
          </a:p>
        </p:txBody>
      </p:sp>
      <p:sp>
        <p:nvSpPr>
          <p:cNvPr id="3" name="Rectangle 2">
            <a:extLst>
              <a:ext uri="{FF2B5EF4-FFF2-40B4-BE49-F238E27FC236}">
                <a16:creationId xmlns:a16="http://schemas.microsoft.com/office/drawing/2014/main" id="{BD89E34F-53C8-42D0-1476-9C926A7B8585}"/>
              </a:ext>
            </a:extLst>
          </p:cNvPr>
          <p:cNvSpPr/>
          <p:nvPr/>
        </p:nvSpPr>
        <p:spPr>
          <a:xfrm>
            <a:off x="4572001" y="2041252"/>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Global Reach</a:t>
            </a:r>
          </a:p>
        </p:txBody>
      </p:sp>
      <p:sp>
        <p:nvSpPr>
          <p:cNvPr id="4" name="Rectangle 3">
            <a:extLst>
              <a:ext uri="{FF2B5EF4-FFF2-40B4-BE49-F238E27FC236}">
                <a16:creationId xmlns:a16="http://schemas.microsoft.com/office/drawing/2014/main" id="{324E05A1-400C-AED2-6F50-28555C6FFF00}"/>
              </a:ext>
            </a:extLst>
          </p:cNvPr>
          <p:cNvSpPr/>
          <p:nvPr/>
        </p:nvSpPr>
        <p:spPr>
          <a:xfrm>
            <a:off x="482600" y="1341742"/>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High availability</a:t>
            </a:r>
          </a:p>
        </p:txBody>
      </p:sp>
      <p:sp>
        <p:nvSpPr>
          <p:cNvPr id="5" name="Rectangle 4">
            <a:extLst>
              <a:ext uri="{FF2B5EF4-FFF2-40B4-BE49-F238E27FC236}">
                <a16:creationId xmlns:a16="http://schemas.microsoft.com/office/drawing/2014/main" id="{9D2C9BDA-20E2-A448-362B-538032137828}"/>
              </a:ext>
            </a:extLst>
          </p:cNvPr>
          <p:cNvSpPr/>
          <p:nvPr/>
        </p:nvSpPr>
        <p:spPr>
          <a:xfrm>
            <a:off x="482599" y="2041252"/>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Disaster Recovery</a:t>
            </a:r>
          </a:p>
        </p:txBody>
      </p:sp>
      <p:sp>
        <p:nvSpPr>
          <p:cNvPr id="6" name="Rectangle 5">
            <a:extLst>
              <a:ext uri="{FF2B5EF4-FFF2-40B4-BE49-F238E27FC236}">
                <a16:creationId xmlns:a16="http://schemas.microsoft.com/office/drawing/2014/main" id="{B4863CFE-0DB9-548D-5FFD-CFF2798165D0}"/>
              </a:ext>
            </a:extLst>
          </p:cNvPr>
          <p:cNvSpPr/>
          <p:nvPr/>
        </p:nvSpPr>
        <p:spPr>
          <a:xfrm>
            <a:off x="482599" y="2695967"/>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Scalability</a:t>
            </a:r>
          </a:p>
        </p:txBody>
      </p:sp>
      <p:sp>
        <p:nvSpPr>
          <p:cNvPr id="7" name="Rectangle 6">
            <a:extLst>
              <a:ext uri="{FF2B5EF4-FFF2-40B4-BE49-F238E27FC236}">
                <a16:creationId xmlns:a16="http://schemas.microsoft.com/office/drawing/2014/main" id="{454CDBF1-9B48-8ABF-0E0D-3A853C202FBE}"/>
              </a:ext>
            </a:extLst>
          </p:cNvPr>
          <p:cNvSpPr/>
          <p:nvPr/>
        </p:nvSpPr>
        <p:spPr>
          <a:xfrm>
            <a:off x="4572000" y="2693348"/>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Elasticity</a:t>
            </a:r>
          </a:p>
        </p:txBody>
      </p:sp>
      <p:sp>
        <p:nvSpPr>
          <p:cNvPr id="8" name="Rectangle 7">
            <a:extLst>
              <a:ext uri="{FF2B5EF4-FFF2-40B4-BE49-F238E27FC236}">
                <a16:creationId xmlns:a16="http://schemas.microsoft.com/office/drawing/2014/main" id="{AA30E2E9-BFEB-D736-6EC1-1A7E797DD8E0}"/>
              </a:ext>
            </a:extLst>
          </p:cNvPr>
          <p:cNvSpPr/>
          <p:nvPr/>
        </p:nvSpPr>
        <p:spPr>
          <a:xfrm>
            <a:off x="4571999" y="3333250"/>
            <a:ext cx="3869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Low Latency</a:t>
            </a:r>
          </a:p>
        </p:txBody>
      </p:sp>
      <p:sp>
        <p:nvSpPr>
          <p:cNvPr id="9" name="Rectangle 8">
            <a:extLst>
              <a:ext uri="{FF2B5EF4-FFF2-40B4-BE49-F238E27FC236}">
                <a16:creationId xmlns:a16="http://schemas.microsoft.com/office/drawing/2014/main" id="{438F1F72-733F-2F8B-27F5-600BCAC5B6D7}"/>
              </a:ext>
            </a:extLst>
          </p:cNvPr>
          <p:cNvSpPr/>
          <p:nvPr/>
        </p:nvSpPr>
        <p:spPr>
          <a:xfrm>
            <a:off x="482599" y="3333250"/>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Security</a:t>
            </a:r>
          </a:p>
        </p:txBody>
      </p:sp>
      <p:sp>
        <p:nvSpPr>
          <p:cNvPr id="10" name="Rectangle 9">
            <a:extLst>
              <a:ext uri="{FF2B5EF4-FFF2-40B4-BE49-F238E27FC236}">
                <a16:creationId xmlns:a16="http://schemas.microsoft.com/office/drawing/2014/main" id="{AB8A7CB4-BD22-9A55-A5E1-3EAA31788FCA}"/>
              </a:ext>
            </a:extLst>
          </p:cNvPr>
          <p:cNvSpPr/>
          <p:nvPr/>
        </p:nvSpPr>
        <p:spPr>
          <a:xfrm>
            <a:off x="482599" y="4019551"/>
            <a:ext cx="3615267"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Agility</a:t>
            </a:r>
          </a:p>
        </p:txBody>
      </p:sp>
      <p:sp>
        <p:nvSpPr>
          <p:cNvPr id="11" name="Rectangle 10">
            <a:extLst>
              <a:ext uri="{FF2B5EF4-FFF2-40B4-BE49-F238E27FC236}">
                <a16:creationId xmlns:a16="http://schemas.microsoft.com/office/drawing/2014/main" id="{079AEDA5-00B3-4887-6841-3A93071C3734}"/>
              </a:ext>
            </a:extLst>
          </p:cNvPr>
          <p:cNvSpPr/>
          <p:nvPr/>
        </p:nvSpPr>
        <p:spPr>
          <a:xfrm>
            <a:off x="4572000" y="4022776"/>
            <a:ext cx="3869266" cy="3386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Predictive Pricing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Cloud computing service models</a:t>
            </a:r>
            <a:endParaRPr dirty="0"/>
          </a:p>
        </p:txBody>
      </p:sp>
      <p:sp>
        <p:nvSpPr>
          <p:cNvPr id="3" name="Rectangle 2">
            <a:extLst>
              <a:ext uri="{FF2B5EF4-FFF2-40B4-BE49-F238E27FC236}">
                <a16:creationId xmlns:a16="http://schemas.microsoft.com/office/drawing/2014/main" id="{144804BA-4119-20C1-1BFA-738F27855E74}"/>
              </a:ext>
            </a:extLst>
          </p:cNvPr>
          <p:cNvSpPr/>
          <p:nvPr/>
        </p:nvSpPr>
        <p:spPr>
          <a:xfrm>
            <a:off x="643467" y="1261532"/>
            <a:ext cx="2294466" cy="46566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IaaS</a:t>
            </a:r>
          </a:p>
          <a:p>
            <a:pPr algn="ctr"/>
            <a:r>
              <a:rPr lang="en-US" dirty="0"/>
              <a:t>Infrastructure as a Service</a:t>
            </a:r>
          </a:p>
        </p:txBody>
      </p:sp>
      <p:sp>
        <p:nvSpPr>
          <p:cNvPr id="4" name="Rectangle 3">
            <a:extLst>
              <a:ext uri="{FF2B5EF4-FFF2-40B4-BE49-F238E27FC236}">
                <a16:creationId xmlns:a16="http://schemas.microsoft.com/office/drawing/2014/main" id="{A29154DB-87AD-A218-923D-0563F279E6BD}"/>
              </a:ext>
            </a:extLst>
          </p:cNvPr>
          <p:cNvSpPr/>
          <p:nvPr/>
        </p:nvSpPr>
        <p:spPr>
          <a:xfrm>
            <a:off x="3166533" y="1261533"/>
            <a:ext cx="2480734" cy="465666"/>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PaaS</a:t>
            </a:r>
          </a:p>
          <a:p>
            <a:pPr algn="ctr"/>
            <a:r>
              <a:rPr lang="en-US" dirty="0"/>
              <a:t>Platform as a Service</a:t>
            </a:r>
          </a:p>
        </p:txBody>
      </p:sp>
      <p:sp>
        <p:nvSpPr>
          <p:cNvPr id="6" name="Rectangle 5">
            <a:extLst>
              <a:ext uri="{FF2B5EF4-FFF2-40B4-BE49-F238E27FC236}">
                <a16:creationId xmlns:a16="http://schemas.microsoft.com/office/drawing/2014/main" id="{FC4AF352-0328-86CC-BFCD-D88F8C507666}"/>
              </a:ext>
            </a:extLst>
          </p:cNvPr>
          <p:cNvSpPr/>
          <p:nvPr/>
        </p:nvSpPr>
        <p:spPr>
          <a:xfrm>
            <a:off x="5999416" y="1261532"/>
            <a:ext cx="2357184" cy="465666"/>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SaaS</a:t>
            </a:r>
          </a:p>
          <a:p>
            <a:pPr algn="ctr"/>
            <a:r>
              <a:rPr lang="en-US" dirty="0"/>
              <a:t>Software as a Service</a:t>
            </a:r>
          </a:p>
        </p:txBody>
      </p:sp>
      <p:sp>
        <p:nvSpPr>
          <p:cNvPr id="8" name="Rectangle 7">
            <a:extLst>
              <a:ext uri="{FF2B5EF4-FFF2-40B4-BE49-F238E27FC236}">
                <a16:creationId xmlns:a16="http://schemas.microsoft.com/office/drawing/2014/main" id="{EFD97501-98A8-95AB-CCED-86821E767C81}"/>
              </a:ext>
            </a:extLst>
          </p:cNvPr>
          <p:cNvSpPr/>
          <p:nvPr/>
        </p:nvSpPr>
        <p:spPr>
          <a:xfrm>
            <a:off x="643467" y="1740062"/>
            <a:ext cx="2294466" cy="2828813"/>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A model in which a third-party provider hosts servers, storage and other virtualized compute resources and makes them available to customers over the internet.</a:t>
            </a:r>
          </a:p>
          <a:p>
            <a:pPr algn="ctr"/>
            <a:endParaRPr lang="en-US" dirty="0"/>
          </a:p>
          <a:p>
            <a:pPr algn="ctr"/>
            <a:r>
              <a:rPr lang="en-US" sz="1200" dirty="0"/>
              <a:t>EXAMPLES</a:t>
            </a:r>
            <a:r>
              <a:rPr lang="en-US" dirty="0"/>
              <a:t>:</a:t>
            </a:r>
          </a:p>
          <a:p>
            <a:pPr algn="ctr"/>
            <a:r>
              <a:rPr lang="en-US" sz="1200" dirty="0"/>
              <a:t>AWS EC2, Microsoft Azure Blob Storage, Google Compute Engine</a:t>
            </a:r>
          </a:p>
        </p:txBody>
      </p:sp>
      <p:sp>
        <p:nvSpPr>
          <p:cNvPr id="9" name="Rectangle 8">
            <a:extLst>
              <a:ext uri="{FF2B5EF4-FFF2-40B4-BE49-F238E27FC236}">
                <a16:creationId xmlns:a16="http://schemas.microsoft.com/office/drawing/2014/main" id="{0687B060-1D13-E4F0-6E8E-4F679B54B1AC}"/>
              </a:ext>
            </a:extLst>
          </p:cNvPr>
          <p:cNvSpPr/>
          <p:nvPr/>
        </p:nvSpPr>
        <p:spPr>
          <a:xfrm>
            <a:off x="3166533" y="1727196"/>
            <a:ext cx="2480734" cy="2828813"/>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t>A model in which a third-party hosts application development platforms and tools on its own infrastructure and make them available to customers over the internet.</a:t>
            </a:r>
          </a:p>
          <a:p>
            <a:pPr algn="ctr"/>
            <a:endParaRPr lang="en-US" dirty="0"/>
          </a:p>
          <a:p>
            <a:pPr algn="ctr"/>
            <a:r>
              <a:rPr lang="en-US" sz="1200" dirty="0"/>
              <a:t>EXAMPLES:</a:t>
            </a:r>
          </a:p>
          <a:p>
            <a:pPr algn="ctr"/>
            <a:r>
              <a:rPr lang="en-US" sz="1200" dirty="0"/>
              <a:t>AWS Elastic Beanstalk, Google App Engine, Heroku</a:t>
            </a:r>
          </a:p>
        </p:txBody>
      </p:sp>
      <p:sp>
        <p:nvSpPr>
          <p:cNvPr id="10" name="Rectangle 9">
            <a:extLst>
              <a:ext uri="{FF2B5EF4-FFF2-40B4-BE49-F238E27FC236}">
                <a16:creationId xmlns:a16="http://schemas.microsoft.com/office/drawing/2014/main" id="{8F9B3215-7223-3064-397C-FBCE871E45A9}"/>
              </a:ext>
            </a:extLst>
          </p:cNvPr>
          <p:cNvSpPr/>
          <p:nvPr/>
        </p:nvSpPr>
        <p:spPr>
          <a:xfrm>
            <a:off x="5997691" y="1727195"/>
            <a:ext cx="2357184" cy="2828813"/>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A software distribution model in which a third-party provider hosts applications and makes them available to customers over the internet</a:t>
            </a:r>
          </a:p>
          <a:p>
            <a:pPr algn="ctr"/>
            <a:endParaRPr lang="en-US" dirty="0"/>
          </a:p>
          <a:p>
            <a:pPr algn="ctr"/>
            <a:r>
              <a:rPr lang="en-US" sz="1200" dirty="0"/>
              <a:t>EXAMPLES:</a:t>
            </a:r>
          </a:p>
          <a:p>
            <a:pPr algn="ctr"/>
            <a:r>
              <a:rPr lang="en-US" sz="1200" dirty="0"/>
              <a:t>Salesforce, </a:t>
            </a:r>
            <a:r>
              <a:rPr lang="en-US" sz="1200" dirty="0" err="1"/>
              <a:t>Netsuite</a:t>
            </a:r>
            <a:r>
              <a:rPr lang="en-US" sz="1200" dirty="0"/>
              <a:t>, Concur, Office365</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6" grpId="0" animBg="1"/>
      <p:bldP spid="8" grpId="0" animBg="1"/>
      <p:bldP spid="9" grpId="0" animBg="1"/>
      <p:bldP spid="10" grpId="0" animBg="1"/>
    </p:bld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970</TotalTime>
  <Words>1808</Words>
  <Application>Microsoft Macintosh PowerPoint</Application>
  <PresentationFormat>On-screen Show (16:9)</PresentationFormat>
  <Paragraphs>158</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AmazonEmber</vt:lpstr>
      <vt:lpstr>AmazonEmberBold</vt:lpstr>
      <vt:lpstr>Arial</vt:lpstr>
      <vt:lpstr>Söhne</vt:lpstr>
      <vt:lpstr>Simple Light</vt:lpstr>
      <vt:lpstr>Fundamentals of Cloud Computing</vt:lpstr>
      <vt:lpstr>Agenda</vt:lpstr>
      <vt:lpstr>Brief history of Cloud Computing</vt:lpstr>
      <vt:lpstr>Brief history of Cloud Computing</vt:lpstr>
      <vt:lpstr>What is Cloud Computing?</vt:lpstr>
      <vt:lpstr>Cloud Computing and CapEx vs. OpEx</vt:lpstr>
      <vt:lpstr>Cloud Models</vt:lpstr>
      <vt:lpstr>Benefits of Cloud Computing</vt:lpstr>
      <vt:lpstr>Cloud computing service models</vt:lpstr>
      <vt:lpstr>PowerPoint Presentation</vt:lpstr>
      <vt:lpstr>Types of Services</vt:lpstr>
      <vt:lpstr>PowerPoint Presentation</vt:lpstr>
      <vt:lpstr>Q&amp;A</vt:lpstr>
      <vt:lpstr>The cloud is actually physical….</vt:lpstr>
      <vt:lpstr>Shared Responsibility Model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Cloud Computing</dc:title>
  <cp:lastModifiedBy>Stuart Wong</cp:lastModifiedBy>
  <cp:revision>8</cp:revision>
  <dcterms:modified xsi:type="dcterms:W3CDTF">2023-11-18T15:12:01Z</dcterms:modified>
</cp:coreProperties>
</file>