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6" r:id="rId2"/>
    <p:sldId id="307" r:id="rId3"/>
    <p:sldId id="305" r:id="rId4"/>
    <p:sldId id="308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7851"/>
  </p:normalViewPr>
  <p:slideViewPr>
    <p:cSldViewPr snapToGrid="0">
      <p:cViewPr varScale="1">
        <p:scale>
          <a:sx n="101" d="100"/>
          <a:sy n="101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FFB85-8FED-4051-96CF-6C52B86B1B0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9E8A8C6-B718-436A-9636-B758C0EDAEE3}">
      <dgm:prSet/>
      <dgm:spPr/>
      <dgm:t>
        <a:bodyPr/>
        <a:lstStyle/>
        <a:p>
          <a:pPr>
            <a:defRPr b="1"/>
          </a:pPr>
          <a:r>
            <a:rPr lang="en-US"/>
            <a:t>Business</a:t>
          </a:r>
        </a:p>
      </dgm:t>
    </dgm:pt>
    <dgm:pt modelId="{3E741937-B416-43FC-BA68-C29968DAAC06}" type="parTrans" cxnId="{C0FE62CB-C91C-4707-9D2C-6626F98B8AF0}">
      <dgm:prSet/>
      <dgm:spPr/>
      <dgm:t>
        <a:bodyPr/>
        <a:lstStyle/>
        <a:p>
          <a:endParaRPr lang="en-US"/>
        </a:p>
      </dgm:t>
    </dgm:pt>
    <dgm:pt modelId="{9C667B6C-02A6-4DBF-B97E-9BD76187006D}" type="sibTrans" cxnId="{C0FE62CB-C91C-4707-9D2C-6626F98B8AF0}">
      <dgm:prSet/>
      <dgm:spPr/>
      <dgm:t>
        <a:bodyPr/>
        <a:lstStyle/>
        <a:p>
          <a:endParaRPr lang="en-US"/>
        </a:p>
      </dgm:t>
    </dgm:pt>
    <dgm:pt modelId="{5B6B15F5-1D5A-4A1D-804C-C723899FD21D}">
      <dgm:prSet/>
      <dgm:spPr/>
      <dgm:t>
        <a:bodyPr/>
        <a:lstStyle/>
        <a:p>
          <a:r>
            <a:rPr lang="en-US"/>
            <a:t>Agility</a:t>
          </a:r>
        </a:p>
      </dgm:t>
    </dgm:pt>
    <dgm:pt modelId="{DBE2A4CF-E485-484E-87C8-90E52D9160FD}" type="parTrans" cxnId="{EBC7B6F2-3A22-4D13-A363-EBD54DBC656D}">
      <dgm:prSet/>
      <dgm:spPr/>
      <dgm:t>
        <a:bodyPr/>
        <a:lstStyle/>
        <a:p>
          <a:endParaRPr lang="en-US"/>
        </a:p>
      </dgm:t>
    </dgm:pt>
    <dgm:pt modelId="{859FC7B8-EE7F-46B5-B06D-84B0911E9AE5}" type="sibTrans" cxnId="{EBC7B6F2-3A22-4D13-A363-EBD54DBC656D}">
      <dgm:prSet/>
      <dgm:spPr/>
      <dgm:t>
        <a:bodyPr/>
        <a:lstStyle/>
        <a:p>
          <a:endParaRPr lang="en-US"/>
        </a:p>
      </dgm:t>
    </dgm:pt>
    <dgm:pt modelId="{B1DF925E-78B2-4CB2-B780-7F7C06AEC894}">
      <dgm:prSet/>
      <dgm:spPr/>
      <dgm:t>
        <a:bodyPr/>
        <a:lstStyle/>
        <a:p>
          <a:r>
            <a:rPr lang="en-US"/>
            <a:t>Innovation speed</a:t>
          </a:r>
        </a:p>
      </dgm:t>
    </dgm:pt>
    <dgm:pt modelId="{8AB9F031-3189-4DCF-BCF7-714DC07455CE}" type="parTrans" cxnId="{9EF65300-8E98-4F41-B1DF-B807A2033A34}">
      <dgm:prSet/>
      <dgm:spPr/>
      <dgm:t>
        <a:bodyPr/>
        <a:lstStyle/>
        <a:p>
          <a:endParaRPr lang="en-US"/>
        </a:p>
      </dgm:t>
    </dgm:pt>
    <dgm:pt modelId="{E6F29515-450B-4090-BF2E-213CBD35093A}" type="sibTrans" cxnId="{9EF65300-8E98-4F41-B1DF-B807A2033A34}">
      <dgm:prSet/>
      <dgm:spPr/>
      <dgm:t>
        <a:bodyPr/>
        <a:lstStyle/>
        <a:p>
          <a:endParaRPr lang="en-US"/>
        </a:p>
      </dgm:t>
    </dgm:pt>
    <dgm:pt modelId="{4F3570FC-A7BD-48C6-AE2F-B921CB863EE3}">
      <dgm:prSet/>
      <dgm:spPr/>
      <dgm:t>
        <a:bodyPr/>
        <a:lstStyle/>
        <a:p>
          <a:r>
            <a:rPr lang="en-US"/>
            <a:t>Time to market</a:t>
          </a:r>
        </a:p>
      </dgm:t>
    </dgm:pt>
    <dgm:pt modelId="{BD330422-02AC-45BD-ADEB-CF080AB1418E}" type="parTrans" cxnId="{7979A482-2DEB-409A-BC76-CE62F1A3E38E}">
      <dgm:prSet/>
      <dgm:spPr/>
      <dgm:t>
        <a:bodyPr/>
        <a:lstStyle/>
        <a:p>
          <a:endParaRPr lang="en-US"/>
        </a:p>
      </dgm:t>
    </dgm:pt>
    <dgm:pt modelId="{37B06E93-B686-41D6-8E26-98A360259296}" type="sibTrans" cxnId="{7979A482-2DEB-409A-BC76-CE62F1A3E38E}">
      <dgm:prSet/>
      <dgm:spPr/>
      <dgm:t>
        <a:bodyPr/>
        <a:lstStyle/>
        <a:p>
          <a:endParaRPr lang="en-US"/>
        </a:p>
      </dgm:t>
    </dgm:pt>
    <dgm:pt modelId="{356ABC76-9A01-44EE-BCD2-AA249686D4AE}">
      <dgm:prSet/>
      <dgm:spPr/>
      <dgm:t>
        <a:bodyPr/>
        <a:lstStyle/>
        <a:p>
          <a:r>
            <a:rPr lang="en-US"/>
            <a:t>Cost savings (increase utilization)</a:t>
          </a:r>
        </a:p>
      </dgm:t>
    </dgm:pt>
    <dgm:pt modelId="{9FBDB90D-18A8-4177-A63C-DC8D20C77B74}" type="parTrans" cxnId="{A44CC54E-7FAD-4BEE-9DC9-F1252096908C}">
      <dgm:prSet/>
      <dgm:spPr/>
      <dgm:t>
        <a:bodyPr/>
        <a:lstStyle/>
        <a:p>
          <a:endParaRPr lang="en-US"/>
        </a:p>
      </dgm:t>
    </dgm:pt>
    <dgm:pt modelId="{9AD1B474-AA71-4FAA-BAB8-4D6760E71218}" type="sibTrans" cxnId="{A44CC54E-7FAD-4BEE-9DC9-F1252096908C}">
      <dgm:prSet/>
      <dgm:spPr/>
      <dgm:t>
        <a:bodyPr/>
        <a:lstStyle/>
        <a:p>
          <a:endParaRPr lang="en-US"/>
        </a:p>
      </dgm:t>
    </dgm:pt>
    <dgm:pt modelId="{7F6FD022-CE90-4F2B-8FD9-387B03F8D3EA}">
      <dgm:prSet/>
      <dgm:spPr/>
      <dgm:t>
        <a:bodyPr/>
        <a:lstStyle/>
        <a:p>
          <a:pPr>
            <a:defRPr b="1"/>
          </a:pPr>
          <a:r>
            <a:rPr lang="en-US"/>
            <a:t>Technical</a:t>
          </a:r>
        </a:p>
      </dgm:t>
    </dgm:pt>
    <dgm:pt modelId="{55FE53DF-7AB7-4A72-A8C0-1237FE81F48E}" type="parTrans" cxnId="{E01DE09D-C41F-4590-979A-0D3A02E5EA39}">
      <dgm:prSet/>
      <dgm:spPr/>
      <dgm:t>
        <a:bodyPr/>
        <a:lstStyle/>
        <a:p>
          <a:endParaRPr lang="en-US"/>
        </a:p>
      </dgm:t>
    </dgm:pt>
    <dgm:pt modelId="{411E1B2B-C853-4A9A-A2E1-701676DAA657}" type="sibTrans" cxnId="{E01DE09D-C41F-4590-979A-0D3A02E5EA39}">
      <dgm:prSet/>
      <dgm:spPr/>
      <dgm:t>
        <a:bodyPr/>
        <a:lstStyle/>
        <a:p>
          <a:endParaRPr lang="en-US"/>
        </a:p>
      </dgm:t>
    </dgm:pt>
    <dgm:pt modelId="{83D94413-915B-4AB5-9E57-370E7361E4BB}">
      <dgm:prSet/>
      <dgm:spPr/>
      <dgm:t>
        <a:bodyPr/>
        <a:lstStyle/>
        <a:p>
          <a:r>
            <a:rPr lang="en-US"/>
            <a:t>Stability (standardize software development lifecycle or SDLC process)</a:t>
          </a:r>
        </a:p>
      </dgm:t>
    </dgm:pt>
    <dgm:pt modelId="{659B3115-5D35-47CC-9E75-5EDB4905B437}" type="parTrans" cxnId="{96868B03-F5C4-48E6-B84A-FB57372E6157}">
      <dgm:prSet/>
      <dgm:spPr/>
      <dgm:t>
        <a:bodyPr/>
        <a:lstStyle/>
        <a:p>
          <a:endParaRPr lang="en-US"/>
        </a:p>
      </dgm:t>
    </dgm:pt>
    <dgm:pt modelId="{529BB88E-FAB4-4896-A027-A90C8D4CAA15}" type="sibTrans" cxnId="{96868B03-F5C4-48E6-B84A-FB57372E6157}">
      <dgm:prSet/>
      <dgm:spPr/>
      <dgm:t>
        <a:bodyPr/>
        <a:lstStyle/>
        <a:p>
          <a:endParaRPr lang="en-US"/>
        </a:p>
      </dgm:t>
    </dgm:pt>
    <dgm:pt modelId="{E2EF27DF-CB89-42B5-B4C7-3BD0DFD86800}">
      <dgm:prSet/>
      <dgm:spPr/>
      <dgm:t>
        <a:bodyPr/>
        <a:lstStyle/>
        <a:p>
          <a:r>
            <a:rPr lang="en-US"/>
            <a:t>Developer productivity</a:t>
          </a:r>
        </a:p>
      </dgm:t>
    </dgm:pt>
    <dgm:pt modelId="{3741F1A5-13A8-4BA5-B08C-54D86E219BA1}" type="parTrans" cxnId="{55A9E744-612B-496B-B60F-9487CD6CE643}">
      <dgm:prSet/>
      <dgm:spPr/>
      <dgm:t>
        <a:bodyPr/>
        <a:lstStyle/>
        <a:p>
          <a:endParaRPr lang="en-US"/>
        </a:p>
      </dgm:t>
    </dgm:pt>
    <dgm:pt modelId="{70493FA3-D1E3-4D59-A5EB-B2FE862CC464}" type="sibTrans" cxnId="{55A9E744-612B-496B-B60F-9487CD6CE643}">
      <dgm:prSet/>
      <dgm:spPr/>
      <dgm:t>
        <a:bodyPr/>
        <a:lstStyle/>
        <a:p>
          <a:endParaRPr lang="en-US"/>
        </a:p>
      </dgm:t>
    </dgm:pt>
    <dgm:pt modelId="{270B6004-F286-4D0B-BC14-F4A3EC048354}">
      <dgm:prSet/>
      <dgm:spPr/>
      <dgm:t>
        <a:bodyPr/>
        <a:lstStyle/>
        <a:p>
          <a:r>
            <a:rPr lang="en-US"/>
            <a:t>Works on my machine!</a:t>
          </a:r>
        </a:p>
      </dgm:t>
    </dgm:pt>
    <dgm:pt modelId="{CC08BEDE-9DE6-42FA-B214-8E95B1B1FB91}" type="parTrans" cxnId="{020FB855-F4E2-42F0-9FD6-D29E3D627822}">
      <dgm:prSet/>
      <dgm:spPr/>
      <dgm:t>
        <a:bodyPr/>
        <a:lstStyle/>
        <a:p>
          <a:endParaRPr lang="en-US"/>
        </a:p>
      </dgm:t>
    </dgm:pt>
    <dgm:pt modelId="{AF27D7C1-3512-4200-8877-BC56E97D1A4F}" type="sibTrans" cxnId="{020FB855-F4E2-42F0-9FD6-D29E3D627822}">
      <dgm:prSet/>
      <dgm:spPr/>
      <dgm:t>
        <a:bodyPr/>
        <a:lstStyle/>
        <a:p>
          <a:endParaRPr lang="en-US"/>
        </a:p>
      </dgm:t>
    </dgm:pt>
    <dgm:pt modelId="{7EDFAC61-9566-476D-8BA8-2164DB100B5E}">
      <dgm:prSet/>
      <dgm:spPr/>
      <dgm:t>
        <a:bodyPr/>
        <a:lstStyle/>
        <a:p>
          <a:r>
            <a:rPr lang="en-US"/>
            <a:t>Reduced provisioning time (includes DR time)</a:t>
          </a:r>
        </a:p>
      </dgm:t>
    </dgm:pt>
    <dgm:pt modelId="{6AAAF11A-DF42-4B23-8D3B-EBC588F74442}" type="parTrans" cxnId="{DD937A5F-92B2-4B8A-93A0-36232B2F2954}">
      <dgm:prSet/>
      <dgm:spPr/>
      <dgm:t>
        <a:bodyPr/>
        <a:lstStyle/>
        <a:p>
          <a:endParaRPr lang="en-US"/>
        </a:p>
      </dgm:t>
    </dgm:pt>
    <dgm:pt modelId="{A6189456-C42E-4A6E-B073-BB2584960DDD}" type="sibTrans" cxnId="{DD937A5F-92B2-4B8A-93A0-36232B2F2954}">
      <dgm:prSet/>
      <dgm:spPr/>
      <dgm:t>
        <a:bodyPr/>
        <a:lstStyle/>
        <a:p>
          <a:endParaRPr lang="en-US"/>
        </a:p>
      </dgm:t>
    </dgm:pt>
    <dgm:pt modelId="{401FA958-AF12-4321-9DA5-087169DF8EA4}" type="pres">
      <dgm:prSet presAssocID="{AA3FFB85-8FED-4051-96CF-6C52B86B1B0F}" presName="root" presStyleCnt="0">
        <dgm:presLayoutVars>
          <dgm:dir/>
          <dgm:resizeHandles val="exact"/>
        </dgm:presLayoutVars>
      </dgm:prSet>
      <dgm:spPr/>
    </dgm:pt>
    <dgm:pt modelId="{05354821-DFB2-441F-9DC2-2385B803B46C}" type="pres">
      <dgm:prSet presAssocID="{99E8A8C6-B718-436A-9636-B758C0EDAEE3}" presName="compNode" presStyleCnt="0"/>
      <dgm:spPr/>
    </dgm:pt>
    <dgm:pt modelId="{351F68D6-0791-47D1-9740-CCF34F4A7E6D}" type="pres">
      <dgm:prSet presAssocID="{99E8A8C6-B718-436A-9636-B758C0EDAE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D2A5AD1-7090-4C58-B771-546202846A45}" type="pres">
      <dgm:prSet presAssocID="{99E8A8C6-B718-436A-9636-B758C0EDAEE3}" presName="iconSpace" presStyleCnt="0"/>
      <dgm:spPr/>
    </dgm:pt>
    <dgm:pt modelId="{41FD126E-C970-44B4-9B70-7332BEE85E84}" type="pres">
      <dgm:prSet presAssocID="{99E8A8C6-B718-436A-9636-B758C0EDAEE3}" presName="parTx" presStyleLbl="revTx" presStyleIdx="0" presStyleCnt="4">
        <dgm:presLayoutVars>
          <dgm:chMax val="0"/>
          <dgm:chPref val="0"/>
        </dgm:presLayoutVars>
      </dgm:prSet>
      <dgm:spPr/>
    </dgm:pt>
    <dgm:pt modelId="{94E1E207-04A1-4435-93B0-125119BB3CCA}" type="pres">
      <dgm:prSet presAssocID="{99E8A8C6-B718-436A-9636-B758C0EDAEE3}" presName="txSpace" presStyleCnt="0"/>
      <dgm:spPr/>
    </dgm:pt>
    <dgm:pt modelId="{EA321088-E6EC-4CE3-BBA7-A9044C8B6E7A}" type="pres">
      <dgm:prSet presAssocID="{99E8A8C6-B718-436A-9636-B758C0EDAEE3}" presName="desTx" presStyleLbl="revTx" presStyleIdx="1" presStyleCnt="4">
        <dgm:presLayoutVars/>
      </dgm:prSet>
      <dgm:spPr/>
    </dgm:pt>
    <dgm:pt modelId="{6BA8AE5F-1C6F-44F6-8220-21EF233BD4BA}" type="pres">
      <dgm:prSet presAssocID="{9C667B6C-02A6-4DBF-B97E-9BD76187006D}" presName="sibTrans" presStyleCnt="0"/>
      <dgm:spPr/>
    </dgm:pt>
    <dgm:pt modelId="{7B6883AE-C839-4088-AF3B-22FBDDDC8001}" type="pres">
      <dgm:prSet presAssocID="{7F6FD022-CE90-4F2B-8FD9-387B03F8D3EA}" presName="compNode" presStyleCnt="0"/>
      <dgm:spPr/>
    </dgm:pt>
    <dgm:pt modelId="{C3B3ADCD-DD32-48CA-A6F5-A87C20EA06BA}" type="pres">
      <dgm:prSet presAssocID="{7F6FD022-CE90-4F2B-8FD9-387B03F8D3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0687682-B56B-470E-8776-7536DADBF1DB}" type="pres">
      <dgm:prSet presAssocID="{7F6FD022-CE90-4F2B-8FD9-387B03F8D3EA}" presName="iconSpace" presStyleCnt="0"/>
      <dgm:spPr/>
    </dgm:pt>
    <dgm:pt modelId="{E63F07A4-CB60-4A2B-A671-9FD043301D23}" type="pres">
      <dgm:prSet presAssocID="{7F6FD022-CE90-4F2B-8FD9-387B03F8D3EA}" presName="parTx" presStyleLbl="revTx" presStyleIdx="2" presStyleCnt="4">
        <dgm:presLayoutVars>
          <dgm:chMax val="0"/>
          <dgm:chPref val="0"/>
        </dgm:presLayoutVars>
      </dgm:prSet>
      <dgm:spPr/>
    </dgm:pt>
    <dgm:pt modelId="{BA765ACE-81ED-4EAC-A140-A0D826EFB750}" type="pres">
      <dgm:prSet presAssocID="{7F6FD022-CE90-4F2B-8FD9-387B03F8D3EA}" presName="txSpace" presStyleCnt="0"/>
      <dgm:spPr/>
    </dgm:pt>
    <dgm:pt modelId="{B42E5144-8F07-455C-A540-C0DCE30EDCEC}" type="pres">
      <dgm:prSet presAssocID="{7F6FD022-CE90-4F2B-8FD9-387B03F8D3EA}" presName="desTx" presStyleLbl="revTx" presStyleIdx="3" presStyleCnt="4">
        <dgm:presLayoutVars/>
      </dgm:prSet>
      <dgm:spPr/>
    </dgm:pt>
  </dgm:ptLst>
  <dgm:cxnLst>
    <dgm:cxn modelId="{9EF65300-8E98-4F41-B1DF-B807A2033A34}" srcId="{99E8A8C6-B718-436A-9636-B758C0EDAEE3}" destId="{B1DF925E-78B2-4CB2-B780-7F7C06AEC894}" srcOrd="1" destOrd="0" parTransId="{8AB9F031-3189-4DCF-BCF7-714DC07455CE}" sibTransId="{E6F29515-450B-4090-BF2E-213CBD35093A}"/>
    <dgm:cxn modelId="{96868B03-F5C4-48E6-B84A-FB57372E6157}" srcId="{7F6FD022-CE90-4F2B-8FD9-387B03F8D3EA}" destId="{83D94413-915B-4AB5-9E57-370E7361E4BB}" srcOrd="0" destOrd="0" parTransId="{659B3115-5D35-47CC-9E75-5EDB4905B437}" sibTransId="{529BB88E-FAB4-4896-A027-A90C8D4CAA15}"/>
    <dgm:cxn modelId="{E1B05313-09BB-47A8-BBC1-F9CCE4F6D0EB}" type="presOf" srcId="{99E8A8C6-B718-436A-9636-B758C0EDAEE3}" destId="{41FD126E-C970-44B4-9B70-7332BEE85E84}" srcOrd="0" destOrd="0" presId="urn:microsoft.com/office/officeart/2018/2/layout/IconLabelDescriptionList"/>
    <dgm:cxn modelId="{0AE7E114-8825-4CE1-BC68-9B1A4DBB9D24}" type="presOf" srcId="{4F3570FC-A7BD-48C6-AE2F-B921CB863EE3}" destId="{EA321088-E6EC-4CE3-BBA7-A9044C8B6E7A}" srcOrd="0" destOrd="2" presId="urn:microsoft.com/office/officeart/2018/2/layout/IconLabelDescriptionList"/>
    <dgm:cxn modelId="{73CE9B2E-998F-4D9D-86E8-4E1412902C4B}" type="presOf" srcId="{AA3FFB85-8FED-4051-96CF-6C52B86B1B0F}" destId="{401FA958-AF12-4321-9DA5-087169DF8EA4}" srcOrd="0" destOrd="0" presId="urn:microsoft.com/office/officeart/2018/2/layout/IconLabelDescriptionList"/>
    <dgm:cxn modelId="{55A9E744-612B-496B-B60F-9487CD6CE643}" srcId="{7F6FD022-CE90-4F2B-8FD9-387B03F8D3EA}" destId="{E2EF27DF-CB89-42B5-B4C7-3BD0DFD86800}" srcOrd="1" destOrd="0" parTransId="{3741F1A5-13A8-4BA5-B08C-54D86E219BA1}" sibTransId="{70493FA3-D1E3-4D59-A5EB-B2FE862CC464}"/>
    <dgm:cxn modelId="{96E11F4C-1426-4B90-ADBA-D070D1D5C25C}" type="presOf" srcId="{5B6B15F5-1D5A-4A1D-804C-C723899FD21D}" destId="{EA321088-E6EC-4CE3-BBA7-A9044C8B6E7A}" srcOrd="0" destOrd="0" presId="urn:microsoft.com/office/officeart/2018/2/layout/IconLabelDescriptionList"/>
    <dgm:cxn modelId="{A44CC54E-7FAD-4BEE-9DC9-F1252096908C}" srcId="{99E8A8C6-B718-436A-9636-B758C0EDAEE3}" destId="{356ABC76-9A01-44EE-BCD2-AA249686D4AE}" srcOrd="3" destOrd="0" parTransId="{9FBDB90D-18A8-4177-A63C-DC8D20C77B74}" sibTransId="{9AD1B474-AA71-4FAA-BAB8-4D6760E71218}"/>
    <dgm:cxn modelId="{697F0753-C92D-46EA-A8B7-9A4DA0855F26}" type="presOf" srcId="{83D94413-915B-4AB5-9E57-370E7361E4BB}" destId="{B42E5144-8F07-455C-A540-C0DCE30EDCEC}" srcOrd="0" destOrd="0" presId="urn:microsoft.com/office/officeart/2018/2/layout/IconLabelDescriptionList"/>
    <dgm:cxn modelId="{020FB855-F4E2-42F0-9FD6-D29E3D627822}" srcId="{7F6FD022-CE90-4F2B-8FD9-387B03F8D3EA}" destId="{270B6004-F286-4D0B-BC14-F4A3EC048354}" srcOrd="2" destOrd="0" parTransId="{CC08BEDE-9DE6-42FA-B214-8E95B1B1FB91}" sibTransId="{AF27D7C1-3512-4200-8877-BC56E97D1A4F}"/>
    <dgm:cxn modelId="{DD937A5F-92B2-4B8A-93A0-36232B2F2954}" srcId="{7F6FD022-CE90-4F2B-8FD9-387B03F8D3EA}" destId="{7EDFAC61-9566-476D-8BA8-2164DB100B5E}" srcOrd="3" destOrd="0" parTransId="{6AAAF11A-DF42-4B23-8D3B-EBC588F74442}" sibTransId="{A6189456-C42E-4A6E-B073-BB2584960DDD}"/>
    <dgm:cxn modelId="{9C6D0C69-9E9B-4386-84B7-970DE212280C}" type="presOf" srcId="{E2EF27DF-CB89-42B5-B4C7-3BD0DFD86800}" destId="{B42E5144-8F07-455C-A540-C0DCE30EDCEC}" srcOrd="0" destOrd="1" presId="urn:microsoft.com/office/officeart/2018/2/layout/IconLabelDescriptionList"/>
    <dgm:cxn modelId="{7979A482-2DEB-409A-BC76-CE62F1A3E38E}" srcId="{99E8A8C6-B718-436A-9636-B758C0EDAEE3}" destId="{4F3570FC-A7BD-48C6-AE2F-B921CB863EE3}" srcOrd="2" destOrd="0" parTransId="{BD330422-02AC-45BD-ADEB-CF080AB1418E}" sibTransId="{37B06E93-B686-41D6-8E26-98A360259296}"/>
    <dgm:cxn modelId="{52C90287-39F0-48A3-8151-C39585000D32}" type="presOf" srcId="{270B6004-F286-4D0B-BC14-F4A3EC048354}" destId="{B42E5144-8F07-455C-A540-C0DCE30EDCEC}" srcOrd="0" destOrd="2" presId="urn:microsoft.com/office/officeart/2018/2/layout/IconLabelDescriptionList"/>
    <dgm:cxn modelId="{E01DE09D-C41F-4590-979A-0D3A02E5EA39}" srcId="{AA3FFB85-8FED-4051-96CF-6C52B86B1B0F}" destId="{7F6FD022-CE90-4F2B-8FD9-387B03F8D3EA}" srcOrd="1" destOrd="0" parTransId="{55FE53DF-7AB7-4A72-A8C0-1237FE81F48E}" sibTransId="{411E1B2B-C853-4A9A-A2E1-701676DAA657}"/>
    <dgm:cxn modelId="{64FDAFA0-4896-4CE7-B95F-E4BE2A4EA038}" type="presOf" srcId="{356ABC76-9A01-44EE-BCD2-AA249686D4AE}" destId="{EA321088-E6EC-4CE3-BBA7-A9044C8B6E7A}" srcOrd="0" destOrd="3" presId="urn:microsoft.com/office/officeart/2018/2/layout/IconLabelDescriptionList"/>
    <dgm:cxn modelId="{A23828A4-137F-458F-9140-BC6DB3AFE5D8}" type="presOf" srcId="{7EDFAC61-9566-476D-8BA8-2164DB100B5E}" destId="{B42E5144-8F07-455C-A540-C0DCE30EDCEC}" srcOrd="0" destOrd="3" presId="urn:microsoft.com/office/officeart/2018/2/layout/IconLabelDescriptionList"/>
    <dgm:cxn modelId="{69FDBEC1-0338-4E9E-AEA1-360FF986CE90}" type="presOf" srcId="{7F6FD022-CE90-4F2B-8FD9-387B03F8D3EA}" destId="{E63F07A4-CB60-4A2B-A671-9FD043301D23}" srcOrd="0" destOrd="0" presId="urn:microsoft.com/office/officeart/2018/2/layout/IconLabelDescriptionList"/>
    <dgm:cxn modelId="{C0FE62CB-C91C-4707-9D2C-6626F98B8AF0}" srcId="{AA3FFB85-8FED-4051-96CF-6C52B86B1B0F}" destId="{99E8A8C6-B718-436A-9636-B758C0EDAEE3}" srcOrd="0" destOrd="0" parTransId="{3E741937-B416-43FC-BA68-C29968DAAC06}" sibTransId="{9C667B6C-02A6-4DBF-B97E-9BD76187006D}"/>
    <dgm:cxn modelId="{EBC7B6F2-3A22-4D13-A363-EBD54DBC656D}" srcId="{99E8A8C6-B718-436A-9636-B758C0EDAEE3}" destId="{5B6B15F5-1D5A-4A1D-804C-C723899FD21D}" srcOrd="0" destOrd="0" parTransId="{DBE2A4CF-E485-484E-87C8-90E52D9160FD}" sibTransId="{859FC7B8-EE7F-46B5-B06D-84B0911E9AE5}"/>
    <dgm:cxn modelId="{E62DC0F9-3455-41F7-9010-4790A6C46943}" type="presOf" srcId="{B1DF925E-78B2-4CB2-B780-7F7C06AEC894}" destId="{EA321088-E6EC-4CE3-BBA7-A9044C8B6E7A}" srcOrd="0" destOrd="1" presId="urn:microsoft.com/office/officeart/2018/2/layout/IconLabelDescriptionList"/>
    <dgm:cxn modelId="{29D90A6E-2B30-4449-B0CB-88F0B9D314D4}" type="presParOf" srcId="{401FA958-AF12-4321-9DA5-087169DF8EA4}" destId="{05354821-DFB2-441F-9DC2-2385B803B46C}" srcOrd="0" destOrd="0" presId="urn:microsoft.com/office/officeart/2018/2/layout/IconLabelDescriptionList"/>
    <dgm:cxn modelId="{DD732544-D410-4B7D-B49D-7FE1302FF41C}" type="presParOf" srcId="{05354821-DFB2-441F-9DC2-2385B803B46C}" destId="{351F68D6-0791-47D1-9740-CCF34F4A7E6D}" srcOrd="0" destOrd="0" presId="urn:microsoft.com/office/officeart/2018/2/layout/IconLabelDescriptionList"/>
    <dgm:cxn modelId="{2BDDCBE6-124D-49B6-BCB6-9E8665743470}" type="presParOf" srcId="{05354821-DFB2-441F-9DC2-2385B803B46C}" destId="{4D2A5AD1-7090-4C58-B771-546202846A45}" srcOrd="1" destOrd="0" presId="urn:microsoft.com/office/officeart/2018/2/layout/IconLabelDescriptionList"/>
    <dgm:cxn modelId="{E16AAE93-8D2D-4776-BA90-E152432D7C99}" type="presParOf" srcId="{05354821-DFB2-441F-9DC2-2385B803B46C}" destId="{41FD126E-C970-44B4-9B70-7332BEE85E84}" srcOrd="2" destOrd="0" presId="urn:microsoft.com/office/officeart/2018/2/layout/IconLabelDescriptionList"/>
    <dgm:cxn modelId="{1CB011E1-F538-4474-89B1-5FC9DE6029AF}" type="presParOf" srcId="{05354821-DFB2-441F-9DC2-2385B803B46C}" destId="{94E1E207-04A1-4435-93B0-125119BB3CCA}" srcOrd="3" destOrd="0" presId="urn:microsoft.com/office/officeart/2018/2/layout/IconLabelDescriptionList"/>
    <dgm:cxn modelId="{96793DD8-1E9F-4A48-BE7C-35A1CCEC7F3F}" type="presParOf" srcId="{05354821-DFB2-441F-9DC2-2385B803B46C}" destId="{EA321088-E6EC-4CE3-BBA7-A9044C8B6E7A}" srcOrd="4" destOrd="0" presId="urn:microsoft.com/office/officeart/2018/2/layout/IconLabelDescriptionList"/>
    <dgm:cxn modelId="{9175EC3C-BAAE-4DA5-8D98-7FC828D6AA4A}" type="presParOf" srcId="{401FA958-AF12-4321-9DA5-087169DF8EA4}" destId="{6BA8AE5F-1C6F-44F6-8220-21EF233BD4BA}" srcOrd="1" destOrd="0" presId="urn:microsoft.com/office/officeart/2018/2/layout/IconLabelDescriptionList"/>
    <dgm:cxn modelId="{2591804B-CD8F-45EF-9AD6-2F4F46C47C4A}" type="presParOf" srcId="{401FA958-AF12-4321-9DA5-087169DF8EA4}" destId="{7B6883AE-C839-4088-AF3B-22FBDDDC8001}" srcOrd="2" destOrd="0" presId="urn:microsoft.com/office/officeart/2018/2/layout/IconLabelDescriptionList"/>
    <dgm:cxn modelId="{99F3C13F-FEE8-44E2-B20E-4DBF8DD87EF1}" type="presParOf" srcId="{7B6883AE-C839-4088-AF3B-22FBDDDC8001}" destId="{C3B3ADCD-DD32-48CA-A6F5-A87C20EA06BA}" srcOrd="0" destOrd="0" presId="urn:microsoft.com/office/officeart/2018/2/layout/IconLabelDescriptionList"/>
    <dgm:cxn modelId="{5C7FC7AE-7350-4C78-A678-E26DCECE8BED}" type="presParOf" srcId="{7B6883AE-C839-4088-AF3B-22FBDDDC8001}" destId="{80687682-B56B-470E-8776-7536DADBF1DB}" srcOrd="1" destOrd="0" presId="urn:microsoft.com/office/officeart/2018/2/layout/IconLabelDescriptionList"/>
    <dgm:cxn modelId="{B29A003F-19F5-4935-A8A5-DF337BE1619A}" type="presParOf" srcId="{7B6883AE-C839-4088-AF3B-22FBDDDC8001}" destId="{E63F07A4-CB60-4A2B-A671-9FD043301D23}" srcOrd="2" destOrd="0" presId="urn:microsoft.com/office/officeart/2018/2/layout/IconLabelDescriptionList"/>
    <dgm:cxn modelId="{CD236D7F-26C4-4DA9-9EB8-D82AAC3638B1}" type="presParOf" srcId="{7B6883AE-C839-4088-AF3B-22FBDDDC8001}" destId="{BA765ACE-81ED-4EAC-A140-A0D826EFB750}" srcOrd="3" destOrd="0" presId="urn:microsoft.com/office/officeart/2018/2/layout/IconLabelDescriptionList"/>
    <dgm:cxn modelId="{AE152B20-3B85-456F-8D1E-216BABE44007}" type="presParOf" srcId="{7B6883AE-C839-4088-AF3B-22FBDDDC8001}" destId="{B42E5144-8F07-455C-A540-C0DCE30EDCE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1F68D6-0791-47D1-9740-CCF34F4A7E6D}">
      <dsp:nvSpPr>
        <dsp:cNvPr id="0" name=""/>
        <dsp:cNvSpPr/>
      </dsp:nvSpPr>
      <dsp:spPr>
        <a:xfrm>
          <a:off x="559800" y="24017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D126E-C970-44B4-9B70-7332BEE85E84}">
      <dsp:nvSpPr>
        <dsp:cNvPr id="0" name=""/>
        <dsp:cNvSpPr/>
      </dsp:nvSpPr>
      <dsp:spPr>
        <a:xfrm>
          <a:off x="559800" y="19186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Business</a:t>
          </a:r>
        </a:p>
      </dsp:txBody>
      <dsp:txXfrm>
        <a:off x="559800" y="1918682"/>
        <a:ext cx="4320000" cy="648000"/>
      </dsp:txXfrm>
    </dsp:sp>
    <dsp:sp modelId="{EA321088-E6EC-4CE3-BBA7-A9044C8B6E7A}">
      <dsp:nvSpPr>
        <dsp:cNvPr id="0" name=""/>
        <dsp:cNvSpPr/>
      </dsp:nvSpPr>
      <dsp:spPr>
        <a:xfrm>
          <a:off x="559800" y="2644126"/>
          <a:ext cx="4320000" cy="146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Agility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Innovation speed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Time to market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Cost savings (increase utilization)</a:t>
          </a:r>
        </a:p>
      </dsp:txBody>
      <dsp:txXfrm>
        <a:off x="559800" y="2644126"/>
        <a:ext cx="4320000" cy="1468239"/>
      </dsp:txXfrm>
    </dsp:sp>
    <dsp:sp modelId="{C3B3ADCD-DD32-48CA-A6F5-A87C20EA06BA}">
      <dsp:nvSpPr>
        <dsp:cNvPr id="0" name=""/>
        <dsp:cNvSpPr/>
      </dsp:nvSpPr>
      <dsp:spPr>
        <a:xfrm>
          <a:off x="5635800" y="24017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F07A4-CB60-4A2B-A671-9FD043301D23}">
      <dsp:nvSpPr>
        <dsp:cNvPr id="0" name=""/>
        <dsp:cNvSpPr/>
      </dsp:nvSpPr>
      <dsp:spPr>
        <a:xfrm>
          <a:off x="5635800" y="191868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Technical</a:t>
          </a:r>
        </a:p>
      </dsp:txBody>
      <dsp:txXfrm>
        <a:off x="5635800" y="1918682"/>
        <a:ext cx="4320000" cy="648000"/>
      </dsp:txXfrm>
    </dsp:sp>
    <dsp:sp modelId="{B42E5144-8F07-455C-A540-C0DCE30EDCEC}">
      <dsp:nvSpPr>
        <dsp:cNvPr id="0" name=""/>
        <dsp:cNvSpPr/>
      </dsp:nvSpPr>
      <dsp:spPr>
        <a:xfrm>
          <a:off x="5635800" y="2644126"/>
          <a:ext cx="4320000" cy="1468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Stability (standardize software development lifecycle or SDLC process)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Developer productivity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Works on my machine!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Reduced provisioning time (includes DR time)</a:t>
          </a:r>
        </a:p>
      </dsp:txBody>
      <dsp:txXfrm>
        <a:off x="5635800" y="2644126"/>
        <a:ext cx="4320000" cy="1468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88E05-CAD2-491D-93D4-ECB3793357F0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52BB5-5DBE-4ABE-AD80-5ED01C1C7C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0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a-practical-guide-to-choosing-between-docker-containers-and-vm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52BB5-5DBE-4ABE-AD80-5ED01C1C7C6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040b739ec632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040b739ec6329_1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References: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https://www.weave.works/blog/a-practical-guide-to-choosing-between-docker-containers-and-vms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4e040b739ec6329_1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numCol="1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What is the container ecosystem?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Docker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Docker daemon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Processes and containers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VMs and containers together (containers run on top of a VM!)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is container orchestration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52BB5-5DBE-4ABE-AD80-5ED01C1C7C6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8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38A4-9B4E-41B9-B3B3-E1095300B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ABAC2-FBE7-47CE-BF98-A03EC72AE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4EBC-7ABE-4B23-A5C6-6CE1DD5F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8E466-5519-4617-8263-21EEEF93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ED8B1-D082-4FA0-9800-64FA864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3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D413-DD99-43E1-B623-2FEA9C54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E8EE9-6CA9-48A6-BDE1-32F5475A5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C5E01-E3AE-4CEC-9E61-859616EE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5E89B-89DD-4594-A809-78234B0D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1C028-1AC2-4401-BEE4-43481D2C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2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51EA-087C-4E7E-9258-C2D50F174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FAC36-CA1D-4937-B615-490F35490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C9BE-B65C-4D08-AB8E-F0A17B5F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06E6-D4C7-464F-8BFB-00BAF5D8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E0BA-11EC-42C5-BD15-8A7B8F59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94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55" y="258445"/>
            <a:ext cx="11506835" cy="611505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455" y="1048385"/>
            <a:ext cx="11506835" cy="512889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86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305B-8C37-49E5-A54A-AF038C13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A2BB-F051-4A42-A996-03C02729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01D5F-CBC6-4E09-BBE2-4CFDAF12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548E56-E9F0-4E31-991E-3CA80267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Virtual Machines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D3913E-99EF-4463-B7BB-718E103242BB}"/>
              </a:ext>
            </a:extLst>
          </p:cNvPr>
          <p:cNvCxnSpPr>
            <a:cxnSpLocks/>
          </p:cNvCxnSpPr>
          <p:nvPr userDrawn="1"/>
        </p:nvCxnSpPr>
        <p:spPr>
          <a:xfrm>
            <a:off x="2955934" y="2353801"/>
            <a:ext cx="2357160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313721-2EC6-41B2-8DEB-33737585ECE0}"/>
              </a:ext>
            </a:extLst>
          </p:cNvPr>
          <p:cNvCxnSpPr>
            <a:cxnSpLocks/>
          </p:cNvCxnSpPr>
          <p:nvPr userDrawn="1"/>
        </p:nvCxnSpPr>
        <p:spPr>
          <a:xfrm flipV="1">
            <a:off x="2237344" y="2348886"/>
            <a:ext cx="727286" cy="1649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5899F9-F7AE-4043-8A32-AE6745B51B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2237344" y="4003936"/>
            <a:ext cx="658235" cy="18819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42E5A9-A5CE-457B-BC2E-A72200F91380}"/>
              </a:ext>
            </a:extLst>
          </p:cNvPr>
          <p:cNvCxnSpPr>
            <a:cxnSpLocks/>
          </p:cNvCxnSpPr>
          <p:nvPr userDrawn="1"/>
        </p:nvCxnSpPr>
        <p:spPr>
          <a:xfrm>
            <a:off x="2895579" y="5885895"/>
            <a:ext cx="2608064" cy="0"/>
          </a:xfrm>
          <a:prstGeom prst="straightConnector1">
            <a:avLst/>
          </a:prstGeom>
          <a:ln w="381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9">
            <a:extLst>
              <a:ext uri="{FF2B5EF4-FFF2-40B4-BE49-F238E27FC236}">
                <a16:creationId xmlns:a16="http://schemas.microsoft.com/office/drawing/2014/main" id="{BAA44382-DD6B-45B0-AD47-7C7C0A827FC1}"/>
              </a:ext>
            </a:extLst>
          </p:cNvPr>
          <p:cNvSpPr txBox="1"/>
          <p:nvPr userDrawn="1"/>
        </p:nvSpPr>
        <p:spPr>
          <a:xfrm>
            <a:off x="3729314" y="2348886"/>
            <a:ext cx="1036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AWS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CD31C85-4A74-4F44-B008-3EBA50F10B52}"/>
              </a:ext>
            </a:extLst>
          </p:cNvPr>
          <p:cNvSpPr txBox="1"/>
          <p:nvPr userDrawn="1"/>
        </p:nvSpPr>
        <p:spPr>
          <a:xfrm>
            <a:off x="3662661" y="5341725"/>
            <a:ext cx="1242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Azure</a:t>
            </a:r>
          </a:p>
        </p:txBody>
      </p:sp>
    </p:spTree>
    <p:extLst>
      <p:ext uri="{BB962C8B-B14F-4D97-AF65-F5344CB8AC3E}">
        <p14:creationId xmlns:p14="http://schemas.microsoft.com/office/powerpoint/2010/main" val="82942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0976-58EF-4723-A30C-49DC49DD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34E55-2A02-44B8-83C9-87E99F93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7508-E75D-4B60-B9AE-6CC6D175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3358-F467-4B91-8701-2BDC429D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F85A-790A-4BE8-AD17-78F3BF6E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0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675E-334F-45D3-BFDD-3AD70645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1FEB-3B04-490C-884A-9F5CB36DA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913D1-3242-4C7D-9F00-92893B13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F9A78-DECD-4113-81AC-B5C8F193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B9C2-0BBA-4FF8-95BA-B24F78EE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9F0D8-156C-4DBF-97C2-8430F168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24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EA09-2E02-4EF5-83DE-A9F188DE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70D34-D921-4AF3-ABA8-4DD5CE63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A14EE-B1FE-4CD8-9975-478DBEA7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87D19-F271-4093-A6A2-649D77DBC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8B48A-29B5-4194-A010-D62F43B69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FED70-82B8-4F87-952A-D05F8871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7AB33-E267-4E6B-AB24-57763F62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78689-F8B8-4EFD-BBD2-09B62BE7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44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3968-00F2-4809-B630-977C2B3F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96B72-9DDC-47AC-9292-613A2DD2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63FAD-AB63-4ED7-A04D-ABC8E526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25134-C46F-43CF-A4C8-340EEEC98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52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B4FB68-6219-4348-8263-2A1BAD41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E5C78-D890-4FC4-8EBD-8A3845F0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AEDF6-4381-4D41-BC79-82A7F04D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20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1117-EA2F-4256-8CEC-CA68A9F8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DA39-6001-4DCC-B2CD-E86A15F4E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F1C06-21B7-4F7B-868C-D311AF825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CF925-840F-4BDE-9586-A3716838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0D8F-1740-47BD-8268-5FCFAEF8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397DE-795C-478F-83D4-32A8BAED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9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BBE5-860B-40B0-8109-2E476B9D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73A1A-E675-4A8E-B383-C9CC6A5DA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72EFD-BF70-4183-ADD8-7D1DD62B1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658CC-4DE9-4CF6-A808-CC659150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28A3B-9D43-42D2-A867-89CC64D41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5E11-8BD8-464B-97DC-8D6DA0B5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EE697-40C7-47CD-BA37-9001AA534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9C18B-3FCD-4A69-ACCF-FBCF7C0F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3281F-757D-4668-9A1D-611414244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5CFDF-1021-4021-9383-E917CC081235}" type="datetimeFigureOut">
              <a:rPr lang="en-IN" smtClean="0"/>
              <a:t>18/11/23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98FFA-2555-43EF-95A9-95B562B1C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30840-5C1F-4A3F-9C36-2E62EBB40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AB17-7952-47FA-8BB9-F2A89EF27D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0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ED84AA6C-E42A-A2D6-DF97-D43F7B0815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64C557-0D30-F70E-E830-1DE2AC438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Container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01CF-8C0F-D2CE-15B6-ECF405E8F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 Carrington Wong</a:t>
            </a:r>
          </a:p>
        </p:txBody>
      </p:sp>
    </p:spTree>
    <p:extLst>
      <p:ext uri="{BB962C8B-B14F-4D97-AF65-F5344CB8AC3E}">
        <p14:creationId xmlns:p14="http://schemas.microsoft.com/office/powerpoint/2010/main" val="1514261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881BF-C158-1E43-7CFE-10B2AD1F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Why Containers?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A033A97-45CA-3F1E-5FDA-78479BB92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269003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785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040b739ec6329_13"/>
          <p:cNvSpPr txBox="1">
            <a:spLocks noGrp="1"/>
          </p:cNvSpPr>
          <p:nvPr>
            <p:ph type="title"/>
          </p:nvPr>
        </p:nvSpPr>
        <p:spPr>
          <a:xfrm>
            <a:off x="338455" y="258445"/>
            <a:ext cx="11506800" cy="611400"/>
          </a:xfrm>
          <a:prstGeom prst="rect">
            <a:avLst/>
          </a:prstGeom>
        </p:spPr>
        <p:txBody>
          <a:bodyPr spcFirstLastPara="1" wrap="square" lIns="91425" tIns="45700" rIns="91425" bIns="45700" numCol="1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VMs and Containers</a:t>
            </a:r>
            <a:endParaRPr/>
          </a:p>
        </p:txBody>
      </p:sp>
      <p:pic>
        <p:nvPicPr>
          <p:cNvPr id="140" name="Google Shape;140;g4e040b739ec6329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2245"/>
            <a:ext cx="11226379" cy="5683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881BF-C158-1E43-7CFE-10B2AD1F5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Container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7504E-49E7-D9FD-9CC8-97F1E517D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Docker client loads the image, and this is how users interact with Docker.</a:t>
            </a:r>
          </a:p>
          <a:p>
            <a:r>
              <a:rPr lang="en-US" sz="1700" dirty="0"/>
              <a:t>Docker daemon executes the image, creating the process and starting any activity inside the container</a:t>
            </a:r>
          </a:p>
          <a:p>
            <a:pPr lvl="1"/>
            <a:r>
              <a:rPr lang="en-US" sz="1700" dirty="0"/>
              <a:t>Process start, no OS build time!</a:t>
            </a:r>
          </a:p>
          <a:p>
            <a:pPr lvl="1"/>
            <a:r>
              <a:rPr lang="en-US" sz="1700" dirty="0"/>
              <a:t>Runs small hypervisor if underlying machine is not Linux</a:t>
            </a:r>
          </a:p>
          <a:p>
            <a:r>
              <a:rPr lang="en-US" sz="1700" dirty="0"/>
              <a:t>Container is run as an isolated OS process</a:t>
            </a:r>
          </a:p>
          <a:p>
            <a:r>
              <a:rPr lang="en-US" sz="1700" dirty="0"/>
              <a:t>Images are built </a:t>
            </a:r>
            <a:r>
              <a:rPr lang="en-US" sz="1700" dirty="0" err="1"/>
              <a:t>Dockerfiles</a:t>
            </a:r>
            <a:r>
              <a:rPr lang="en-US" sz="1700" dirty="0"/>
              <a:t>, available to run as containers.</a:t>
            </a:r>
          </a:p>
          <a:p>
            <a:pPr lvl="1"/>
            <a:r>
              <a:rPr lang="en-US" sz="1700" dirty="0"/>
              <a:t>Store locally, or in shared repository (Docker Hub, AWS ECR, </a:t>
            </a:r>
            <a:r>
              <a:rPr lang="en-US" sz="1700" dirty="0" err="1"/>
              <a:t>Jfrog</a:t>
            </a:r>
            <a:r>
              <a:rPr lang="en-US" sz="1700" dirty="0"/>
              <a:t> Artifactory, etc.)</a:t>
            </a:r>
          </a:p>
          <a:p>
            <a:pPr lvl="1"/>
            <a:r>
              <a:rPr lang="en-US" sz="1700" dirty="0"/>
              <a:t>Layers are each execution command (modification) in a </a:t>
            </a:r>
            <a:r>
              <a:rPr lang="en-US" sz="1700" dirty="0" err="1"/>
              <a:t>Dockerfile</a:t>
            </a:r>
            <a:endParaRPr lang="en-US" sz="1700" dirty="0"/>
          </a:p>
          <a:p>
            <a:r>
              <a:rPr lang="en-US" sz="1700" dirty="0"/>
              <a:t>Lots of containers (at scale), require some type of orchestration</a:t>
            </a:r>
          </a:p>
          <a:p>
            <a:pPr lvl="1"/>
            <a:r>
              <a:rPr lang="en-US" sz="1700" dirty="0"/>
              <a:t>Avoid overwhelming running machine</a:t>
            </a:r>
          </a:p>
          <a:p>
            <a:pPr lvl="1"/>
            <a:r>
              <a:rPr lang="en-US" sz="1700" dirty="0"/>
              <a:t>Automation scaling (horizontal, vertical)</a:t>
            </a:r>
          </a:p>
          <a:p>
            <a:pPr lvl="1"/>
            <a:r>
              <a:rPr lang="en-US" sz="1700" dirty="0"/>
              <a:t>Provide dependency tracking or chaining</a:t>
            </a:r>
          </a:p>
          <a:p>
            <a:pPr lvl="1"/>
            <a:r>
              <a:rPr lang="en-US" sz="1700" dirty="0"/>
              <a:t>Kubernetes, AWS EKS, AWS ECS, etc.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51529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AE394F-AFF1-4485-AF1F-7387A2F04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Question mark against red wall">
            <a:extLst>
              <a:ext uri="{FF2B5EF4-FFF2-40B4-BE49-F238E27FC236}">
                <a16:creationId xmlns:a16="http://schemas.microsoft.com/office/drawing/2014/main" id="{B93572B4-F2C1-9C49-76B2-339E2BAD98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5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83D043-25BB-4AC9-8130-641179672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3323345"/>
          </a:xfrm>
          <a:prstGeom prst="rect">
            <a:avLst/>
          </a:prstGeom>
          <a:gradFill flip="none" rotWithShape="1">
            <a:gsLst>
              <a:gs pos="57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733" y="554845"/>
            <a:ext cx="10656891" cy="39026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sz="52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</a:rPr>
              <a:t>Q&amp;A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1CCAC-6875-474C-8E9E-F57ABF078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047" y="4704862"/>
            <a:ext cx="12191999" cy="2155484"/>
          </a:xfrm>
          <a:prstGeom prst="rect">
            <a:avLst/>
          </a:prstGeom>
          <a:gradFill flip="none" rotWithShape="1">
            <a:gsLst>
              <a:gs pos="59000">
                <a:srgbClr val="000000">
                  <a:alpha val="30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238</Words>
  <Application>Microsoft Macintosh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Container Fundamentals</vt:lpstr>
      <vt:lpstr>Why Containers?</vt:lpstr>
      <vt:lpstr>VMs and Containers</vt:lpstr>
      <vt:lpstr>The Container Ecosystem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Prashant Bharadwaj</dc:creator>
  <cp:lastModifiedBy>Stuart Wong</cp:lastModifiedBy>
  <cp:revision>12</cp:revision>
  <dcterms:created xsi:type="dcterms:W3CDTF">2022-02-23T12:31:55Z</dcterms:created>
  <dcterms:modified xsi:type="dcterms:W3CDTF">2023-11-18T06:14:27Z</dcterms:modified>
</cp:coreProperties>
</file>