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  <p:sldId id="262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5" autoAdjust="0"/>
    <p:restoredTop sz="94629"/>
  </p:normalViewPr>
  <p:slideViewPr>
    <p:cSldViewPr snapToGrid="0" showGuides="1">
      <p:cViewPr varScale="1">
        <p:scale>
          <a:sx n="124" d="100"/>
          <a:sy n="124" d="100"/>
        </p:scale>
        <p:origin x="392" y="17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dirty="0"/>
              <a:t>Reference </a:t>
            </a:r>
            <a:r>
              <a:rPr lang="en-US" altLang="en-US" dirty="0" err="1"/>
              <a:t>hhttps</a:t>
            </a:r>
            <a:r>
              <a:rPr lang="en-US" altLang="en-US" dirty="0"/>
              <a:t>://</a:t>
            </a:r>
            <a:r>
              <a:rPr lang="en-US" altLang="en-US" dirty="0" err="1"/>
              <a:t>aws.amazon.com</a:t>
            </a:r>
            <a:r>
              <a:rPr lang="en-US" altLang="en-US" dirty="0"/>
              <a:t>/</a:t>
            </a:r>
            <a:r>
              <a:rPr lang="en-US" altLang="en-US" dirty="0" err="1"/>
              <a:t>efs</a:t>
            </a:r>
            <a:r>
              <a:rPr lang="en-US" altLang="en-US" dirty="0"/>
              <a:t>/resources/</a:t>
            </a:r>
            <a:r>
              <a:rPr lang="en-US" altLang="en-US" dirty="0" err="1"/>
              <a:t>aws-refarch-drupal</a:t>
            </a:r>
            <a:r>
              <a:rPr lang="en-US" altLang="en-US"/>
              <a:t>/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Reference https://aws.amazon.com/blogs/compute/10-things-you-can-do-today-to-reduce-aws-costs/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Reference https://docs.aws.amazon.com/wellarchitected/latest/reliability-pillar/wellarchitected-reliability-pillar.pdf#reliability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Reference https://www.nist.gov/cyberframework/online-learning/five-functions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55" y="258445"/>
            <a:ext cx="11506835" cy="611505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455" y="1048385"/>
            <a:ext cx="11506835" cy="512889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220" y="258445"/>
            <a:ext cx="11442065" cy="514350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3220" y="951230"/>
            <a:ext cx="5466080" cy="52260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951230"/>
            <a:ext cx="5823585" cy="52260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2023/8/25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59410" y="551815"/>
            <a:ext cx="11513820" cy="5558790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795" y="365125"/>
            <a:ext cx="11409045" cy="643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795" y="1188720"/>
            <a:ext cx="11409045" cy="4988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9" name="Google Shape;49;p6"/>
          <p:cNvPicPr preferRelativeResize="0"/>
          <p:nvPr userDrawn="1"/>
        </p:nvPicPr>
        <p:blipFill rotWithShape="1">
          <a:blip r:embed="rId10"/>
          <a:srcRect l="16790" t="40712" r="16922" b="40920"/>
          <a:stretch>
            <a:fillRect/>
          </a:stretch>
        </p:blipFill>
        <p:spPr>
          <a:xfrm>
            <a:off x="10476437" y="33164"/>
            <a:ext cx="1677800" cy="3323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PGPCC - Mentor session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Flow and Structure for MS2</a:t>
            </a:r>
            <a:endParaRPr lang="en-US" altLang="en-US"/>
          </a:p>
          <a:p>
            <a:r>
              <a:rPr lang="en-US" altLang="en-US">
                <a:sym typeface="+mn-ea"/>
              </a:rPr>
              <a:t>Course 2 Week 1</a:t>
            </a:r>
          </a:p>
          <a:p>
            <a:r>
              <a:rPr lang="en-US" altLang="en-US">
                <a:sym typeface="+mn-ea"/>
              </a:rPr>
              <a:t>“AWS IAM, Compute, Load Balancing”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Happy Learning!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51510" y="2057400"/>
            <a:ext cx="5569585" cy="381190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Total duration 120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Case studies (</a:t>
            </a:r>
            <a:r>
              <a:rPr lang="en-US" altLang="en-US">
                <a:sym typeface="+mn-ea"/>
              </a:rPr>
              <a:t>15</a:t>
            </a:r>
            <a:r>
              <a:rPr lang="en-US">
                <a:sym typeface="+mn-ea"/>
              </a:rPr>
              <a:t>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Questions to ponder</a:t>
            </a:r>
            <a:r>
              <a:rPr lang="en-US">
                <a:sym typeface="+mn-ea"/>
              </a:rPr>
              <a:t> (</a:t>
            </a:r>
            <a:r>
              <a:rPr lang="en-US" altLang="en-US">
                <a:sym typeface="+mn-ea"/>
              </a:rPr>
              <a:t>15</a:t>
            </a:r>
            <a:r>
              <a:rPr lang="en-US">
                <a:sym typeface="+mn-ea"/>
              </a:rPr>
              <a:t>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Cost reductions (15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Reliability Pillar (15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Identity NIST CyberSecurity (15 mins)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New changes!</a:t>
            </a:r>
            <a:r>
              <a:rPr lang="en-US">
                <a:sym typeface="+mn-ea"/>
              </a:rPr>
              <a:t> (</a:t>
            </a:r>
            <a:r>
              <a:rPr lang="en-US" altLang="en-US">
                <a:sym typeface="+mn-ea"/>
              </a:rPr>
              <a:t>15</a:t>
            </a:r>
            <a:r>
              <a:rPr lang="en-US">
                <a:sym typeface="+mn-ea"/>
              </a:rPr>
              <a:t>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Q&amp;A from participants (</a:t>
            </a:r>
            <a:r>
              <a:rPr lang="en-US" altLang="en-US">
                <a:sym typeface="+mn-ea"/>
              </a:rPr>
              <a:t>30</a:t>
            </a:r>
            <a:r>
              <a:rPr lang="en-US">
                <a:sym typeface="+mn-ea"/>
              </a:rPr>
              <a:t> mins)</a:t>
            </a:r>
          </a:p>
          <a:p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352030" y="715010"/>
            <a:ext cx="3303270" cy="2474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Edmunds.com Cuts Costs and Boosts Availability by Using AWS Fargate Spot</a:t>
            </a:r>
          </a:p>
          <a:p>
            <a:pPr lvl="1"/>
            <a:r>
              <a:rPr lang="en-US">
                <a:sym typeface="+mn-ea"/>
              </a:rPr>
              <a:t>https://aws.amazon.com/solutions/case-studies/edmunds-fargate-spot</a:t>
            </a:r>
          </a:p>
          <a:p>
            <a:pPr lvl="0"/>
            <a:endParaRPr lang="en-US" altLang="en-US">
              <a:sym typeface="+mn-ea"/>
            </a:endParaRPr>
          </a:p>
          <a:p>
            <a:pPr lvl="0"/>
            <a:r>
              <a:rPr lang="en-US" altLang="en-US">
                <a:sym typeface="+mn-ea"/>
              </a:rPr>
              <a:t>S&amp;P Global Ratings Uses AWS to Speed Application Migration, Drive Innovation</a:t>
            </a:r>
          </a:p>
          <a:p>
            <a:pPr lvl="1"/>
            <a:r>
              <a:rPr lang="en-US" altLang="en-US">
                <a:sym typeface="+mn-ea"/>
              </a:rPr>
              <a:t>https://aws.amazon.com/solutions/case-studies/s-and-p-global-case-study</a:t>
            </a:r>
          </a:p>
          <a:p>
            <a:pPr lvl="0"/>
            <a:endParaRPr lang="en-US" altLang="en-US"/>
          </a:p>
          <a:p>
            <a:pPr lvl="0"/>
            <a:r>
              <a:rPr lang="en-US" altLang="en-US"/>
              <a:t>TymeBank, South Africa’s first digital bank, migrates its core systems to AWS</a:t>
            </a:r>
          </a:p>
          <a:p>
            <a:pPr lvl="1"/>
            <a:r>
              <a:rPr lang="en-US" altLang="en-US"/>
              <a:t>https://aws.amazon.com/solutions/case-studies/TymeBank-Case-Study</a:t>
            </a:r>
          </a:p>
          <a:p>
            <a:pPr lvl="0"/>
            <a:endParaRPr lang="en-US" altLang="en-US"/>
          </a:p>
          <a:p>
            <a:pPr lvl="0"/>
            <a:r>
              <a:rPr lang="en-US" altLang="en-US"/>
              <a:t>Mortgage Closings in 15 Minutes with Snapdocs on AWS</a:t>
            </a:r>
          </a:p>
          <a:p>
            <a:pPr lvl="1"/>
            <a:r>
              <a:rPr lang="en-US" altLang="en-US"/>
              <a:t>https://aws.amazon.com/solutions/case-studies/snapdocs-case-study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Questions to ponder about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" y="1048385"/>
            <a:ext cx="4363720" cy="4335780"/>
          </a:xfrm>
        </p:spPr>
        <p:txBody>
          <a:bodyPr/>
          <a:lstStyle/>
          <a:p>
            <a:r>
              <a:rPr lang="en-US" altLang="en-US"/>
              <a:t>Examine the following architecture keeping in mind the topics of the current week and think about -</a:t>
            </a:r>
          </a:p>
          <a:p>
            <a:r>
              <a:rPr lang="en-US" altLang="en-US"/>
              <a:t>What could be the disadvantages if the load balancer was not part of the architecture?</a:t>
            </a:r>
          </a:p>
          <a:p>
            <a:r>
              <a:rPr lang="en-US" altLang="en-US"/>
              <a:t>Do you think it makes sense to use the NLB instead of ALB? Debate!</a:t>
            </a:r>
          </a:p>
          <a:p>
            <a:r>
              <a:rPr lang="en-US" altLang="en-US"/>
              <a:t>It is suggested that Drupal be installed on EC2, why not use PaaS? Debate!</a:t>
            </a:r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990" y="869950"/>
            <a:ext cx="7068820" cy="451358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202045" y="2956560"/>
            <a:ext cx="1096010" cy="70548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48855" y="2139950"/>
            <a:ext cx="603250" cy="245554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Infrastructure cost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" y="1048385"/>
            <a:ext cx="11507470" cy="4335780"/>
          </a:xfrm>
        </p:spPr>
        <p:txBody>
          <a:bodyPr/>
          <a:lstStyle/>
          <a:p>
            <a:r>
              <a:rPr lang="en-US" altLang="en-US"/>
              <a:t>Identify Amazon EC2 instances with low-utilization and reduce cost by stopping or rightsizing</a:t>
            </a:r>
          </a:p>
          <a:p>
            <a:r>
              <a:rPr lang="en-US" altLang="en-US"/>
              <a:t>Review networking and reduce costs by deleting idle load balancers</a:t>
            </a:r>
          </a:p>
          <a:p>
            <a:r>
              <a:rPr lang="en-US" altLang="en-US"/>
              <a:t>Use Amazon EC2 Spot Instances to reduce EC2 costs</a:t>
            </a:r>
          </a:p>
          <a:p>
            <a:r>
              <a:rPr lang="en-US" altLang="en-US"/>
              <a:t>Use Reserved Instances (RI) to reduce costs</a:t>
            </a:r>
          </a:p>
          <a:p>
            <a:r>
              <a:rPr lang="en-US" altLang="en-US"/>
              <a:t>Use Compute Savings Plans to reduce EC2 costs</a:t>
            </a:r>
          </a:p>
          <a:p>
            <a:endParaRPr lang="en-US" altLang="en-US"/>
          </a:p>
          <a:p>
            <a:r>
              <a:rPr lang="en-US" altLang="en-US"/>
              <a:t>Using Budgets, you can set up an alert on forecasted costs too (apart from actual). This gives you the ability to get ahead of the problem and reduce costs proactively.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Well architected framework - Reliability Pillar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" y="1048385"/>
            <a:ext cx="11507470" cy="5281930"/>
          </a:xfrm>
        </p:spPr>
        <p:txBody>
          <a:bodyPr>
            <a:normAutofit lnSpcReduction="20000"/>
          </a:bodyPr>
          <a:lstStyle/>
          <a:p>
            <a:r>
              <a:rPr lang="en-US" altLang="en-US"/>
              <a:t>Implement loosely coupled dependencies: Dependencies such as queuing systems, streaming systems, workflows, and </a:t>
            </a:r>
            <a:r>
              <a:rPr lang="en-US" altLang="en-US" b="1"/>
              <a:t>load balancers</a:t>
            </a:r>
            <a:r>
              <a:rPr lang="en-US" altLang="en-US"/>
              <a:t> are loosely coupled. Loose coupling helps isolate behavior of a component from other components that depend on it, increasing resiliency and agility.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“Observe your infrastructure” - CloudWatch Logs can be enabled for Amazon Classic Load Balancers, and Application Load Balancers.</a:t>
            </a:r>
          </a:p>
          <a:p>
            <a:endParaRPr lang="en-US" altLang="en-US"/>
          </a:p>
          <a:p>
            <a:r>
              <a:rPr lang="en-US" altLang="en-US"/>
              <a:t>Little’s Law helps calculate how many instances of compute (EC2 instances) that you need.</a:t>
            </a:r>
          </a:p>
          <a:p>
            <a:pPr lvl="1"/>
            <a:r>
              <a:rPr lang="en-US" altLang="en-US" b="1"/>
              <a:t>L = λW</a:t>
            </a:r>
            <a:endParaRPr lang="en-US" altLang="en-US"/>
          </a:p>
          <a:p>
            <a:pPr lvl="1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L = number of instances (or mean concurrency in the system)</a:t>
            </a:r>
          </a:p>
          <a:p>
            <a:pPr lvl="1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λ = mean rate at which requests arrive (req/sec)</a:t>
            </a:r>
          </a:p>
          <a:p>
            <a:pPr lvl="1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W = mean time that each request spends in the system (sec)</a:t>
            </a:r>
          </a:p>
          <a:p>
            <a:pPr lvl="1"/>
            <a:r>
              <a:rPr lang="en-US" altLang="en-US"/>
              <a:t>For example, at 100 rps, if each request takes 0.5 seconds to process, you will need 50 instances to keep up with demand.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585" y="1763395"/>
            <a:ext cx="4532630" cy="131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ym typeface="+mn-ea"/>
              </a:rPr>
              <a:t>NIST Cybersecurity framework - “Protect!”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" y="1048385"/>
            <a:ext cx="10605770" cy="5128895"/>
          </a:xfrm>
        </p:spPr>
        <p:txBody>
          <a:bodyPr>
            <a:normAutofit lnSpcReduction="20000"/>
          </a:bodyPr>
          <a:lstStyle/>
          <a:p>
            <a:pPr lvl="0"/>
            <a:r>
              <a:rPr lang="en-US" altLang="en-US"/>
              <a:t>The Protect Function outlines appropriate safeguards to ensure delivery of critical infrastructure services. The Protect Function supports the ability to limit or contain the impact of a potential cybersecurity event.</a:t>
            </a:r>
          </a:p>
          <a:p>
            <a:pPr lvl="0"/>
            <a:endParaRPr lang="en-US" altLang="en-US"/>
          </a:p>
          <a:p>
            <a:pPr lvl="0"/>
            <a:r>
              <a:rPr lang="en-US" altLang="en-US"/>
              <a:t>Examples of outcome Categories within this Function include:</a:t>
            </a:r>
          </a:p>
          <a:p>
            <a:pPr lvl="1"/>
            <a:r>
              <a:rPr lang="en-US" altLang="en-US"/>
              <a:t>Protections for Identity Management and Access Control within the organization including physical and remote access</a:t>
            </a:r>
          </a:p>
          <a:p>
            <a:pPr lvl="1"/>
            <a:r>
              <a:rPr lang="en-US" altLang="en-US"/>
              <a:t>Empowering staff within the organization through Awareness and Training including role based and privileged user training</a:t>
            </a:r>
          </a:p>
          <a:p>
            <a:pPr lvl="1"/>
            <a:r>
              <a:rPr lang="en-US" altLang="en-US"/>
              <a:t>Establishing Data Security protection consistent with the organization’s risk strategy to protect the confidentiality, integrity, and availability of information</a:t>
            </a:r>
          </a:p>
          <a:p>
            <a:pPr lvl="1"/>
            <a:r>
              <a:rPr lang="en-US" altLang="en-US"/>
              <a:t>Implementing Information Protection Processes and Procedures to maintain and manage the protections of information systems and assets</a:t>
            </a:r>
          </a:p>
          <a:p>
            <a:pPr lvl="1"/>
            <a:r>
              <a:rPr lang="en-US" altLang="en-US"/>
              <a:t>Protecting organizational resources through Maintenance, including remote maintenance, activities</a:t>
            </a:r>
          </a:p>
          <a:p>
            <a:pPr lvl="1"/>
            <a:r>
              <a:rPr lang="en-US" altLang="en-US"/>
              <a:t>Managing Protective Technology to ensure the security and resilience of systems and assists are consistent with organizational policies, procedures, and agreements</a:t>
            </a:r>
          </a:p>
          <a:p>
            <a:pPr lvl="1"/>
            <a:endParaRPr lang="en-US" altLang="en-US"/>
          </a:p>
          <a:p>
            <a:pPr lvl="0"/>
            <a:r>
              <a:rPr lang="en-US" altLang="en-US" b="1"/>
              <a:t>IAM module in AWS</a:t>
            </a:r>
            <a:r>
              <a:rPr lang="en-US" altLang="en-US"/>
              <a:t> helps in creating users, groups, roles &amp; policies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255" y="1200150"/>
            <a:ext cx="1550035" cy="15500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ym typeface="+mn-ea"/>
              </a:rPr>
              <a:t>Cloud has different colors but its function remains the same!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8" y="1002983"/>
            <a:ext cx="527240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038" y="3352800"/>
            <a:ext cx="5264785" cy="32016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/>
          <p:nvPr/>
        </p:nvGraphicFramePr>
        <p:xfrm>
          <a:off x="3389947" y="3352800"/>
          <a:ext cx="5411788" cy="15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7344410" y="930275"/>
            <a:ext cx="1376680" cy="897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8981440" y="1941195"/>
            <a:ext cx="1412875" cy="896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ym typeface="+mn-ea"/>
              </a:rPr>
              <a:t>What else?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Anything else the participants need to ask</a:t>
            </a:r>
          </a:p>
          <a:p>
            <a:r>
              <a:rPr lang="en-US" altLang="en-US">
                <a:sym typeface="+mn-ea"/>
              </a:rPr>
              <a:t>Any use cases that you would like to talk about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761</Words>
  <Application>Microsoft Macintosh PowerPoint</Application>
  <PresentationFormat>Widescreen</PresentationFormat>
  <Paragraphs>74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Arial Black</vt:lpstr>
      <vt:lpstr>Calibri</vt:lpstr>
      <vt:lpstr>Office Theme</vt:lpstr>
      <vt:lpstr>PGPCC - Mentor session</vt:lpstr>
      <vt:lpstr>Agenda</vt:lpstr>
      <vt:lpstr>Case Studies</vt:lpstr>
      <vt:lpstr>Questions to ponder about</vt:lpstr>
      <vt:lpstr>Infrastructure cost reduction</vt:lpstr>
      <vt:lpstr>Well architected framework - Reliability Pillar</vt:lpstr>
      <vt:lpstr>NIST Cybersecurity framework - “Protect!”</vt:lpstr>
      <vt:lpstr>Cloud has different colors but its function remains the same!</vt:lpstr>
      <vt:lpstr>What else?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 session guideline</dc:title>
  <dc:creator>Nirmallya Mukherjee</dc:creator>
  <cp:lastModifiedBy>Stuart Wong</cp:lastModifiedBy>
  <cp:revision>23</cp:revision>
  <dcterms:created xsi:type="dcterms:W3CDTF">2020-12-10T03:05:36Z</dcterms:created>
  <dcterms:modified xsi:type="dcterms:W3CDTF">2023-08-26T15:31:17Z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